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4" r:id="rId5"/>
    <p:sldId id="259" r:id="rId6"/>
    <p:sldId id="261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5E1F"/>
    <a:srgbClr val="FBA919"/>
    <a:srgbClr val="FBA612"/>
    <a:srgbClr val="FF7235"/>
    <a:srgbClr val="FF7614"/>
    <a:srgbClr val="0D0D0E"/>
    <a:srgbClr val="C2E9F0"/>
    <a:srgbClr val="FFBBCA"/>
    <a:srgbClr val="FBA8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74"/>
    <p:restoredTop sz="94726"/>
  </p:normalViewPr>
  <p:slideViewPr>
    <p:cSldViewPr snapToGrid="0">
      <p:cViewPr>
        <p:scale>
          <a:sx n="83" d="100"/>
          <a:sy n="83" d="100"/>
        </p:scale>
        <p:origin x="-1302" y="-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0332F-345C-B845-B707-90D04ACB1C42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413F9-4CAF-B442-8450-7E0D01FE39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9814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9413F9-4CAF-B442-8450-7E0D01FE396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7766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254459" y="3446585"/>
            <a:ext cx="2097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Проект: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3F8FCB8-FDEB-4CFF-B068-BBC5236EA853}"/>
              </a:ext>
            </a:extLst>
          </p:cNvPr>
          <p:cNvSpPr txBox="1"/>
          <p:nvPr/>
        </p:nvSpPr>
        <p:spPr>
          <a:xfrm>
            <a:off x="254459" y="5113789"/>
            <a:ext cx="438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chemeClr val="bg1"/>
                </a:solidFill>
                <a:effectLst/>
                <a:latin typeface="-apple-system"/>
              </a:rPr>
              <a:t>Р</a:t>
            </a:r>
            <a:r>
              <a:rPr lang="ru-RU" sz="3200" b="0" i="0" dirty="0">
                <a:solidFill>
                  <a:srgbClr val="E1E3E6"/>
                </a:solidFill>
                <a:effectLst/>
                <a:latin typeface="-apple-system"/>
              </a:rPr>
              <a:t>уководитель проекта: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914BD0-BEB2-63AA-03F8-1FE0EFB76656}"/>
              </a:ext>
            </a:extLst>
          </p:cNvPr>
          <p:cNvSpPr txBox="1"/>
          <p:nvPr/>
        </p:nvSpPr>
        <p:spPr>
          <a:xfrm>
            <a:off x="254459" y="3863559"/>
            <a:ext cx="6908341" cy="126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</a:rPr>
              <a:t>Программно-аппаратный блок оценки технического состояния высоковольтного выключателя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D5BFC5E-4EBC-348D-D74B-F99071B2FE36}"/>
              </a:ext>
            </a:extLst>
          </p:cNvPr>
          <p:cNvSpPr txBox="1"/>
          <p:nvPr/>
        </p:nvSpPr>
        <p:spPr>
          <a:xfrm>
            <a:off x="254458" y="5679788"/>
            <a:ext cx="6908341" cy="47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</a:rPr>
              <a:t>ЧУЛКОВ ГРИГОРИЙ СЕРГЕЕВИЧ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D636A92-54A9-44D2-8A08-410A4788A0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338916" y="179294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ПРОБЛЕМА</a:t>
            </a:r>
          </a:p>
        </p:txBody>
      </p:sp>
      <p:sp>
        <p:nvSpPr>
          <p:cNvPr id="2" name="Прямоугольник: скругленные углы 7">
            <a:extLst>
              <a:ext uri="{FF2B5EF4-FFF2-40B4-BE49-F238E27FC236}">
                <a16:creationId xmlns:a16="http://schemas.microsoft.com/office/drawing/2014/main" xmlns="" id="{600717B0-95DA-B51D-42FB-C904451F790A}"/>
              </a:ext>
            </a:extLst>
          </p:cNvPr>
          <p:cNvSpPr/>
          <p:nvPr/>
        </p:nvSpPr>
        <p:spPr>
          <a:xfrm>
            <a:off x="188257" y="995163"/>
            <a:ext cx="4150659" cy="3352549"/>
          </a:xfrm>
          <a:prstGeom prst="roundRect">
            <a:avLst>
              <a:gd name="adj" fmla="val 8214"/>
            </a:avLst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solidFill>
                  <a:srgbClr val="FF7614"/>
                </a:solidFill>
              </a:rPr>
              <a:t>Какую проблему решает проект?</a:t>
            </a:r>
          </a:p>
          <a:p>
            <a:r>
              <a:rPr lang="ru-RU" b="1" dirty="0">
                <a:solidFill>
                  <a:schemeClr val="bg1"/>
                </a:solidFill>
              </a:rPr>
              <a:t>Для контроля технического состояния и коммутационного ресурса в настоящее время используются статистические  зависимости, а также проводятся периодические осмотры и проверки оборудования. Проблема связана с необходимостью дополнительных затрат на это и вероятностью человеческого фактора при проведении осмотров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: скругленные углы 7">
            <a:extLst>
              <a:ext uri="{FF2B5EF4-FFF2-40B4-BE49-F238E27FC236}">
                <a16:creationId xmlns:a16="http://schemas.microsoft.com/office/drawing/2014/main" xmlns="" id="{759F458C-749C-1FE3-DFCB-EB6D52C51D1E}"/>
              </a:ext>
            </a:extLst>
          </p:cNvPr>
          <p:cNvSpPr/>
          <p:nvPr/>
        </p:nvSpPr>
        <p:spPr>
          <a:xfrm>
            <a:off x="188256" y="4518112"/>
            <a:ext cx="11815487" cy="1905548"/>
          </a:xfrm>
          <a:prstGeom prst="roundRect">
            <a:avLst/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FF7614"/>
                </a:solidFill>
              </a:rPr>
              <a:t>Почему это актуально и важно?</a:t>
            </a:r>
            <a:endParaRPr lang="ru-RU" sz="1800" b="1" dirty="0">
              <a:solidFill>
                <a:schemeClr val="bg1"/>
              </a:solidFill>
            </a:endParaRPr>
          </a:p>
          <a:p>
            <a:pPr algn="ctr"/>
            <a:r>
              <a:rPr lang="ru-RU" sz="1800" b="1" dirty="0">
                <a:solidFill>
                  <a:schemeClr val="bg1"/>
                </a:solidFill>
              </a:rPr>
              <a:t>Применение продукта проекта позволит максимально эффективно выполнять дистанционную оценку уровня технического состояния и расход коммутационного ресурса высоковольтных выключателей в режиме реального времени. Продукт проекта позволит с высоким уровнем точности &gt;94% прогнозировать срок выхода выключателя из строя, а также необходимость проведения технического обслуживания с указанием обязательных работ по замене узлов выключателя, вышедших из строя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: скругленные углы 8">
            <a:extLst>
              <a:ext uri="{FF2B5EF4-FFF2-40B4-BE49-F238E27FC236}">
                <a16:creationId xmlns:a16="http://schemas.microsoft.com/office/drawing/2014/main" xmlns="" id="{2803F63A-878C-BCC6-9172-0C4BCB3D9AEC}"/>
              </a:ext>
            </a:extLst>
          </p:cNvPr>
          <p:cNvSpPr/>
          <p:nvPr/>
        </p:nvSpPr>
        <p:spPr>
          <a:xfrm>
            <a:off x="4710023" y="995163"/>
            <a:ext cx="7293721" cy="3352549"/>
          </a:xfrm>
          <a:prstGeom prst="roundRect">
            <a:avLst>
              <a:gd name="adj" fmla="val 4971"/>
            </a:avLst>
          </a:prstGeom>
          <a:noFill/>
          <a:ln w="38100">
            <a:solidFill>
              <a:srgbClr val="FF76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FF7614"/>
                </a:solidFill>
              </a:rPr>
              <a:t>Кто наши потребители?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Основные сегменты потенциальных потребителей:</a:t>
            </a:r>
          </a:p>
          <a:p>
            <a:r>
              <a:rPr lang="ru-RU" b="1" u="sng" dirty="0">
                <a:solidFill>
                  <a:schemeClr val="bg1"/>
                </a:solidFill>
              </a:rPr>
              <a:t>Сегмент 1: </a:t>
            </a:r>
            <a:r>
              <a:rPr lang="ru-RU" b="1" dirty="0">
                <a:solidFill>
                  <a:schemeClr val="bg1"/>
                </a:solidFill>
              </a:rPr>
              <a:t>генерирующие компании (в сегменте 1 не учитывается АО «Концерн Росэнергоатом» так как данная компания занимается разработкой собственных систем – аналогов продукта проекта) </a:t>
            </a:r>
          </a:p>
          <a:p>
            <a:r>
              <a:rPr lang="ru-RU" sz="1800" b="1" u="sng" dirty="0">
                <a:solidFill>
                  <a:schemeClr val="bg1"/>
                </a:solidFill>
              </a:rPr>
              <a:t>Сегмент 2: </a:t>
            </a:r>
            <a:r>
              <a:rPr lang="ru-RU" sz="1800" b="1" dirty="0">
                <a:solidFill>
                  <a:schemeClr val="bg1"/>
                </a:solidFill>
              </a:rPr>
              <a:t>сетевые компании </a:t>
            </a:r>
          </a:p>
          <a:p>
            <a:r>
              <a:rPr lang="ru-RU" sz="1800" b="1" u="sng" dirty="0">
                <a:solidFill>
                  <a:schemeClr val="bg1"/>
                </a:solidFill>
              </a:rPr>
              <a:t>Сегмент 3: </a:t>
            </a:r>
            <a:r>
              <a:rPr lang="ru-RU" sz="1800" b="1" dirty="0">
                <a:solidFill>
                  <a:schemeClr val="bg1"/>
                </a:solidFill>
              </a:rPr>
              <a:t>крупные промышленные холдинги имеющие собственные объекты отнесенные к объектам электроэнергетики (в сегмент 3 включены компании с высокими темпом роста и капитализацией с разных отраслей).</a:t>
            </a:r>
          </a:p>
          <a:p>
            <a:endParaRPr lang="ru-RU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5474F33-3506-421E-BF52-3C96E245C4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847053" y="84354"/>
            <a:ext cx="2497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360217" y="1062028"/>
            <a:ext cx="11471564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a typeface="Calibri" panose="020F0502020204030204" pitchFamily="34" charset="0"/>
              </a:rPr>
              <a:t>М</a:t>
            </a:r>
            <a:r>
              <a:rPr lang="ru-RU" sz="20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икропроцессорный блок с первичными средствами измерения на основе эффекта Холла, а также аналого-цифровым преобразователем</a:t>
            </a:r>
            <a:r>
              <a:rPr lang="ru-RU" sz="2000" dirty="0">
                <a:solidFill>
                  <a:schemeClr val="tx1"/>
                </a:solidFill>
                <a:effectLst/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16413506-2E5F-4E34-BEE6-85B8F921B1E5}"/>
              </a:ext>
            </a:extLst>
          </p:cNvPr>
          <p:cNvSpPr/>
          <p:nvPr/>
        </p:nvSpPr>
        <p:spPr>
          <a:xfrm>
            <a:off x="360217" y="2159660"/>
            <a:ext cx="11471564" cy="4362561"/>
          </a:xfrm>
          <a:prstGeom prst="roundRect">
            <a:avLst>
              <a:gd name="adj" fmla="val 59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>
                <a:solidFill>
                  <a:schemeClr val="tx1"/>
                </a:solidFill>
              </a:rPr>
              <a:t>Характеристики продукта: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Аппаратная часть блока: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Измерение тока и напряжения в замкнутом и разомкнутом состоянии, а также в момент совершения коммутационной операции;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Запись и передача внутренних параметров, характеризующих степень влияния коммутационной операции на изменение технического состояния выключателя для использования в программной части блока;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Сигнализация о предаварийном состоянии выключателя, блокировка коммутационных операций до определения и устранения причин.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Программная часть блока: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Программный анализ осциллограмм тока и напряжения в момент совершения коммутационной операции на основе технологий искусственного интеллекта;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Анализ токовых характеристик выключателя в процессе работы и в отключенном состоянии;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Визуализация данных, отражающих техническое состояния высоковольтного выключателя. </a:t>
            </a:r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0812BB1-E0F0-44EE-9FDD-F873F07D400A}"/>
              </a:ext>
            </a:extLst>
          </p:cNvPr>
          <p:cNvSpPr txBox="1"/>
          <p:nvPr/>
        </p:nvSpPr>
        <p:spPr>
          <a:xfrm>
            <a:off x="565065" y="131238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58CE83C4-2FC3-14F9-EAD0-68E556CF35C7}"/>
              </a:ext>
            </a:extLst>
          </p:cNvPr>
          <p:cNvGrpSpPr/>
          <p:nvPr/>
        </p:nvGrpSpPr>
        <p:grpSpPr>
          <a:xfrm>
            <a:off x="6428377" y="929337"/>
            <a:ext cx="5009372" cy="5696258"/>
            <a:chOff x="4292929" y="1308361"/>
            <a:chExt cx="3606141" cy="5138564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0901E667-6D96-4CBD-A5B6-50915BA3DA56}"/>
                </a:ext>
              </a:extLst>
            </p:cNvPr>
            <p:cNvSpPr/>
            <p:nvPr/>
          </p:nvSpPr>
          <p:spPr>
            <a:xfrm>
              <a:off x="4292929" y="1308361"/>
              <a:ext cx="3606141" cy="5138564"/>
            </a:xfrm>
            <a:prstGeom prst="roundRect">
              <a:avLst>
                <a:gd name="adj" fmla="val 1400"/>
              </a:avLst>
            </a:prstGeom>
            <a:noFill/>
            <a:ln w="38100">
              <a:solidFill>
                <a:srgbClr val="FBA9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en-US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xmlns="" id="{8EDC8D13-DCF4-41BC-A6F4-EA10B6CFA2AC}"/>
                </a:ext>
              </a:extLst>
            </p:cNvPr>
            <p:cNvSpPr/>
            <p:nvPr/>
          </p:nvSpPr>
          <p:spPr>
            <a:xfrm>
              <a:off x="4318164" y="1316273"/>
              <a:ext cx="3580906" cy="513230"/>
            </a:xfrm>
            <a:prstGeom prst="roundRect">
              <a:avLst>
                <a:gd name="adj" fmla="val 6287"/>
              </a:avLst>
            </a:prstGeom>
            <a:solidFill>
              <a:srgbClr val="FBA919"/>
            </a:solidFill>
            <a:ln w="38100">
              <a:solidFill>
                <a:srgbClr val="FBA9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</a:rPr>
                <a:t>Описание и расчет емкости рынка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93F72FC5-532E-F514-2F4B-64C92B797675}"/>
              </a:ext>
            </a:extLst>
          </p:cNvPr>
          <p:cNvGrpSpPr/>
          <p:nvPr/>
        </p:nvGrpSpPr>
        <p:grpSpPr>
          <a:xfrm>
            <a:off x="789168" y="921925"/>
            <a:ext cx="5500819" cy="5696257"/>
            <a:chOff x="4292929" y="1308361"/>
            <a:chExt cx="3606141" cy="6081656"/>
          </a:xfrm>
        </p:grpSpPr>
        <p:sp>
          <p:nvSpPr>
            <p:cNvPr id="19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83232F45-E3D8-802A-A42F-FC7AC22F5ECB}"/>
                </a:ext>
              </a:extLst>
            </p:cNvPr>
            <p:cNvSpPr/>
            <p:nvPr/>
          </p:nvSpPr>
          <p:spPr>
            <a:xfrm>
              <a:off x="4292929" y="1308361"/>
              <a:ext cx="3606141" cy="6081656"/>
            </a:xfrm>
            <a:prstGeom prst="roundRect">
              <a:avLst>
                <a:gd name="adj" fmla="val 1400"/>
              </a:avLst>
            </a:prstGeom>
            <a:noFill/>
            <a:ln w="38100">
              <a:solidFill>
                <a:srgbClr val="FBA9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en-US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  <a:p>
              <a:endParaRPr lang="ru-RU" dirty="0">
                <a:cs typeface="Times New Roman" panose="02020603050405020304" pitchFamily="18" charset="0"/>
              </a:endParaRPr>
            </a:p>
          </p:txBody>
        </p:sp>
        <p:sp>
          <p:nvSpPr>
            <p:cNvPr id="20" name="Прямоугольник: скругленные углы 9">
              <a:extLst>
                <a:ext uri="{FF2B5EF4-FFF2-40B4-BE49-F238E27FC236}">
                  <a16:creationId xmlns:a16="http://schemas.microsoft.com/office/drawing/2014/main" xmlns="" id="{BAA6644F-24CE-A99C-DE20-C9CB4E238A41}"/>
                </a:ext>
              </a:extLst>
            </p:cNvPr>
            <p:cNvSpPr/>
            <p:nvPr/>
          </p:nvSpPr>
          <p:spPr>
            <a:xfrm>
              <a:off x="4292929" y="1316273"/>
              <a:ext cx="3606141" cy="577202"/>
            </a:xfrm>
            <a:prstGeom prst="roundRect">
              <a:avLst>
                <a:gd name="adj" fmla="val 6287"/>
              </a:avLst>
            </a:prstGeom>
            <a:solidFill>
              <a:srgbClr val="FBA919"/>
            </a:solidFill>
            <a:ln w="38100">
              <a:solidFill>
                <a:srgbClr val="FBA9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</a:rPr>
                <a:t>Описание целевых сегментов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27B9DD5-2D53-2350-6218-F50174EF487C}"/>
              </a:ext>
            </a:extLst>
          </p:cNvPr>
          <p:cNvSpPr txBox="1"/>
          <p:nvPr/>
        </p:nvSpPr>
        <p:spPr>
          <a:xfrm>
            <a:off x="789167" y="1507039"/>
            <a:ext cx="5500819" cy="5111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8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Сегмент 1:</a:t>
            </a:r>
            <a:r>
              <a:rPr lang="ru-RU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Группа «Интер РАО»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Группа РусГидро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ООО «Газпром энергохолдинг»</a:t>
            </a:r>
          </a:p>
          <a:p>
            <a:pPr>
              <a:lnSpc>
                <a:spcPct val="107000"/>
              </a:lnSpc>
            </a:pPr>
            <a:r>
              <a:rPr lang="ru-RU" sz="18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Сегмент 2:</a:t>
            </a:r>
            <a:r>
              <a:rPr lang="ru-RU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Публичное акционерное общество «Российские сети»</a:t>
            </a:r>
            <a:endParaRPr lang="ru-RU" sz="18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cs typeface="Times New Roman" panose="02020603050405020304" pitchFamily="18" charset="0"/>
              </a:rPr>
              <a:t>ОАО «Сетевая компания»</a:t>
            </a:r>
          </a:p>
          <a:p>
            <a:pPr>
              <a:lnSpc>
                <a:spcPct val="107000"/>
              </a:lnSpc>
            </a:pPr>
            <a:r>
              <a:rPr lang="ru-RU" sz="1800" b="1" dirty="0">
                <a:solidFill>
                  <a:schemeClr val="bg1"/>
                </a:solidFill>
                <a:cs typeface="Times New Roman" panose="02020603050405020304" pitchFamily="18" charset="0"/>
              </a:rPr>
              <a:t>Сегмент 3: 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cs typeface="Times New Roman" panose="02020603050405020304" pitchFamily="18" charset="0"/>
              </a:rPr>
              <a:t>«Роснефть», нефтяная компания (темп роста 10,2%)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cs typeface="Times New Roman" panose="02020603050405020304" pitchFamily="18" charset="0"/>
              </a:rPr>
              <a:t>Ямал СПГ» (темп роста 35,0%)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cs typeface="Times New Roman" panose="02020603050405020304" pitchFamily="18" charset="0"/>
              </a:rPr>
              <a:t>«Магнит» (темп роста 10,6%)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cs typeface="Times New Roman" panose="02020603050405020304" pitchFamily="18" charset="0"/>
              </a:rPr>
              <a:t>РЖД (темп роста 3,9%)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cs typeface="Times New Roman" panose="02020603050405020304" pitchFamily="18" charset="0"/>
              </a:rPr>
              <a:t>«Транснефть» (темп роста 8,6%)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cs typeface="Times New Roman" panose="02020603050405020304" pitchFamily="18" charset="0"/>
              </a:rPr>
              <a:t>«Московский метрополитен» (темп роста 7,0%)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cs typeface="Times New Roman" panose="02020603050405020304" pitchFamily="18" charset="0"/>
              </a:rPr>
              <a:t>Госкорпорация «</a:t>
            </a:r>
            <a:r>
              <a:rPr lang="ru-RU" sz="1800" dirty="0" err="1">
                <a:solidFill>
                  <a:schemeClr val="bg1"/>
                </a:solidFill>
                <a:cs typeface="Times New Roman" panose="02020603050405020304" pitchFamily="18" charset="0"/>
              </a:rPr>
              <a:t>Ростех</a:t>
            </a:r>
            <a:r>
              <a:rPr lang="ru-RU" sz="1800" dirty="0">
                <a:solidFill>
                  <a:schemeClr val="bg1"/>
                </a:solidFill>
                <a:cs typeface="Times New Roman" panose="02020603050405020304" pitchFamily="18" charset="0"/>
              </a:rPr>
              <a:t>» (темп роста 7,8%)</a:t>
            </a: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bg1"/>
                </a:solidFill>
                <a:cs typeface="Times New Roman" panose="02020603050405020304" pitchFamily="18" charset="0"/>
              </a:rPr>
              <a:t>Группа «Еврохим» (темп роста 13,9%)</a:t>
            </a:r>
          </a:p>
          <a:p>
            <a:r>
              <a:rPr lang="ru-RU" sz="1800" dirty="0">
                <a:solidFill>
                  <a:schemeClr val="bg1"/>
                </a:solidFill>
                <a:cs typeface="Times New Roman" panose="02020603050405020304" pitchFamily="18" charset="0"/>
              </a:rPr>
              <a:t>Группа «Фосагро» (темп роста 6,3%)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EF3F890-6670-F71D-547A-8869147DC695}"/>
              </a:ext>
            </a:extLst>
          </p:cNvPr>
          <p:cNvSpPr txBox="1"/>
          <p:nvPr/>
        </p:nvSpPr>
        <p:spPr>
          <a:xfrm>
            <a:off x="6455824" y="1637444"/>
            <a:ext cx="4974317" cy="482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Объем мирового </a:t>
            </a:r>
            <a:endParaRPr lang="en-US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рынка </a:t>
            </a:r>
            <a:endParaRPr lang="en-US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высоковольтных </a:t>
            </a:r>
            <a:endParaRPr lang="en-US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выключателей </a:t>
            </a:r>
            <a:endParaRPr lang="en-US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(2023) - 2,3 млрд. </a:t>
            </a: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</a:rPr>
              <a:t>$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Прогноз объема рынка </a:t>
            </a:r>
            <a:endParaRPr lang="en-US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в 2032 году - 6,3 млрд. </a:t>
            </a: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</a:rPr>
              <a:t>$</a:t>
            </a: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Прогноз рынка обслуживания выключателей</a:t>
            </a: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 (2032) - </a:t>
            </a: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&gt;4,1 </a:t>
            </a: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млрд. </a:t>
            </a: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$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Драйверы роста рынка: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Развитие интеллектуальных сетей (</a:t>
            </a: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Smart Grid</a:t>
            </a: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)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Модернизация существующих сетей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Реконструкция существующих сетей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Рост спроса на электрические мощности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Расширение </a:t>
            </a:r>
            <a:r>
              <a:rPr lang="ru-RU" b="1" dirty="0" err="1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микросетей</a:t>
            </a:r>
            <a:r>
              <a:rPr lang="en-US" b="1" dirty="0">
                <a:solidFill>
                  <a:schemeClr val="bg1"/>
                </a:solidFill>
                <a:cs typeface="Times New Roman" panose="02020603050405020304" pitchFamily="18" charset="0"/>
                <a:sym typeface="Wingdings" pitchFamily="2" charset="2"/>
              </a:rPr>
              <a:t> (Micro Grid)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E6D73ACE-2DF6-7B09-1CAC-C0420F4801A8}"/>
              </a:ext>
            </a:extLst>
          </p:cNvPr>
          <p:cNvGrpSpPr/>
          <p:nvPr/>
        </p:nvGrpSpPr>
        <p:grpSpPr>
          <a:xfrm>
            <a:off x="9351525" y="1637444"/>
            <a:ext cx="1393352" cy="1686694"/>
            <a:chOff x="6028486" y="7398756"/>
            <a:chExt cx="1272436" cy="1686694"/>
          </a:xfrm>
        </p:grpSpPr>
        <p:pic>
          <p:nvPicPr>
            <p:cNvPr id="33" name="Рисунок 32" descr="Тенденция к повышению со сплошной заливкой">
              <a:extLst>
                <a:ext uri="{FF2B5EF4-FFF2-40B4-BE49-F238E27FC236}">
                  <a16:creationId xmlns:a16="http://schemas.microsoft.com/office/drawing/2014/main" xmlns="" id="{41DBED68-380D-BB57-5796-432BC4062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028486" y="7398756"/>
              <a:ext cx="1272436" cy="1272436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5F82A659-DE00-F046-0405-B53CC897EBD2}"/>
                </a:ext>
              </a:extLst>
            </p:cNvPr>
            <p:cNvSpPr txBox="1"/>
            <p:nvPr/>
          </p:nvSpPr>
          <p:spPr>
            <a:xfrm>
              <a:off x="6397815" y="7529268"/>
              <a:ext cx="5757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9,1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2597E301-16BB-65DE-C93E-259178967417}"/>
                </a:ext>
              </a:extLst>
            </p:cNvPr>
            <p:cNvSpPr txBox="1"/>
            <p:nvPr/>
          </p:nvSpPr>
          <p:spPr>
            <a:xfrm>
              <a:off x="6274180" y="8450592"/>
              <a:ext cx="7810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CAGR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A939D88A-F1F8-FA18-57AD-DA9F5A8A6AEB}"/>
                </a:ext>
              </a:extLst>
            </p:cNvPr>
            <p:cNvSpPr txBox="1"/>
            <p:nvPr/>
          </p:nvSpPr>
          <p:spPr>
            <a:xfrm>
              <a:off x="6124331" y="8746896"/>
              <a:ext cx="10807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2024-2032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916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0C0FFF-994F-4DEB-972E-14103AA8C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609601" y="385483"/>
            <a:ext cx="10660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АНАЛИЗ КОНКУРЕНТНОЙ СРЕДЫ ПРОЕКТА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3410B433-00ED-4DFA-A642-B64032955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82342230"/>
              </p:ext>
            </p:extLst>
          </p:nvPr>
        </p:nvGraphicFramePr>
        <p:xfrm>
          <a:off x="155749" y="1349061"/>
          <a:ext cx="11834967" cy="508716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75043">
                  <a:extLst>
                    <a:ext uri="{9D8B030D-6E8A-4147-A177-3AD203B41FA5}">
                      <a16:colId xmlns:a16="http://schemas.microsoft.com/office/drawing/2014/main" xmlns="" val="3478958516"/>
                    </a:ext>
                  </a:extLst>
                </a:gridCol>
                <a:gridCol w="1621766">
                  <a:extLst>
                    <a:ext uri="{9D8B030D-6E8A-4147-A177-3AD203B41FA5}">
                      <a16:colId xmlns:a16="http://schemas.microsoft.com/office/drawing/2014/main" xmlns="" val="3189750608"/>
                    </a:ext>
                  </a:extLst>
                </a:gridCol>
                <a:gridCol w="1397480">
                  <a:extLst>
                    <a:ext uri="{9D8B030D-6E8A-4147-A177-3AD203B41FA5}">
                      <a16:colId xmlns:a16="http://schemas.microsoft.com/office/drawing/2014/main" xmlns="" val="1957923723"/>
                    </a:ext>
                  </a:extLst>
                </a:gridCol>
                <a:gridCol w="1259456">
                  <a:extLst>
                    <a:ext uri="{9D8B030D-6E8A-4147-A177-3AD203B41FA5}">
                      <a16:colId xmlns:a16="http://schemas.microsoft.com/office/drawing/2014/main" xmlns="" val="968166989"/>
                    </a:ext>
                  </a:extLst>
                </a:gridCol>
                <a:gridCol w="1708031">
                  <a:extLst>
                    <a:ext uri="{9D8B030D-6E8A-4147-A177-3AD203B41FA5}">
                      <a16:colId xmlns:a16="http://schemas.microsoft.com/office/drawing/2014/main" xmlns="" val="1104241160"/>
                    </a:ext>
                  </a:extLst>
                </a:gridCol>
                <a:gridCol w="1173191">
                  <a:extLst>
                    <a:ext uri="{9D8B030D-6E8A-4147-A177-3AD203B41FA5}">
                      <a16:colId xmlns:a16="http://schemas.microsoft.com/office/drawing/2014/main" xmlns="" val="2829720445"/>
                    </a:ext>
                  </a:extLst>
                </a:gridCol>
              </a:tblGrid>
              <a:tr h="738531">
                <a:tc>
                  <a:txBody>
                    <a:bodyPr/>
                    <a:lstStyle/>
                    <a:p>
                      <a:r>
                        <a:rPr lang="ru-RU" dirty="0"/>
                        <a:t>Критерии сравнения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Наш продукт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CBM</a:t>
                      </a:r>
                      <a:endParaRPr lang="ru-RU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BDM</a:t>
                      </a: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endParaRPr lang="ru-RU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Monitor</a:t>
                      </a:r>
                      <a:endParaRPr lang="ru-RU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IDR</a:t>
                      </a: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38393633"/>
                  </a:ext>
                </a:extLst>
              </a:tr>
              <a:tr h="794911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Напряжение контролируемых выключателей, кВ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6-750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6-10</a:t>
                      </a:r>
                    </a:p>
                  </a:txBody>
                  <a:tcPr anchor="ctr">
                    <a:solidFill>
                      <a:srgbClr val="FBA61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6-10</a:t>
                      </a:r>
                    </a:p>
                  </a:txBody>
                  <a:tcPr anchor="ctr">
                    <a:solidFill>
                      <a:srgbClr val="FBA6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0,4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6-10</a:t>
                      </a:r>
                    </a:p>
                  </a:txBody>
                  <a:tcPr anchor="ctr">
                    <a:solidFill>
                      <a:srgbClr val="FBA9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7673654"/>
                  </a:ext>
                </a:extLst>
              </a:tr>
              <a:tr h="794911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коммутационного ресурса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5520679"/>
                  </a:ext>
                </a:extLst>
              </a:tr>
              <a:tr h="826085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температуры контактов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171768"/>
                  </a:ext>
                </a:extLst>
              </a:tr>
              <a:tr h="1059714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параметров выключателя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126786"/>
                  </a:ext>
                </a:extLst>
              </a:tr>
              <a:tr h="873010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частичных разрядов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 anchor="ctr">
                    <a:solidFill>
                      <a:srgbClr val="F35E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5073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0023D24-2424-4BEE-8370-F311CD654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A2B840F-2EC2-4578-80BF-B0E39CC09E0B}"/>
              </a:ext>
            </a:extLst>
          </p:cNvPr>
          <p:cNvSpPr/>
          <p:nvPr/>
        </p:nvSpPr>
        <p:spPr>
          <a:xfrm>
            <a:off x="182752" y="1223168"/>
            <a:ext cx="2542983" cy="946595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ПАРТНЕРЫ</a:t>
            </a:r>
          </a:p>
          <a:p>
            <a:r>
              <a:rPr lang="ru-RU" sz="1800" dirty="0">
                <a:solidFill>
                  <a:schemeClr val="tx1"/>
                </a:solidFill>
              </a:rPr>
              <a:t>Не определены до стадии создания </a:t>
            </a:r>
            <a:r>
              <a:rPr lang="en-US" sz="1800" dirty="0">
                <a:solidFill>
                  <a:schemeClr val="tx1"/>
                </a:solidFill>
              </a:rPr>
              <a:t>MVP</a:t>
            </a:r>
            <a:endParaRPr lang="ru-RU" sz="1800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БИЗНЕС-МОДЕЛЬ ПРОЕКТА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FC522548-E4E0-4DD4-B0E4-3FC743D6DADB}"/>
              </a:ext>
            </a:extLst>
          </p:cNvPr>
          <p:cNvSpPr/>
          <p:nvPr/>
        </p:nvSpPr>
        <p:spPr>
          <a:xfrm>
            <a:off x="182752" y="2921430"/>
            <a:ext cx="5626638" cy="2169763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РАСХОДЫ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Приобретение средств измерения требуемой точности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800 тыс. руб.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Приобретение микропроцессорного блока для анализа и обработки сигналов измерения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200 тыс. руб.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Приобретение оборудование для создания </a:t>
            </a:r>
            <a:r>
              <a:rPr lang="en" sz="1600" dirty="0">
                <a:solidFill>
                  <a:schemeClr val="tx1"/>
                </a:solidFill>
              </a:rPr>
              <a:t>MVP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700 тыс. руб.</a:t>
            </a:r>
            <a:r>
              <a:rPr lang="en" sz="1600" b="1" dirty="0">
                <a:solidFill>
                  <a:schemeClr val="tx1"/>
                </a:solidFill>
              </a:rPr>
              <a:t> </a:t>
            </a:r>
            <a:endParaRPr lang="ru-RU" sz="1600" b="1" dirty="0">
              <a:solidFill>
                <a:schemeClr val="tx1"/>
              </a:solidFill>
            </a:endParaRP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22">
            <a:extLst>
              <a:ext uri="{FF2B5EF4-FFF2-40B4-BE49-F238E27FC236}">
                <a16:creationId xmlns:a16="http://schemas.microsoft.com/office/drawing/2014/main" xmlns="" id="{979CB024-34AE-5199-AF5C-255DB870AD0D}"/>
              </a:ext>
            </a:extLst>
          </p:cNvPr>
          <p:cNvSpPr/>
          <p:nvPr/>
        </p:nvSpPr>
        <p:spPr>
          <a:xfrm>
            <a:off x="2822246" y="1237481"/>
            <a:ext cx="3058442" cy="1614208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УНИКАЛЬНОЕ ЦЕННОСТНОЕ ПРЕДЛОЖЕНИЕ</a:t>
            </a:r>
          </a:p>
          <a:p>
            <a:r>
              <a:rPr lang="ru-RU" sz="1600" dirty="0">
                <a:solidFill>
                  <a:schemeClr val="tx1"/>
                </a:solidFill>
              </a:rPr>
              <a:t>Удаленная диагностика и контроль коммутационного ресурса высоковольтных выключателей</a:t>
            </a: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22">
            <a:extLst>
              <a:ext uri="{FF2B5EF4-FFF2-40B4-BE49-F238E27FC236}">
                <a16:creationId xmlns:a16="http://schemas.microsoft.com/office/drawing/2014/main" xmlns="" id="{AEB7023C-0BF7-4FC3-25AA-F2876AF0D3D5}"/>
              </a:ext>
            </a:extLst>
          </p:cNvPr>
          <p:cNvSpPr/>
          <p:nvPr/>
        </p:nvSpPr>
        <p:spPr>
          <a:xfrm>
            <a:off x="9155321" y="1250775"/>
            <a:ext cx="2888171" cy="47780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РЕСУРСЫ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Материальные ресурсы:</a:t>
            </a:r>
          </a:p>
          <a:p>
            <a:r>
              <a:rPr lang="ru-RU" sz="1600" dirty="0">
                <a:solidFill>
                  <a:schemeClr val="tx1"/>
                </a:solidFill>
              </a:rPr>
              <a:t>Средства измерения: высоковольтные датчики тока</a:t>
            </a:r>
          </a:p>
          <a:p>
            <a:r>
              <a:rPr lang="ru-RU" sz="1600" dirty="0">
                <a:solidFill>
                  <a:schemeClr val="tx1"/>
                </a:solidFill>
              </a:rPr>
              <a:t>Микропроцессорный блок обработки сигналов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Персональные компьютеры с оборудованием для программирования и тестирования микропроцессорных блоков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Интеллектуальные  ресурсы: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Программный код оценки и прогнозирования коммутационного ресурса и технического состояния высоковольтного выключателя на технологиях ИИ</a:t>
            </a:r>
          </a:p>
        </p:txBody>
      </p:sp>
      <p:sp>
        <p:nvSpPr>
          <p:cNvPr id="9" name="Прямоугольник: скругленные углы 22">
            <a:extLst>
              <a:ext uri="{FF2B5EF4-FFF2-40B4-BE49-F238E27FC236}">
                <a16:creationId xmlns:a16="http://schemas.microsoft.com/office/drawing/2014/main" xmlns="" id="{A12F180C-A3E5-FF36-9AA3-31A71E0DDD2C}"/>
              </a:ext>
            </a:extLst>
          </p:cNvPr>
          <p:cNvSpPr/>
          <p:nvPr/>
        </p:nvSpPr>
        <p:spPr>
          <a:xfrm>
            <a:off x="5957898" y="5243791"/>
            <a:ext cx="3048915" cy="1466975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КАНАЛЫ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Прямые продажи потребителям с установкой и наладкой системы</a:t>
            </a:r>
          </a:p>
          <a:p>
            <a:r>
              <a:rPr lang="ru-RU" sz="1600" dirty="0">
                <a:solidFill>
                  <a:schemeClr val="tx1"/>
                </a:solidFill>
              </a:rPr>
              <a:t>Рынок - В2В</a:t>
            </a:r>
          </a:p>
        </p:txBody>
      </p:sp>
      <p:sp>
        <p:nvSpPr>
          <p:cNvPr id="11" name="Прямоугольник: скругленные углы 22">
            <a:extLst>
              <a:ext uri="{FF2B5EF4-FFF2-40B4-BE49-F238E27FC236}">
                <a16:creationId xmlns:a16="http://schemas.microsoft.com/office/drawing/2014/main" xmlns="" id="{47F2D220-6B0F-4FFC-F025-3E96F5443026}"/>
              </a:ext>
            </a:extLst>
          </p:cNvPr>
          <p:cNvSpPr/>
          <p:nvPr/>
        </p:nvSpPr>
        <p:spPr>
          <a:xfrm>
            <a:off x="148507" y="5243791"/>
            <a:ext cx="5626637" cy="1466975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ФИНАНСИРОВАНИЕ / ДОХОД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До стадии </a:t>
            </a:r>
            <a:r>
              <a:rPr lang="en-US" sz="1600" b="1" dirty="0">
                <a:solidFill>
                  <a:schemeClr val="tx1"/>
                </a:solidFill>
              </a:rPr>
              <a:t>MVP – </a:t>
            </a:r>
            <a:r>
              <a:rPr lang="ru-RU" sz="1600" dirty="0">
                <a:solidFill>
                  <a:schemeClr val="tx1"/>
                </a:solidFill>
              </a:rPr>
              <a:t>собственное финансирование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После создания </a:t>
            </a:r>
            <a:r>
              <a:rPr lang="en-US" sz="1600" b="1" dirty="0">
                <a:solidFill>
                  <a:schemeClr val="tx1"/>
                </a:solidFill>
              </a:rPr>
              <a:t>MVP – </a:t>
            </a:r>
            <a:r>
              <a:rPr lang="ru-RU" sz="1600" dirty="0">
                <a:solidFill>
                  <a:schemeClr val="tx1"/>
                </a:solidFill>
              </a:rPr>
              <a:t>участие в конкурсах грантовой поддержки создания инновационных производств</a:t>
            </a:r>
            <a:endParaRPr lang="ru-RU" sz="1600" b="1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Доход – </a:t>
            </a:r>
            <a:r>
              <a:rPr lang="ru-RU" sz="1600" dirty="0">
                <a:solidFill>
                  <a:schemeClr val="tx1"/>
                </a:solidFill>
              </a:rPr>
              <a:t>продажа программно-аппаратного комплекса </a:t>
            </a:r>
          </a:p>
        </p:txBody>
      </p:sp>
      <p:sp>
        <p:nvSpPr>
          <p:cNvPr id="13" name="Прямоугольник: скругленные углы 22">
            <a:extLst>
              <a:ext uri="{FF2B5EF4-FFF2-40B4-BE49-F238E27FC236}">
                <a16:creationId xmlns:a16="http://schemas.microsoft.com/office/drawing/2014/main" xmlns="" id="{D28EFFB8-DE9A-FB9E-2B48-15BF2B265167}"/>
              </a:ext>
            </a:extLst>
          </p:cNvPr>
          <p:cNvSpPr/>
          <p:nvPr/>
        </p:nvSpPr>
        <p:spPr>
          <a:xfrm>
            <a:off x="5957898" y="1223168"/>
            <a:ext cx="3058442" cy="398779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СОЗДАНИЕ ЦЕННОСТНОСТИ ПРЕДЛОЖЕНИЯ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Участие в профильных выставках и форумах с демонстрацией функций продукта системы;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Публикация статей в профильных изданиях с демонстрацией результатов работы продукта проекта;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Предоставление тестовых образцов потенциальным потребителям продукта;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Размещение рекламы на профильных интернет-порталах. </a:t>
            </a:r>
          </a:p>
        </p:txBody>
      </p: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93B24093-401E-465F-A1B2-B79467AF0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3546849" y="97865"/>
            <a:ext cx="4577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7235"/>
                </a:solidFill>
              </a:rPr>
              <a:t>ДОРОЖНАЯ КАРТА ПРОЕКТА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06E03576-A9B2-445E-BA71-134FCB2FBA7F}"/>
              </a:ext>
            </a:extLst>
          </p:cNvPr>
          <p:cNvSpPr/>
          <p:nvPr/>
        </p:nvSpPr>
        <p:spPr>
          <a:xfrm>
            <a:off x="294468" y="771526"/>
            <a:ext cx="4458506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Анализ методов оценки коммутационного ресурса выключателей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54D528DB-3963-42A8-961B-05583B2F829F}"/>
              </a:ext>
            </a:extLst>
          </p:cNvPr>
          <p:cNvSpPr/>
          <p:nvPr/>
        </p:nvSpPr>
        <p:spPr>
          <a:xfrm>
            <a:off x="923180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8BDD50BC-E55B-4367-A0E4-1F46F28B4A84}"/>
              </a:ext>
            </a:extLst>
          </p:cNvPr>
          <p:cNvSpPr/>
          <p:nvPr/>
        </p:nvSpPr>
        <p:spPr>
          <a:xfrm>
            <a:off x="5524131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0FD47C9-430B-4B2D-B947-BDF0028C9536}"/>
              </a:ext>
            </a:extLst>
          </p:cNvPr>
          <p:cNvSpPr/>
          <p:nvPr/>
        </p:nvSpPr>
        <p:spPr>
          <a:xfrm>
            <a:off x="4961030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Разработка алгоритма оценки коммутационного ресурса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43881064-D436-46CE-948E-E06F1C13D981}"/>
              </a:ext>
            </a:extLst>
          </p:cNvPr>
          <p:cNvSpPr/>
          <p:nvPr/>
        </p:nvSpPr>
        <p:spPr>
          <a:xfrm>
            <a:off x="8647204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FDACAD28-37D9-45C1-9B06-5E7AF0C4102A}"/>
              </a:ext>
            </a:extLst>
          </p:cNvPr>
          <p:cNvSpPr/>
          <p:nvPr/>
        </p:nvSpPr>
        <p:spPr>
          <a:xfrm>
            <a:off x="637428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Разработка алгоритма оценки технического состояния 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8B3DA753-FE5A-4156-9D24-BF687F261DA3}"/>
              </a:ext>
            </a:extLst>
          </p:cNvPr>
          <p:cNvSpPr/>
          <p:nvPr/>
        </p:nvSpPr>
        <p:spPr>
          <a:xfrm>
            <a:off x="4323602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678073A7-CB80-40D6-A2B5-8F3748A8B959}"/>
              </a:ext>
            </a:extLst>
          </p:cNvPr>
          <p:cNvSpPr/>
          <p:nvPr/>
        </p:nvSpPr>
        <p:spPr>
          <a:xfrm>
            <a:off x="3218705" y="4872244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Тестирование и доработка алгоритмов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C3E9E4F6-6A8E-4F1F-8799-6D19D87E5597}"/>
              </a:ext>
            </a:extLst>
          </p:cNvPr>
          <p:cNvSpPr/>
          <p:nvPr/>
        </p:nvSpPr>
        <p:spPr>
          <a:xfrm>
            <a:off x="3218705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xmlns="" id="{1342FFA5-E494-4F69-805C-8702B410F3DD}"/>
              </a:ext>
            </a:extLst>
          </p:cNvPr>
          <p:cNvSpPr/>
          <p:nvPr/>
        </p:nvSpPr>
        <p:spPr>
          <a:xfrm>
            <a:off x="7819656" y="4872244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Создание </a:t>
            </a:r>
            <a:r>
              <a:rPr lang="en-US" dirty="0">
                <a:solidFill>
                  <a:schemeClr val="tx1"/>
                </a:solidFill>
              </a:rPr>
              <a:t>MVP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xmlns="" id="{2A2564B1-679D-4AAE-A051-8A2FC82684BF}"/>
              </a:ext>
            </a:extLst>
          </p:cNvPr>
          <p:cNvSpPr/>
          <p:nvPr/>
        </p:nvSpPr>
        <p:spPr>
          <a:xfrm>
            <a:off x="7819656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xmlns="" id="{F2BB2BEB-B298-4923-9EC0-A508A15D4578}"/>
              </a:ext>
            </a:extLst>
          </p:cNvPr>
          <p:cNvSpPr/>
          <p:nvPr/>
        </p:nvSpPr>
        <p:spPr>
          <a:xfrm>
            <a:off x="10481234" y="1198556"/>
            <a:ext cx="1608532" cy="1042243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Разработка концепции продукта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xmlns="" id="{E9569B83-E6CF-46FA-9887-454640AFF0AE}"/>
              </a:ext>
            </a:extLst>
          </p:cNvPr>
          <p:cNvSpPr/>
          <p:nvPr/>
        </p:nvSpPr>
        <p:spPr>
          <a:xfrm>
            <a:off x="47741" y="3994649"/>
            <a:ext cx="1760756" cy="2043319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Разработка модели прогнозирования технического состояния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34B1DABE-872C-484B-9082-A2BD4B8FA664}"/>
              </a:ext>
            </a:extLst>
          </p:cNvPr>
          <p:cNvSpPr/>
          <p:nvPr/>
        </p:nvSpPr>
        <p:spPr>
          <a:xfrm rot="16200000">
            <a:off x="10373668" y="1715108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xmlns="" id="{E5F8D716-F876-4CB1-BF6A-274A1E00632E}"/>
              </a:ext>
            </a:extLst>
          </p:cNvPr>
          <p:cNvSpPr/>
          <p:nvPr/>
        </p:nvSpPr>
        <p:spPr>
          <a:xfrm rot="16200000">
            <a:off x="1784428" y="3834193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D6BE03DE-B18D-4AC6-AB5C-D61468B39BCC}"/>
              </a:ext>
            </a:extLst>
          </p:cNvPr>
          <p:cNvSpPr/>
          <p:nvPr/>
        </p:nvSpPr>
        <p:spPr>
          <a:xfrm>
            <a:off x="4961030" y="771526"/>
            <a:ext cx="4392895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Определения параметров характеризующих состояние выключателя</a:t>
            </a:r>
          </a:p>
        </p:txBody>
      </p: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</TotalTime>
  <Words>773</Words>
  <Application>Microsoft Office PowerPoint</Application>
  <PresentationFormat>Произвольный</PresentationFormat>
  <Paragraphs>147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9</cp:revision>
  <dcterms:created xsi:type="dcterms:W3CDTF">2023-09-06T12:36:24Z</dcterms:created>
  <dcterms:modified xsi:type="dcterms:W3CDTF">2024-07-19T07:45:01Z</dcterms:modified>
</cp:coreProperties>
</file>