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Roboto Ligh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ED7459F-8EC8-4EF2-B061-CB2A2A71EDFE}">
  <a:tblStyle styleId="{0ED7459F-8EC8-4EF2-B061-CB2A2A71EDF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62E462F-6850-4D55-BC96-EED3DE71D0A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Light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RobotoLight-italic.fntdata"/><Relationship Id="rId27" Type="http://schemas.openxmlformats.org/officeDocument/2006/relationships/font" Target="fonts/Roboto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Ligh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9c45342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9c45342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91e1f37e_1_10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91e1f37e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60c63b9e8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60c63b9e8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60c63b9e8b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60c63b9e8b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60c63b9e8b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60c63b9e8b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60c63b9e8b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60c63b9e8b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60c63b9e8b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60c63b9e8b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9090756a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e9090756a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60c63b9e8b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60c63b9e8b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e9090756a_1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e9090756a_1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6817b4a5e9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6817b4a5e9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d933c8c4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d933c8c4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9090756a_1_2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e9090756a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60c63b9e8b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60c63b9e8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9090756a_1_7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9090756a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d5b09a965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d5b09a965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7" Type="http://schemas.openxmlformats.org/officeDocument/2006/relationships/image" Target="../media/image32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28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30.jpg"/><Relationship Id="rId6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9.jpg"/><Relationship Id="rId5" Type="http://schemas.openxmlformats.org/officeDocument/2006/relationships/image" Target="../media/image3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Relationship Id="rId4" Type="http://schemas.openxmlformats.org/officeDocument/2006/relationships/image" Target="../media/image23.png"/><Relationship Id="rId5" Type="http://schemas.openxmlformats.org/officeDocument/2006/relationships/image" Target="../media/image27.jpg"/><Relationship Id="rId6" Type="http://schemas.openxmlformats.org/officeDocument/2006/relationships/image" Target="../media/image22.png"/><Relationship Id="rId7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460950" y="141400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/>
              <a:t>Система проектирования технологий штамповки</a:t>
            </a:r>
            <a:endParaRPr sz="4200"/>
          </a:p>
        </p:txBody>
      </p:sp>
      <p:sp>
        <p:nvSpPr>
          <p:cNvPr id="68" name="Google Shape;68;p13"/>
          <p:cNvSpPr txBox="1"/>
          <p:nvPr>
            <p:ph idx="4294967295" type="subTitle"/>
          </p:nvPr>
        </p:nvSpPr>
        <p:spPr>
          <a:xfrm>
            <a:off x="665175" y="4532605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ru">
                <a:solidFill>
                  <a:schemeClr val="lt1"/>
                </a:solidFill>
              </a:rPr>
              <a:t>ПО “Технолог”</a:t>
            </a:r>
            <a:endParaRPr i="1">
              <a:solidFill>
                <a:schemeClr val="lt1"/>
              </a:solidFill>
            </a:endParaRPr>
          </a:p>
        </p:txBody>
      </p:sp>
      <p:sp>
        <p:nvSpPr>
          <p:cNvPr id="69" name="Google Shape;69;p13"/>
          <p:cNvSpPr txBox="1"/>
          <p:nvPr>
            <p:ph idx="4294967295" type="subTitle"/>
          </p:nvPr>
        </p:nvSpPr>
        <p:spPr>
          <a:xfrm>
            <a:off x="570625" y="269568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ru">
                <a:solidFill>
                  <a:schemeClr val="lt1"/>
                </a:solidFill>
              </a:rPr>
              <a:t>“Качественно, быстрее и дешевле”</a:t>
            </a:r>
            <a:endParaRPr i="1">
              <a:solidFill>
                <a:schemeClr val="lt1"/>
              </a:solidFill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9875" y="3307625"/>
            <a:ext cx="1806250" cy="14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98250" y="16350"/>
            <a:ext cx="7797900" cy="60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Динамика отрасли производства металлических изделий</a:t>
            </a:r>
            <a:endParaRPr/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459475" y="1105600"/>
            <a:ext cx="5607300" cy="33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С каждым годом наблюдается прирост в отрасли штамповки на 2-3%</a:t>
            </a:r>
            <a:b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Основной вклад в динамику обрабатывающих производств по итогам 2022 года внес металлургический комплекс</a:t>
            </a:r>
            <a:b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" sz="16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Рост производства готовых металлических изделий (+1,1% и +7% в годовом выражении соответственно).</a:t>
            </a:r>
            <a:endParaRPr sz="1600"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6156" l="0" r="0" t="0"/>
          <a:stretch/>
        </p:blipFill>
        <p:spPr>
          <a:xfrm>
            <a:off x="5990575" y="1179050"/>
            <a:ext cx="2521676" cy="249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/>
        </p:nvSpPr>
        <p:spPr>
          <a:xfrm>
            <a:off x="1318650" y="926213"/>
            <a:ext cx="29055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Длительный цикл проектирования технологии изготовления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1318638" y="26164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Высокий уровень брака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304088" y="3722563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Затраты на изготовление нового штампового инструмента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75" y="2338127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600" y="373905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5691225" y="926213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Быстрый и оперативный расчет с помощью программы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5691225" y="2511775"/>
            <a:ext cx="3000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Минимизация ошибок при проектировании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5661475" y="3722563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Минимизация затрат на исправление и доработку технологии и инструмента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6375" y="93007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5625" y="383125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>
            <p:ph type="title"/>
          </p:nvPr>
        </p:nvSpPr>
        <p:spPr>
          <a:xfrm>
            <a:off x="98100" y="58975"/>
            <a:ext cx="43401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</a:t>
            </a:r>
            <a:endParaRPr/>
          </a:p>
        </p:txBody>
      </p:sp>
      <p:sp>
        <p:nvSpPr>
          <p:cNvPr id="94" name="Google Shape;94;p15"/>
          <p:cNvSpPr txBox="1"/>
          <p:nvPr>
            <p:ph type="title"/>
          </p:nvPr>
        </p:nvSpPr>
        <p:spPr>
          <a:xfrm>
            <a:off x="4706700" y="58975"/>
            <a:ext cx="43401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850" y="926212"/>
            <a:ext cx="900001" cy="9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25975" y="2306463"/>
            <a:ext cx="900000" cy="9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738" y="91761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1189075" y="888975"/>
            <a:ext cx="33057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Получать оперативно от технологов маршрутные карты и конструкторскую документацию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1146125" y="2323150"/>
            <a:ext cx="3000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Минимизировать кол-во брака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189075" y="3727075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Минимизировать сроки выполнения доработок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575" y="93852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038" y="231038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89350" y="76200"/>
            <a:ext cx="419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Задачи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4957200" y="59725"/>
            <a:ext cx="40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Описание решения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662525" y="938525"/>
            <a:ext cx="33057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Полный расчет технологического процесса по уникальным формам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5724650" y="2323150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Исключение человеческого фактора при расчетах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724650" y="3727075"/>
            <a:ext cx="35085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Значительное уменьшение временных затрат за счет автоматического расчета машиной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89537" y="2202711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338" y="362955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8575" y="3707275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1266875" y="877725"/>
            <a:ext cx="30000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Сокращение стоимости единичного технологического расчета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250650" y="2219600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 Минимальный уровень брака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1267200" y="3639463"/>
            <a:ext cx="30000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 Минимизация затрат на исправление и доработку технологии и инструмента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25" y="3790413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107575" y="0"/>
            <a:ext cx="419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Выгода для клиента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4884225" y="15175"/>
            <a:ext cx="413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Как создаем выгоду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5585275" y="873863"/>
            <a:ext cx="3208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Применение для расчетов компьютерных мощностей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5585275" y="2214138"/>
            <a:ext cx="3208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Исключение "человеческого" фактора при расчетах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5585275" y="3662850"/>
            <a:ext cx="32088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Применяем уникальные методики для учета специфических факторов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0187" y="87772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0175" y="3790413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5225" y="877723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76075" y="2268350"/>
            <a:ext cx="900000" cy="8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225" y="2262889"/>
            <a:ext cx="899999" cy="89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 txBox="1"/>
          <p:nvPr>
            <p:ph idx="4294967295" type="body"/>
          </p:nvPr>
        </p:nvSpPr>
        <p:spPr>
          <a:xfrm>
            <a:off x="0" y="761650"/>
            <a:ext cx="5245500" cy="42294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Roboto Light"/>
              <a:buAutoNum type="arabicPeriod"/>
            </a:pPr>
            <a:r>
              <a:rPr b="1" lang="ru" sz="1900">
                <a:solidFill>
                  <a:srgbClr val="434343"/>
                </a:solidFill>
              </a:rPr>
              <a:t>Нет ошибок связанных с человеческим фактором  </a:t>
            </a:r>
            <a:r>
              <a:rPr i="1" lang="ru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Примечание:  Считает компьютер, а не человек..</a:t>
            </a:r>
            <a:endParaRPr sz="1900"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Roboto Light"/>
              <a:buAutoNum type="arabicPeriod"/>
            </a:pPr>
            <a:r>
              <a:rPr b="1" lang="ru" sz="1900">
                <a:solidFill>
                  <a:srgbClr val="434343"/>
                </a:solidFill>
              </a:rPr>
              <a:t>Выше скорость проведения расчетов </a:t>
            </a:r>
            <a:r>
              <a:rPr lang="ru" sz="19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                                   </a:t>
            </a:r>
            <a:r>
              <a:rPr i="1" lang="ru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Примечание:  Считает компьютер, а не человек.</a:t>
            </a:r>
            <a:endParaRPr sz="1900"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Roboto Light"/>
              <a:buAutoNum type="arabicPeriod"/>
            </a:pPr>
            <a:r>
              <a:rPr b="1" lang="ru" sz="1900">
                <a:solidFill>
                  <a:srgbClr val="434343"/>
                </a:solidFill>
              </a:rPr>
              <a:t>Ниже себестоимость единичного расчета технологии</a:t>
            </a:r>
            <a:br>
              <a:rPr lang="ru" sz="19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i="1" lang="ru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Примечание:  Скорость расчета кратно выше.</a:t>
            </a:r>
            <a:endParaRPr sz="1900"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Roboto Light"/>
              <a:buAutoNum type="arabicPeriod"/>
            </a:pPr>
            <a:r>
              <a:rPr b="1" lang="ru" sz="1900">
                <a:solidFill>
                  <a:srgbClr val="434343"/>
                </a:solidFill>
              </a:rPr>
              <a:t>Повышение точности расчетов </a:t>
            </a:r>
            <a:r>
              <a:rPr lang="ru" sz="1900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                                         </a:t>
            </a:r>
            <a:r>
              <a:rPr i="1" lang="ru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Примечание:  Применение сложных расчетных методик</a:t>
            </a:r>
            <a:endParaRPr sz="1900"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365550" y="17550"/>
            <a:ext cx="8178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Преимущества</a:t>
            </a:r>
            <a:r>
              <a:rPr lang="ru" sz="2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перед традиционными методами</a:t>
            </a:r>
            <a:endParaRPr sz="2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44" name="Google Shape;14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020" y="1403800"/>
            <a:ext cx="3763800" cy="307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Конкурентные преимущества</a:t>
            </a:r>
            <a:endParaRPr/>
          </a:p>
        </p:txBody>
      </p:sp>
      <p:graphicFrame>
        <p:nvGraphicFramePr>
          <p:cNvPr id="150" name="Google Shape;150;p19"/>
          <p:cNvGraphicFramePr/>
          <p:nvPr/>
        </p:nvGraphicFramePr>
        <p:xfrm>
          <a:off x="-12" y="69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{0ED7459F-8EC8-4EF2-B061-CB2A2A71EDFE}</a:tableStyleId>
              </a:tblPr>
              <a:tblGrid>
                <a:gridCol w="1606275"/>
                <a:gridCol w="1262825"/>
                <a:gridCol w="1262825"/>
                <a:gridCol w="1262825"/>
                <a:gridCol w="1262825"/>
                <a:gridCol w="1262825"/>
                <a:gridCol w="1223650"/>
              </a:tblGrid>
              <a:tr h="764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 продукт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LOGOPRESS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PAM STAMP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T-FLEX CAD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AutoForm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Cimatron</a:t>
                      </a:r>
                      <a:endParaRPr b="1" i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3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Совместимость с рынком РФ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Углубленный расчет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2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Визуализация процессов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5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Рекомендации по термической обработке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+</a:t>
                      </a:r>
                      <a:endParaRPr sz="18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8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  <a:endParaRPr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Стоимость услуг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300 000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 1 000 000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 1 000 000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нет данных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 1 000 000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 1 000 000</a:t>
                      </a:r>
                      <a:endParaRPr b="1" i="1"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1" name="Google Shape;151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Потенциальные к</a:t>
            </a:r>
            <a:r>
              <a:rPr lang="ru"/>
              <a:t>лиенты</a:t>
            </a:r>
            <a:endParaRPr/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518912" y="860687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</a:rPr>
              <a:t>Сегмент 1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158" name="Google Shape;158;p20"/>
          <p:cNvSpPr txBox="1"/>
          <p:nvPr>
            <p:ph idx="4294967295" type="body"/>
          </p:nvPr>
        </p:nvSpPr>
        <p:spPr>
          <a:xfrm>
            <a:off x="518900" y="1333475"/>
            <a:ext cx="2572200" cy="3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Машиностроительные заводы: </a:t>
            </a:r>
            <a:endParaRPr b="1"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«НПО «Краснознаменец»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«Компрессор»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«Обуховский завод»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“НПО “Торий” 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“Балтийский завод”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“Армалит” 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“Светлана” </a:t>
            </a:r>
            <a:endParaRPr sz="14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ООО “АГФЗ”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20"/>
          <p:cNvSpPr txBox="1"/>
          <p:nvPr>
            <p:ph type="title"/>
          </p:nvPr>
        </p:nvSpPr>
        <p:spPr>
          <a:xfrm>
            <a:off x="3091112" y="860687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</a:rPr>
              <a:t>Сегмент 2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160" name="Google Shape;160;p20"/>
          <p:cNvSpPr txBox="1"/>
          <p:nvPr>
            <p:ph idx="4294967295" type="body"/>
          </p:nvPr>
        </p:nvSpPr>
        <p:spPr>
          <a:xfrm>
            <a:off x="3090950" y="1303125"/>
            <a:ext cx="23670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Патронно-гильзовые </a:t>
            </a:r>
            <a:r>
              <a:rPr b="1" lang="ru" sz="1300">
                <a:solidFill>
                  <a:schemeClr val="dk2"/>
                </a:solidFill>
              </a:rPr>
              <a:t>заводы:</a:t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“УПЗ”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“БПЗ”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“НПЗ”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“ПОЗиС” 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“Прибор им. С.С. Голембиовского”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АО “ЦНИИТОЧМАШ”</a:t>
            </a:r>
            <a:endParaRPr sz="14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61" name="Google Shape;161;p20"/>
          <p:cNvSpPr txBox="1"/>
          <p:nvPr>
            <p:ph type="title"/>
          </p:nvPr>
        </p:nvSpPr>
        <p:spPr>
          <a:xfrm>
            <a:off x="5804462" y="860687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</a:rPr>
              <a:t>Сегмент 3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162" name="Google Shape;162;p20"/>
          <p:cNvSpPr txBox="1"/>
          <p:nvPr>
            <p:ph idx="4294967295" type="body"/>
          </p:nvPr>
        </p:nvSpPr>
        <p:spPr>
          <a:xfrm>
            <a:off x="5804444" y="1303125"/>
            <a:ext cx="2787300" cy="5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Малые производственные компании</a:t>
            </a:r>
            <a:endParaRPr b="1" sz="1300">
              <a:solidFill>
                <a:schemeClr val="dk2"/>
              </a:solidFill>
            </a:endParaRPr>
          </a:p>
        </p:txBody>
      </p:sp>
      <p:sp>
        <p:nvSpPr>
          <p:cNvPr id="163" name="Google Shape;163;p20"/>
          <p:cNvSpPr txBox="1"/>
          <p:nvPr>
            <p:ph idx="4294967295" type="body"/>
          </p:nvPr>
        </p:nvSpPr>
        <p:spPr>
          <a:xfrm>
            <a:off x="5344025" y="1912175"/>
            <a:ext cx="3182100" cy="23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Санкт-Петербург и область: 40+ орг</a:t>
            </a:r>
            <a:r>
              <a:rPr lang="ru" sz="1400">
                <a:solidFill>
                  <a:schemeClr val="dk2"/>
                </a:solidFill>
              </a:rPr>
              <a:t>анизаци</a:t>
            </a:r>
            <a:r>
              <a:rPr lang="ru" sz="1400">
                <a:solidFill>
                  <a:schemeClr val="dk2"/>
                </a:solidFill>
              </a:rPr>
              <a:t>й;</a:t>
            </a:r>
            <a:endParaRPr sz="14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Екатеринбург и область : 35+ организаций;</a:t>
            </a:r>
            <a:endParaRPr sz="14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400">
                <a:solidFill>
                  <a:schemeClr val="dk2"/>
                </a:solidFill>
              </a:rPr>
              <a:t>Краснодарский край : 15+ организаций;</a:t>
            </a:r>
            <a:endParaRPr sz="1400">
              <a:solidFill>
                <a:schemeClr val="dk2"/>
              </a:solidFill>
            </a:endParaRPr>
          </a:p>
        </p:txBody>
      </p:sp>
      <p:sp>
        <p:nvSpPr>
          <p:cNvPr id="164" name="Google Shape;164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Варианты</a:t>
            </a:r>
            <a:r>
              <a:rPr lang="ru"/>
              <a:t> коммерциализации</a:t>
            </a:r>
            <a:endParaRPr/>
          </a:p>
        </p:txBody>
      </p:sp>
      <p:graphicFrame>
        <p:nvGraphicFramePr>
          <p:cNvPr id="170" name="Google Shape;170;p21"/>
          <p:cNvGraphicFramePr/>
          <p:nvPr/>
        </p:nvGraphicFramePr>
        <p:xfrm>
          <a:off x="37075" y="68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{0ED7459F-8EC8-4EF2-B061-CB2A2A71EDFE}</a:tableStyleId>
              </a:tblPr>
              <a:tblGrid>
                <a:gridCol w="1813975"/>
                <a:gridCol w="1723450"/>
                <a:gridCol w="1904475"/>
                <a:gridCol w="1939550"/>
                <a:gridCol w="1688400"/>
              </a:tblGrid>
              <a:tr h="695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Базовая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b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Расширенная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b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Максимальная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b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Аутсорс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b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Комплектация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Основной расчет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Базовая + расчет специфических изделий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Расширенная + Модуль “Гильза”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Весь функционал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Количество расчетов в день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75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Неограниченно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Неограниченно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3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Варианты поставки</a:t>
                      </a:r>
                      <a:endParaRPr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Saas подписка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 тыс. руб./ мес.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Подписка повышенной стоимости или 100 руб/расчет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In-House решение 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Аутсорс</a:t>
                      </a:r>
                      <a:b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</a:br>
                      <a:r>
                        <a:rPr lang="ru" sz="1300">
                          <a:solidFill>
                            <a:schemeClr val="dk2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25 тыс. руб/расчет</a:t>
                      </a:r>
                      <a:endParaRPr sz="1300">
                        <a:solidFill>
                          <a:schemeClr val="dk2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1" name="Google Shape;171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14250" y="236550"/>
            <a:ext cx="9129600" cy="56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Отзывы</a:t>
            </a:r>
            <a:r>
              <a:rPr lang="ru" sz="3100"/>
              <a:t> </a:t>
            </a:r>
            <a:r>
              <a:rPr lang="ru" sz="1800"/>
              <a:t>потенциальных</a:t>
            </a:r>
            <a:r>
              <a:rPr lang="ru" sz="3100"/>
              <a:t> </a:t>
            </a:r>
            <a:r>
              <a:rPr lang="ru" sz="1800"/>
              <a:t>партнеров</a:t>
            </a:r>
            <a:endParaRPr sz="3100"/>
          </a:p>
        </p:txBody>
      </p:sp>
      <p:pic>
        <p:nvPicPr>
          <p:cNvPr id="177" name="Google Shape;17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25" y="1143950"/>
            <a:ext cx="2168425" cy="3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5238" y="1143950"/>
            <a:ext cx="2223619" cy="3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8675" y="1169272"/>
            <a:ext cx="2223624" cy="314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4550" y="1143950"/>
            <a:ext cx="2168425" cy="3195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625" y="952500"/>
            <a:ext cx="2480150" cy="351221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88" name="Google Shape;18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2779" y="952478"/>
            <a:ext cx="2480149" cy="350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6550" y="972675"/>
            <a:ext cx="2577926" cy="351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 txBox="1"/>
          <p:nvPr>
            <p:ph type="title"/>
          </p:nvPr>
        </p:nvSpPr>
        <p:spPr>
          <a:xfrm>
            <a:off x="185550" y="160725"/>
            <a:ext cx="8799900" cy="56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Отзывы</a:t>
            </a:r>
            <a:r>
              <a:rPr lang="ru" sz="3100"/>
              <a:t> </a:t>
            </a:r>
            <a:r>
              <a:rPr lang="ru" sz="1800"/>
              <a:t>потенциальных</a:t>
            </a:r>
            <a:r>
              <a:rPr lang="ru" sz="3100"/>
              <a:t> </a:t>
            </a:r>
            <a:r>
              <a:rPr lang="ru" sz="1800"/>
              <a:t>партнеров</a:t>
            </a:r>
            <a:endParaRPr sz="3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/>
          <p:nvPr/>
        </p:nvSpPr>
        <p:spPr>
          <a:xfrm>
            <a:off x="250650" y="850800"/>
            <a:ext cx="3447600" cy="3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Объем российского рынка систем автоматизированного проектирования (САПР):</a:t>
            </a:r>
            <a:endParaRPr sz="16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2025 г. - 58 млрд руб.,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2030 г. – 113 млрд руб. </a:t>
            </a:r>
            <a:endParaRPr b="1" i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6" name="Google Shape;196;p24"/>
          <p:cNvGrpSpPr/>
          <p:nvPr/>
        </p:nvGrpSpPr>
        <p:grpSpPr>
          <a:xfrm>
            <a:off x="3827875" y="1341725"/>
            <a:ext cx="3447600" cy="3250200"/>
            <a:chOff x="3827875" y="1341725"/>
            <a:chExt cx="3447600" cy="3250200"/>
          </a:xfrm>
        </p:grpSpPr>
        <p:sp>
          <p:nvSpPr>
            <p:cNvPr id="197" name="Google Shape;197;p24"/>
            <p:cNvSpPr/>
            <p:nvPr/>
          </p:nvSpPr>
          <p:spPr>
            <a:xfrm>
              <a:off x="3827875" y="1341725"/>
              <a:ext cx="3447600" cy="3250200"/>
            </a:xfrm>
            <a:prstGeom prst="ellipse">
              <a:avLst/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lin ang="5400012" scaled="0"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4254675" y="2026750"/>
              <a:ext cx="2650500" cy="2549400"/>
            </a:xfrm>
            <a:prstGeom prst="ellipse">
              <a:avLst/>
            </a:prstGeom>
            <a:solidFill>
              <a:srgbClr val="F3F3F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4"/>
            <p:cNvSpPr/>
            <p:nvPr/>
          </p:nvSpPr>
          <p:spPr>
            <a:xfrm>
              <a:off x="4653375" y="2873800"/>
              <a:ext cx="1853100" cy="1718100"/>
            </a:xfrm>
            <a:prstGeom prst="ellipse">
              <a:avLst/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lin ang="5400012" scaled="0"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" name="Google Shape;200;p24"/>
          <p:cNvSpPr txBox="1"/>
          <p:nvPr/>
        </p:nvSpPr>
        <p:spPr>
          <a:xfrm>
            <a:off x="5086600" y="3509650"/>
            <a:ext cx="117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oboto"/>
                <a:ea typeface="Roboto"/>
                <a:cs typeface="Roboto"/>
                <a:sym typeface="Roboto"/>
              </a:rPr>
              <a:t>100 млн.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2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 САПР</a:t>
            </a:r>
            <a:endParaRPr/>
          </a:p>
        </p:txBody>
      </p:sp>
      <p:sp>
        <p:nvSpPr>
          <p:cNvPr id="202" name="Google Shape;202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03" name="Google Shape;20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650" y="2251475"/>
            <a:ext cx="3147699" cy="22230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04" name="Google Shape;204;p24"/>
          <p:cNvCxnSpPr/>
          <p:nvPr/>
        </p:nvCxnSpPr>
        <p:spPr>
          <a:xfrm>
            <a:off x="6177400" y="1775100"/>
            <a:ext cx="1250400" cy="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" name="Google Shape;205;p24"/>
          <p:cNvSpPr txBox="1"/>
          <p:nvPr/>
        </p:nvSpPr>
        <p:spPr>
          <a:xfrm>
            <a:off x="7679525" y="1551900"/>
            <a:ext cx="14646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Общий объем рынка         (TAM)</a:t>
            </a:r>
            <a:endParaRPr b="1" i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6" name="Google Shape;206;p24"/>
          <p:cNvCxnSpPr/>
          <p:nvPr/>
        </p:nvCxnSpPr>
        <p:spPr>
          <a:xfrm>
            <a:off x="6177400" y="2557500"/>
            <a:ext cx="1250400" cy="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24"/>
          <p:cNvSpPr txBox="1"/>
          <p:nvPr/>
        </p:nvSpPr>
        <p:spPr>
          <a:xfrm>
            <a:off x="7679525" y="2334300"/>
            <a:ext cx="14646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Доступный 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объем рынка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(SAM)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8" name="Google Shape;208;p24"/>
          <p:cNvCxnSpPr/>
          <p:nvPr/>
        </p:nvCxnSpPr>
        <p:spPr>
          <a:xfrm>
            <a:off x="6197375" y="3738163"/>
            <a:ext cx="1250400" cy="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" name="Google Shape;209;p24"/>
          <p:cNvSpPr txBox="1"/>
          <p:nvPr/>
        </p:nvSpPr>
        <p:spPr>
          <a:xfrm>
            <a:off x="7699500" y="3514963"/>
            <a:ext cx="14646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Достижимый 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объем рынка 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(SOM)</a:t>
            </a:r>
            <a:r>
              <a:rPr b="1" lang="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24"/>
          <p:cNvSpPr txBox="1"/>
          <p:nvPr/>
        </p:nvSpPr>
        <p:spPr>
          <a:xfrm>
            <a:off x="4998400" y="1551900"/>
            <a:ext cx="117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oboto"/>
                <a:ea typeface="Roboto"/>
                <a:cs typeface="Roboto"/>
                <a:sym typeface="Roboto"/>
              </a:rPr>
              <a:t>40 млрд.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4"/>
          <p:cNvSpPr txBox="1"/>
          <p:nvPr/>
        </p:nvSpPr>
        <p:spPr>
          <a:xfrm>
            <a:off x="5018375" y="2317150"/>
            <a:ext cx="117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oboto"/>
                <a:ea typeface="Roboto"/>
                <a:cs typeface="Roboto"/>
                <a:sym typeface="Roboto"/>
              </a:rPr>
              <a:t>1 млрд.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/>
          <p:nvPr>
            <p:ph type="title"/>
          </p:nvPr>
        </p:nvSpPr>
        <p:spPr>
          <a:xfrm>
            <a:off x="115325" y="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ru"/>
              <a:t>Дорожная карта</a:t>
            </a:r>
            <a:endParaRPr i="1" sz="1600"/>
          </a:p>
        </p:txBody>
      </p:sp>
      <p:cxnSp>
        <p:nvCxnSpPr>
          <p:cNvPr id="217" name="Google Shape;217;p25"/>
          <p:cNvCxnSpPr>
            <a:endCxn id="218" idx="1"/>
          </p:cNvCxnSpPr>
          <p:nvPr/>
        </p:nvCxnSpPr>
        <p:spPr>
          <a:xfrm rot="10800000">
            <a:off x="375262" y="1263649"/>
            <a:ext cx="0" cy="126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8" name="Google Shape;218;p25"/>
          <p:cNvSpPr txBox="1"/>
          <p:nvPr>
            <p:ph type="title"/>
          </p:nvPr>
        </p:nvSpPr>
        <p:spPr>
          <a:xfrm>
            <a:off x="375262" y="1067599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Январь 2023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9" name="Google Shape;219;p25"/>
          <p:cNvSpPr txBox="1"/>
          <p:nvPr>
            <p:ph idx="4294967295" type="body"/>
          </p:nvPr>
        </p:nvSpPr>
        <p:spPr>
          <a:xfrm>
            <a:off x="422300" y="1447725"/>
            <a:ext cx="2697300" cy="9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1) </a:t>
            </a:r>
            <a:r>
              <a:rPr lang="ru" sz="1200">
                <a:solidFill>
                  <a:schemeClr val="dk2"/>
                </a:solidFill>
              </a:rPr>
              <a:t>Начало проекта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2) Создание MPV 0.5</a:t>
            </a:r>
            <a:br>
              <a:rPr lang="ru" sz="1200">
                <a:solidFill>
                  <a:schemeClr val="dk2"/>
                </a:solidFill>
              </a:rPr>
            </a:br>
            <a:endParaRPr sz="1200">
              <a:solidFill>
                <a:schemeClr val="dk2"/>
              </a:solidFill>
            </a:endParaRPr>
          </a:p>
        </p:txBody>
      </p:sp>
      <p:cxnSp>
        <p:nvCxnSpPr>
          <p:cNvPr id="220" name="Google Shape;220;p25"/>
          <p:cNvCxnSpPr/>
          <p:nvPr/>
        </p:nvCxnSpPr>
        <p:spPr>
          <a:xfrm>
            <a:off x="2495150" y="2917804"/>
            <a:ext cx="0" cy="83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21" name="Google Shape;221;p25"/>
          <p:cNvSpPr txBox="1"/>
          <p:nvPr>
            <p:ph type="title"/>
          </p:nvPr>
        </p:nvSpPr>
        <p:spPr>
          <a:xfrm>
            <a:off x="2542212" y="3516991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Декабрь 2023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2" name="Google Shape;222;p25"/>
          <p:cNvSpPr txBox="1"/>
          <p:nvPr>
            <p:ph idx="4294967295" type="body"/>
          </p:nvPr>
        </p:nvSpPr>
        <p:spPr>
          <a:xfrm>
            <a:off x="2542200" y="3807025"/>
            <a:ext cx="2244300" cy="10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1)Привлечение инвестиций,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2) Создание MPV 1.0,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3) Привлечение серверного и бэк-енд сопровождения.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23" name="Google Shape;223;p25"/>
          <p:cNvCxnSpPr>
            <a:endCxn id="224" idx="1"/>
          </p:cNvCxnSpPr>
          <p:nvPr/>
        </p:nvCxnSpPr>
        <p:spPr>
          <a:xfrm rot="10800000">
            <a:off x="4309037" y="1339411"/>
            <a:ext cx="0" cy="118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24" name="Google Shape;224;p25"/>
          <p:cNvSpPr txBox="1"/>
          <p:nvPr>
            <p:ph type="title"/>
          </p:nvPr>
        </p:nvSpPr>
        <p:spPr>
          <a:xfrm>
            <a:off x="4309037" y="1143361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Июнь 2024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5" name="Google Shape;225;p25"/>
          <p:cNvSpPr txBox="1"/>
          <p:nvPr>
            <p:ph idx="4294967295" type="body"/>
          </p:nvPr>
        </p:nvSpPr>
        <p:spPr>
          <a:xfrm>
            <a:off x="4356075" y="1421675"/>
            <a:ext cx="2456100" cy="9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1) </a:t>
            </a:r>
            <a:r>
              <a:rPr lang="ru" sz="1200">
                <a:solidFill>
                  <a:schemeClr val="dk2"/>
                </a:solidFill>
              </a:rPr>
              <a:t>Пилот с АО “НПП “Краснознаменец”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2) Резиденство в Бизнес инкубатор Ингрия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26" name="Google Shape;226;p25"/>
          <p:cNvCxnSpPr/>
          <p:nvPr/>
        </p:nvCxnSpPr>
        <p:spPr>
          <a:xfrm>
            <a:off x="6100475" y="2917821"/>
            <a:ext cx="0" cy="83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27" name="Google Shape;227;p25"/>
          <p:cNvSpPr txBox="1"/>
          <p:nvPr>
            <p:ph type="title"/>
          </p:nvPr>
        </p:nvSpPr>
        <p:spPr>
          <a:xfrm>
            <a:off x="6147537" y="3513716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Январь 2025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28" name="Google Shape;228;p25"/>
          <p:cNvCxnSpPr>
            <a:endCxn id="229" idx="3"/>
          </p:cNvCxnSpPr>
          <p:nvPr/>
        </p:nvCxnSpPr>
        <p:spPr>
          <a:xfrm rot="10800000">
            <a:off x="8845012" y="1289086"/>
            <a:ext cx="0" cy="117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29" name="Google Shape;229;p25"/>
          <p:cNvSpPr txBox="1"/>
          <p:nvPr>
            <p:ph type="title"/>
          </p:nvPr>
        </p:nvSpPr>
        <p:spPr>
          <a:xfrm>
            <a:off x="7030912" y="1093036"/>
            <a:ext cx="1814100" cy="39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Декабрь 2025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30" name="Google Shape;230;p25"/>
          <p:cNvSpPr txBox="1"/>
          <p:nvPr>
            <p:ph idx="4294967295" type="body"/>
          </p:nvPr>
        </p:nvSpPr>
        <p:spPr>
          <a:xfrm>
            <a:off x="6954700" y="1367675"/>
            <a:ext cx="1713000" cy="1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1) </a:t>
            </a:r>
            <a:r>
              <a:rPr lang="ru" sz="1200">
                <a:solidFill>
                  <a:schemeClr val="dk2"/>
                </a:solidFill>
              </a:rPr>
              <a:t>Продажи в РФ в   10-15 млн руб. в год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2)</a:t>
            </a:r>
            <a:r>
              <a:rPr lang="ru" sz="1200">
                <a:solidFill>
                  <a:schemeClr val="dk2"/>
                </a:solidFill>
              </a:rPr>
              <a:t> Масштабирование и расширение клиентской базы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graphicFrame>
        <p:nvGraphicFramePr>
          <p:cNvPr id="231" name="Google Shape;231;p25"/>
          <p:cNvGraphicFramePr/>
          <p:nvPr/>
        </p:nvGraphicFramePr>
        <p:xfrm>
          <a:off x="18300" y="25260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{262E462F-6850-4D55-BC96-EED3DE71D0A4}</a:tableStyleId>
              </a:tblPr>
              <a:tblGrid>
                <a:gridCol w="725600"/>
                <a:gridCol w="725600"/>
                <a:gridCol w="725600"/>
                <a:gridCol w="725600"/>
                <a:gridCol w="725600"/>
                <a:gridCol w="725600"/>
                <a:gridCol w="725600"/>
                <a:gridCol w="725600"/>
                <a:gridCol w="725600"/>
                <a:gridCol w="725600"/>
                <a:gridCol w="725600"/>
                <a:gridCol w="845100"/>
              </a:tblGrid>
              <a:tr h="381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</a:rPr>
                        <a:t>2023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</a:rPr>
                        <a:t>2024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</a:rPr>
                        <a:t>2025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232" name="Google Shape;232;p25"/>
          <p:cNvSpPr txBox="1"/>
          <p:nvPr>
            <p:ph idx="4294967295" type="body"/>
          </p:nvPr>
        </p:nvSpPr>
        <p:spPr>
          <a:xfrm>
            <a:off x="6123600" y="3883225"/>
            <a:ext cx="2312700" cy="10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1)</a:t>
            </a:r>
            <a:r>
              <a:rPr lang="ru" sz="1200">
                <a:solidFill>
                  <a:schemeClr val="dk2"/>
                </a:solidFill>
              </a:rPr>
              <a:t>Привлечение </a:t>
            </a:r>
            <a:r>
              <a:rPr lang="ru" sz="1200">
                <a:solidFill>
                  <a:schemeClr val="dk2"/>
                </a:solidFill>
              </a:rPr>
              <a:t>инвестиций</a:t>
            </a:r>
            <a:r>
              <a:rPr lang="ru" sz="1200">
                <a:solidFill>
                  <a:schemeClr val="dk2"/>
                </a:solidFill>
              </a:rPr>
              <a:t> 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2)Создание </a:t>
            </a:r>
            <a:r>
              <a:rPr lang="ru" sz="1200">
                <a:solidFill>
                  <a:schemeClr val="dk2"/>
                </a:solidFill>
              </a:rPr>
              <a:t>MPV</a:t>
            </a:r>
            <a:r>
              <a:rPr lang="ru" sz="1200">
                <a:solidFill>
                  <a:schemeClr val="dk2"/>
                </a:solidFill>
              </a:rPr>
              <a:t> 2.0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3) Расширение функционала и потребительского сегмента  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33" name="Google Shape;233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ru"/>
              <a:t>Что мы ищем?</a:t>
            </a:r>
            <a:endParaRPr i="1" sz="1600"/>
          </a:p>
        </p:txBody>
      </p:sp>
      <p:sp>
        <p:nvSpPr>
          <p:cNvPr id="239" name="Google Shape;239;p26"/>
          <p:cNvSpPr txBox="1"/>
          <p:nvPr/>
        </p:nvSpPr>
        <p:spPr>
          <a:xfrm>
            <a:off x="371250" y="1730550"/>
            <a:ext cx="4119900" cy="24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Пилотирование</a:t>
            </a:r>
            <a:endParaRPr b="1" i="1"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ru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Разработка необходимого функционала под потребность конкретного предприятия</a:t>
            </a:r>
            <a:endParaRPr i="1"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ru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Тестирование в реальных производственных условиях </a:t>
            </a:r>
            <a:endParaRPr i="1"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26"/>
          <p:cNvSpPr txBox="1"/>
          <p:nvPr/>
        </p:nvSpPr>
        <p:spPr>
          <a:xfrm>
            <a:off x="4560750" y="1730538"/>
            <a:ext cx="4119900" cy="15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Инвестиции</a:t>
            </a:r>
            <a:endParaRPr b="1" i="1"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ru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Доработка продукта для реализации на рынке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2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/>
          <p:nvPr/>
        </p:nvSpPr>
        <p:spPr>
          <a:xfrm>
            <a:off x="-19425" y="0"/>
            <a:ext cx="9161100" cy="248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7"/>
          <p:cNvSpPr txBox="1"/>
          <p:nvPr>
            <p:ph idx="4294967295" type="title"/>
          </p:nvPr>
        </p:nvSpPr>
        <p:spPr>
          <a:xfrm>
            <a:off x="311700" y="220100"/>
            <a:ext cx="8520600" cy="10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i="1" sz="1600"/>
          </a:p>
        </p:txBody>
      </p:sp>
      <p:pic>
        <p:nvPicPr>
          <p:cNvPr id="248" name="Google Shape;2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125" y="1363020"/>
            <a:ext cx="1644300" cy="1644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 rotWithShape="1">
          <a:blip r:embed="rId4">
            <a:alphaModFix/>
          </a:blip>
          <a:srcRect b="13483" l="0" r="0" t="13476"/>
          <a:stretch/>
        </p:blipFill>
        <p:spPr>
          <a:xfrm>
            <a:off x="1952868" y="1363170"/>
            <a:ext cx="1644300" cy="1644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0" name="Google Shape;250;p27"/>
          <p:cNvPicPr preferRelativeResize="0"/>
          <p:nvPr/>
        </p:nvPicPr>
        <p:blipFill rotWithShape="1">
          <a:blip r:embed="rId5">
            <a:alphaModFix/>
          </a:blip>
          <a:srcRect b="0" l="6514" r="6514" t="0"/>
          <a:stretch/>
        </p:blipFill>
        <p:spPr>
          <a:xfrm>
            <a:off x="3720966" y="1363033"/>
            <a:ext cx="1644300" cy="164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1" name="Google Shape;251;p27"/>
          <p:cNvSpPr txBox="1"/>
          <p:nvPr>
            <p:ph idx="4294967295" type="title"/>
          </p:nvPr>
        </p:nvSpPr>
        <p:spPr>
          <a:xfrm>
            <a:off x="3125" y="3047794"/>
            <a:ext cx="20223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Олехвер Алексей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2" name="Google Shape;252;p27"/>
          <p:cNvSpPr txBox="1"/>
          <p:nvPr>
            <p:ph idx="4294967295" type="body"/>
          </p:nvPr>
        </p:nvSpPr>
        <p:spPr>
          <a:xfrm>
            <a:off x="3125" y="3572413"/>
            <a:ext cx="20223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Руководитель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К.т.н., доцент БГТУ “ВОЕНМЕХ” им. Д.Ф. Устинова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53" name="Google Shape;253;p27"/>
          <p:cNvSpPr txBox="1"/>
          <p:nvPr>
            <p:ph idx="4294967295" type="title"/>
          </p:nvPr>
        </p:nvSpPr>
        <p:spPr>
          <a:xfrm>
            <a:off x="1952875" y="3047800"/>
            <a:ext cx="15717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Градов Виктор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4" name="Google Shape;254;p27"/>
          <p:cNvSpPr txBox="1"/>
          <p:nvPr>
            <p:ph idx="4294967295" type="title"/>
          </p:nvPr>
        </p:nvSpPr>
        <p:spPr>
          <a:xfrm>
            <a:off x="3524629" y="3047794"/>
            <a:ext cx="20223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Андрей Мельничук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5" name="Google Shape;255;p27"/>
          <p:cNvSpPr txBox="1"/>
          <p:nvPr>
            <p:ph idx="4294967295" type="body"/>
          </p:nvPr>
        </p:nvSpPr>
        <p:spPr>
          <a:xfrm>
            <a:off x="1763868" y="3572413"/>
            <a:ext cx="20223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Инженер-технолог НПП “Краснознаменец”, разработчик ПО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56" name="Google Shape;256;p27"/>
          <p:cNvSpPr txBox="1"/>
          <p:nvPr>
            <p:ph idx="4294967295" type="body"/>
          </p:nvPr>
        </p:nvSpPr>
        <p:spPr>
          <a:xfrm>
            <a:off x="3524629" y="3572413"/>
            <a:ext cx="20223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Разработчик ПО, Маркетинг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57" name="Google Shape;257;p27"/>
          <p:cNvPicPr preferRelativeResize="0"/>
          <p:nvPr/>
        </p:nvPicPr>
        <p:blipFill rotWithShape="1">
          <a:blip r:embed="rId6">
            <a:alphaModFix/>
          </a:blip>
          <a:srcRect b="9441" l="0" r="0" t="9441"/>
          <a:stretch/>
        </p:blipFill>
        <p:spPr>
          <a:xfrm>
            <a:off x="5489052" y="1363020"/>
            <a:ext cx="1644300" cy="164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8" name="Google Shape;258;p27"/>
          <p:cNvSpPr txBox="1"/>
          <p:nvPr>
            <p:ph idx="4294967295" type="title"/>
          </p:nvPr>
        </p:nvSpPr>
        <p:spPr>
          <a:xfrm>
            <a:off x="5285390" y="3047794"/>
            <a:ext cx="20223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Федосеев Виктор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9" name="Google Shape;259;p27"/>
          <p:cNvSpPr txBox="1"/>
          <p:nvPr>
            <p:ph idx="4294967295" type="body"/>
          </p:nvPr>
        </p:nvSpPr>
        <p:spPr>
          <a:xfrm>
            <a:off x="5285390" y="3572413"/>
            <a:ext cx="20223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Инженер-технолог АО “Обуховский завод”, разработчик ПО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60" name="Google Shape;260;p27"/>
          <p:cNvPicPr preferRelativeResize="0"/>
          <p:nvPr/>
        </p:nvPicPr>
        <p:blipFill rotWithShape="1">
          <a:blip r:embed="rId7">
            <a:alphaModFix/>
          </a:blip>
          <a:srcRect b="11108" l="0" r="0" t="11100"/>
          <a:stretch/>
        </p:blipFill>
        <p:spPr>
          <a:xfrm>
            <a:off x="7303190" y="1363020"/>
            <a:ext cx="1644300" cy="164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1" name="Google Shape;261;p27"/>
          <p:cNvSpPr txBox="1"/>
          <p:nvPr>
            <p:ph idx="4294967295" type="title"/>
          </p:nvPr>
        </p:nvSpPr>
        <p:spPr>
          <a:xfrm>
            <a:off x="7114190" y="3047794"/>
            <a:ext cx="20223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Себурев Александр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2" name="Google Shape;262;p27"/>
          <p:cNvSpPr txBox="1"/>
          <p:nvPr>
            <p:ph idx="4294967295" type="body"/>
          </p:nvPr>
        </p:nvSpPr>
        <p:spPr>
          <a:xfrm>
            <a:off x="7114190" y="3572413"/>
            <a:ext cx="20223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Разработчик ПО, Back end программирование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63" name="Google Shape;263;p2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64" name="Google Shape;264;p27"/>
          <p:cNvPicPr preferRelativeResize="0"/>
          <p:nvPr/>
        </p:nvPicPr>
        <p:blipFill rotWithShape="1">
          <a:blip r:embed="rId6">
            <a:alphaModFix/>
          </a:blip>
          <a:srcRect b="9441" l="0" r="0" t="9441"/>
          <a:stretch/>
        </p:blipFill>
        <p:spPr>
          <a:xfrm>
            <a:off x="5565252" y="1363020"/>
            <a:ext cx="1644300" cy="1644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"/>
          <p:cNvSpPr txBox="1"/>
          <p:nvPr>
            <p:ph type="title"/>
          </p:nvPr>
        </p:nvSpPr>
        <p:spPr>
          <a:xfrm>
            <a:off x="490250" y="2508850"/>
            <a:ext cx="4439100" cy="207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/>
              <a:t>Контакты</a:t>
            </a:r>
            <a:endParaRPr b="1"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/>
              <a:t>Олехвер Алексей Иванович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/>
              <a:t>к.т.н., доцент БГТУ «ВОЕНМЕХ» им. Д.Ф. Устинова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/>
              <a:t>+7 (931) 578-578-5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800"/>
              <a:t>leshicher@mail.ru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3000"/>
              <a:t>  </a:t>
            </a:r>
            <a:endParaRPr/>
          </a:p>
        </p:txBody>
      </p:sp>
      <p:grpSp>
        <p:nvGrpSpPr>
          <p:cNvPr id="270" name="Google Shape;270;p28"/>
          <p:cNvGrpSpPr/>
          <p:nvPr/>
        </p:nvGrpSpPr>
        <p:grpSpPr>
          <a:xfrm>
            <a:off x="5212394" y="864520"/>
            <a:ext cx="3307407" cy="3307407"/>
            <a:chOff x="5212394" y="864520"/>
            <a:chExt cx="3307407" cy="3307407"/>
          </a:xfrm>
        </p:grpSpPr>
        <p:sp>
          <p:nvSpPr>
            <p:cNvPr id="271" name="Google Shape;271;p28"/>
            <p:cNvSpPr/>
            <p:nvPr/>
          </p:nvSpPr>
          <p:spPr>
            <a:xfrm>
              <a:off x="5212394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5549484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5886575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6223663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6560753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6897844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7234932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7572023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7909113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8246201" y="86452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5212394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5549484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5886575" y="1201621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6223663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6560753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6897844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7234932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7572023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7909113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8246201" y="120160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5212394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5549484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5886575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6223663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8"/>
            <p:cNvSpPr/>
            <p:nvPr/>
          </p:nvSpPr>
          <p:spPr>
            <a:xfrm>
              <a:off x="6560753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6897844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7234932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7572023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7909113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8246201" y="1538700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5212394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5549484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5886575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6223663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6560753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6897844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7234932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7572023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7909113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8246201" y="187578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5212394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5549484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5886575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6223663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6560753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6897844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7234932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7572023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7909113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8246201" y="2212878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5212394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5549484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8"/>
            <p:cNvSpPr/>
            <p:nvPr/>
          </p:nvSpPr>
          <p:spPr>
            <a:xfrm>
              <a:off x="5886575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8"/>
            <p:cNvSpPr/>
            <p:nvPr/>
          </p:nvSpPr>
          <p:spPr>
            <a:xfrm>
              <a:off x="6223663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8"/>
            <p:cNvSpPr/>
            <p:nvPr/>
          </p:nvSpPr>
          <p:spPr>
            <a:xfrm>
              <a:off x="6560753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8"/>
            <p:cNvSpPr/>
            <p:nvPr/>
          </p:nvSpPr>
          <p:spPr>
            <a:xfrm>
              <a:off x="6897844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7234932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8"/>
            <p:cNvSpPr/>
            <p:nvPr/>
          </p:nvSpPr>
          <p:spPr>
            <a:xfrm>
              <a:off x="7572023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7909113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8246201" y="2549969"/>
              <a:ext cx="273600" cy="27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5212394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8"/>
            <p:cNvSpPr/>
            <p:nvPr/>
          </p:nvSpPr>
          <p:spPr>
            <a:xfrm>
              <a:off x="5549484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8"/>
            <p:cNvSpPr/>
            <p:nvPr/>
          </p:nvSpPr>
          <p:spPr>
            <a:xfrm>
              <a:off x="5886575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6223663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8"/>
            <p:cNvSpPr/>
            <p:nvPr/>
          </p:nvSpPr>
          <p:spPr>
            <a:xfrm>
              <a:off x="6560753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8"/>
            <p:cNvSpPr/>
            <p:nvPr/>
          </p:nvSpPr>
          <p:spPr>
            <a:xfrm>
              <a:off x="6897844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7234932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7572023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7909113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8246201" y="288705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5212394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5549484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5886575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6223663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6560753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6897844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7234932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7572023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7909113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8246201" y="322414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5212394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5549484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5886575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6223663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6560753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6897844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7234932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7572023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7909113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8246201" y="3561238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5212394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5549484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5886575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6223663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6560753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6897844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7234932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7572023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7909113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8246201" y="3898327"/>
              <a:ext cx="273600" cy="27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1" name="Google Shape;3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8949" y="1161225"/>
            <a:ext cx="1694599" cy="238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8"/>
          <p:cNvPicPr preferRelativeResize="0"/>
          <p:nvPr/>
        </p:nvPicPr>
        <p:blipFill rotWithShape="1">
          <a:blip r:embed="rId4">
            <a:alphaModFix/>
          </a:blip>
          <a:srcRect b="17348" l="0" r="2114" t="0"/>
          <a:stretch/>
        </p:blipFill>
        <p:spPr>
          <a:xfrm>
            <a:off x="6485725" y="3598200"/>
            <a:ext cx="1084200" cy="10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