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shik2012naz@gmail.com" initials="s" lastIdx="1" clrIdx="0">
    <p:extLst>
      <p:ext uri="{19B8F6BF-5375-455C-9EA6-DF929625EA0E}">
        <p15:presenceInfo xmlns:p15="http://schemas.microsoft.com/office/powerpoint/2012/main" userId="8f3a223dd97e59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30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shik2012naz@gmail.com" userId="8f3a223dd97e5975" providerId="LiveId" clId="{CD8B2FE3-3C54-490E-9B5D-609B4DF94D68}"/>
    <pc:docChg chg="custSel addSld modSld">
      <pc:chgData name="sershik2012naz@gmail.com" userId="8f3a223dd97e5975" providerId="LiveId" clId="{CD8B2FE3-3C54-490E-9B5D-609B4DF94D68}" dt="2025-11-20T19:12:28.988" v="320" actId="1076"/>
      <pc:docMkLst>
        <pc:docMk/>
      </pc:docMkLst>
      <pc:sldChg chg="modSp mod">
        <pc:chgData name="sershik2012naz@gmail.com" userId="8f3a223dd97e5975" providerId="LiveId" clId="{CD8B2FE3-3C54-490E-9B5D-609B4DF94D68}" dt="2025-11-20T18:55:05.873" v="8" actId="20577"/>
        <pc:sldMkLst>
          <pc:docMk/>
          <pc:sldMk cId="3633982706" sldId="256"/>
        </pc:sldMkLst>
        <pc:spChg chg="mod">
          <ac:chgData name="sershik2012naz@gmail.com" userId="8f3a223dd97e5975" providerId="LiveId" clId="{CD8B2FE3-3C54-490E-9B5D-609B4DF94D68}" dt="2025-11-20T18:55:05.873" v="8" actId="20577"/>
          <ac:spMkLst>
            <pc:docMk/>
            <pc:sldMk cId="3633982706" sldId="256"/>
            <ac:spMk id="12" creationId="{5BCC45F8-644F-4D2B-9D40-A31136CD5E0A}"/>
          </ac:spMkLst>
        </pc:spChg>
      </pc:sldChg>
      <pc:sldChg chg="modSp">
        <pc:chgData name="sershik2012naz@gmail.com" userId="8f3a223dd97e5975" providerId="LiveId" clId="{CD8B2FE3-3C54-490E-9B5D-609B4DF94D68}" dt="2025-11-20T19:11:47.171" v="309"/>
        <pc:sldMkLst>
          <pc:docMk/>
          <pc:sldMk cId="0" sldId="266"/>
        </pc:sldMkLst>
        <pc:spChg chg="mod">
          <ac:chgData name="sershik2012naz@gmail.com" userId="8f3a223dd97e5975" providerId="LiveId" clId="{CD8B2FE3-3C54-490E-9B5D-609B4DF94D68}" dt="2025-11-20T19:11:47.171" v="309"/>
          <ac:spMkLst>
            <pc:docMk/>
            <pc:sldMk cId="0" sldId="266"/>
            <ac:spMk id="4" creationId="{00000000-0000-0000-0000-000000000000}"/>
          </ac:spMkLst>
        </pc:spChg>
      </pc:sldChg>
      <pc:sldChg chg="modSp">
        <pc:chgData name="sershik2012naz@gmail.com" userId="8f3a223dd97e5975" providerId="LiveId" clId="{CD8B2FE3-3C54-490E-9B5D-609B4DF94D68}" dt="2025-11-20T19:11:52.941" v="310"/>
        <pc:sldMkLst>
          <pc:docMk/>
          <pc:sldMk cId="1842059338" sldId="267"/>
        </pc:sldMkLst>
        <pc:spChg chg="mod">
          <ac:chgData name="sershik2012naz@gmail.com" userId="8f3a223dd97e5975" providerId="LiveId" clId="{CD8B2FE3-3C54-490E-9B5D-609B4DF94D68}" dt="2025-11-20T19:11:52.941" v="310"/>
          <ac:spMkLst>
            <pc:docMk/>
            <pc:sldMk cId="1842059338" sldId="267"/>
            <ac:spMk id="2" creationId="{7F0A93F9-70AB-4CB4-8F72-1E99F66C8E6A}"/>
          </ac:spMkLst>
        </pc:spChg>
      </pc:sldChg>
      <pc:sldChg chg="addSp delSp modSp new mod">
        <pc:chgData name="sershik2012naz@gmail.com" userId="8f3a223dd97e5975" providerId="LiveId" clId="{CD8B2FE3-3C54-490E-9B5D-609B4DF94D68}" dt="2025-11-20T19:12:28.988" v="320" actId="1076"/>
        <pc:sldMkLst>
          <pc:docMk/>
          <pc:sldMk cId="2846708722" sldId="270"/>
        </pc:sldMkLst>
        <pc:spChg chg="mod">
          <ac:chgData name="sershik2012naz@gmail.com" userId="8f3a223dd97e5975" providerId="LiveId" clId="{CD8B2FE3-3C54-490E-9B5D-609B4DF94D68}" dt="2025-11-20T18:57:44.322" v="21" actId="1076"/>
          <ac:spMkLst>
            <pc:docMk/>
            <pc:sldMk cId="2846708722" sldId="270"/>
            <ac:spMk id="2" creationId="{EED4BA22-21C1-4C75-B662-0E97B12AD2D7}"/>
          </ac:spMkLst>
        </pc:spChg>
        <pc:spChg chg="del mod">
          <ac:chgData name="sershik2012naz@gmail.com" userId="8f3a223dd97e5975" providerId="LiveId" clId="{CD8B2FE3-3C54-490E-9B5D-609B4DF94D68}" dt="2025-11-20T19:06:30.204" v="135" actId="478"/>
          <ac:spMkLst>
            <pc:docMk/>
            <pc:sldMk cId="2846708722" sldId="270"/>
            <ac:spMk id="3" creationId="{7BD89CCA-5547-44F7-83E7-B1A7D104F517}"/>
          </ac:spMkLst>
        </pc:spChg>
        <pc:spChg chg="add mod">
          <ac:chgData name="sershik2012naz@gmail.com" userId="8f3a223dd97e5975" providerId="LiveId" clId="{CD8B2FE3-3C54-490E-9B5D-609B4DF94D68}" dt="2025-11-20T19:12:02.667" v="312" actId="1076"/>
          <ac:spMkLst>
            <pc:docMk/>
            <pc:sldMk cId="2846708722" sldId="270"/>
            <ac:spMk id="14" creationId="{80C067C2-F211-4D72-92D5-11475CFF26B8}"/>
          </ac:spMkLst>
        </pc:spChg>
        <pc:spChg chg="add mod">
          <ac:chgData name="sershik2012naz@gmail.com" userId="8f3a223dd97e5975" providerId="LiveId" clId="{CD8B2FE3-3C54-490E-9B5D-609B4DF94D68}" dt="2025-11-20T19:12:28.988" v="320" actId="1076"/>
          <ac:spMkLst>
            <pc:docMk/>
            <pc:sldMk cId="2846708722" sldId="270"/>
            <ac:spMk id="15" creationId="{1DCEFF8B-A05E-4AD6-8568-703EA063DFC8}"/>
          </ac:spMkLst>
        </pc:spChg>
        <pc:spChg chg="add mod">
          <ac:chgData name="sershik2012naz@gmail.com" userId="8f3a223dd97e5975" providerId="LiveId" clId="{CD8B2FE3-3C54-490E-9B5D-609B4DF94D68}" dt="2025-11-20T19:12:19.098" v="318" actId="1076"/>
          <ac:spMkLst>
            <pc:docMk/>
            <pc:sldMk cId="2846708722" sldId="270"/>
            <ac:spMk id="16" creationId="{4F34452A-1B3D-447C-A7E9-C00A9A6A51BF}"/>
          </ac:spMkLst>
        </pc:spChg>
        <pc:spChg chg="add mod">
          <ac:chgData name="sershik2012naz@gmail.com" userId="8f3a223dd97e5975" providerId="LiveId" clId="{CD8B2FE3-3C54-490E-9B5D-609B4DF94D68}" dt="2025-11-20T19:12:12.152" v="315" actId="1076"/>
          <ac:spMkLst>
            <pc:docMk/>
            <pc:sldMk cId="2846708722" sldId="270"/>
            <ac:spMk id="17" creationId="{1CCD8AC8-A9F8-4AD9-AB96-EC15EB85F594}"/>
          </ac:spMkLst>
        </pc:spChg>
        <pc:spChg chg="add mod">
          <ac:chgData name="sershik2012naz@gmail.com" userId="8f3a223dd97e5975" providerId="LiveId" clId="{CD8B2FE3-3C54-490E-9B5D-609B4DF94D68}" dt="2025-11-20T19:12:14.160" v="316" actId="1076"/>
          <ac:spMkLst>
            <pc:docMk/>
            <pc:sldMk cId="2846708722" sldId="270"/>
            <ac:spMk id="18" creationId="{B0A060F0-AFFD-4956-A36E-38D055F48CF6}"/>
          </ac:spMkLst>
        </pc:spChg>
        <pc:picChg chg="add mod modCrop">
          <ac:chgData name="sershik2012naz@gmail.com" userId="8f3a223dd97e5975" providerId="LiveId" clId="{CD8B2FE3-3C54-490E-9B5D-609B4DF94D68}" dt="2025-11-20T19:12:06.481" v="313" actId="1076"/>
          <ac:picMkLst>
            <pc:docMk/>
            <pc:sldMk cId="2846708722" sldId="270"/>
            <ac:picMk id="5" creationId="{30776B15-4F13-43B2-A957-FF0B66F7B9E7}"/>
          </ac:picMkLst>
        </pc:picChg>
        <pc:picChg chg="add mod modCrop">
          <ac:chgData name="sershik2012naz@gmail.com" userId="8f3a223dd97e5975" providerId="LiveId" clId="{CD8B2FE3-3C54-490E-9B5D-609B4DF94D68}" dt="2025-11-20T19:12:09.467" v="314" actId="1076"/>
          <ac:picMkLst>
            <pc:docMk/>
            <pc:sldMk cId="2846708722" sldId="270"/>
            <ac:picMk id="7" creationId="{E5F30244-C639-45E2-94CE-D8D70B7D06B5}"/>
          </ac:picMkLst>
        </pc:picChg>
        <pc:picChg chg="add mod modCrop">
          <ac:chgData name="sershik2012naz@gmail.com" userId="8f3a223dd97e5975" providerId="LiveId" clId="{CD8B2FE3-3C54-490E-9B5D-609B4DF94D68}" dt="2025-11-20T19:12:25.938" v="319" actId="1076"/>
          <ac:picMkLst>
            <pc:docMk/>
            <pc:sldMk cId="2846708722" sldId="270"/>
            <ac:picMk id="9" creationId="{43D21939-4EE7-4181-9701-EADF8E12CFE0}"/>
          </ac:picMkLst>
        </pc:picChg>
        <pc:picChg chg="add mod modCrop">
          <ac:chgData name="sershik2012naz@gmail.com" userId="8f3a223dd97e5975" providerId="LiveId" clId="{CD8B2FE3-3C54-490E-9B5D-609B4DF94D68}" dt="2025-11-20T19:11:59.967" v="311" actId="1076"/>
          <ac:picMkLst>
            <pc:docMk/>
            <pc:sldMk cId="2846708722" sldId="270"/>
            <ac:picMk id="11" creationId="{00BC2278-2CFF-4218-B1F8-4FD67A8A7671}"/>
          </ac:picMkLst>
        </pc:picChg>
        <pc:picChg chg="add mod">
          <ac:chgData name="sershik2012naz@gmail.com" userId="8f3a223dd97e5975" providerId="LiveId" clId="{CD8B2FE3-3C54-490E-9B5D-609B4DF94D68}" dt="2025-11-20T19:12:16.820" v="317" actId="1076"/>
          <ac:picMkLst>
            <pc:docMk/>
            <pc:sldMk cId="2846708722" sldId="270"/>
            <ac:picMk id="13" creationId="{102A84EE-B518-4B27-87D5-42AB94AF021E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19T22:44:51.332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FE01B-D0E3-4E1A-BADA-1BBBF27436D0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2BC60-28EC-4719-97C2-E2812B4D41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780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53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8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634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4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14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17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355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6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47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51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20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357967F-3D99-4831-8F0C-39D58D420AFA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947CABD-491B-41DA-8A28-FE1BA0AF8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49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Alenuskaalenkaa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2FE27E-CF87-47DC-8B21-1EA0F4F85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15" y="2419779"/>
            <a:ext cx="7779170" cy="7498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6573F9-BFD1-4BDF-94F2-1156391A2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999" y="849030"/>
            <a:ext cx="2825745" cy="10840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9BB6A8-D2D5-491B-9158-D40364E6F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790" y="550954"/>
            <a:ext cx="1969021" cy="15799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D8779C-5B36-414A-8A85-B60D194A93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984" y="733537"/>
            <a:ext cx="2758224" cy="119958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944EF0-DC3A-457E-BEE8-43EF5BF4EAF5}"/>
              </a:ext>
            </a:extLst>
          </p:cNvPr>
          <p:cNvSpPr/>
          <p:nvPr/>
        </p:nvSpPr>
        <p:spPr>
          <a:xfrm>
            <a:off x="516830" y="3435998"/>
            <a:ext cx="80546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PsyGuide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: AI-помощник для психологического благополучия»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CC45F8-644F-4D2B-9D40-A31136CD5E0A}"/>
              </a:ext>
            </a:extLst>
          </p:cNvPr>
          <p:cNvSpPr/>
          <p:nvPr/>
        </p:nvSpPr>
        <p:spPr>
          <a:xfrm>
            <a:off x="516830" y="4800789"/>
            <a:ext cx="67196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Лидер стартап-проекта: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Абаева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Алена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Наставник стартап-проекта: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Ладохина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Ирина Юрьевна 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BB5B83-9EF6-472F-8997-C1F4F8A4F7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4416" y="6122852"/>
            <a:ext cx="1463167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8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8CFDAE-99AA-40F3-B422-5D7649C19AB5}"/>
              </a:ext>
            </a:extLst>
          </p:cNvPr>
          <p:cNvSpPr txBox="1"/>
          <p:nvPr/>
        </p:nvSpPr>
        <p:spPr>
          <a:xfrm>
            <a:off x="541538" y="592095"/>
            <a:ext cx="6249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383D5C-1910-4D9C-9FC3-E0898BD5B584}"/>
              </a:ext>
            </a:extLst>
          </p:cNvPr>
          <p:cNvSpPr txBox="1"/>
          <p:nvPr/>
        </p:nvSpPr>
        <p:spPr>
          <a:xfrm>
            <a:off x="404972" y="1428965"/>
            <a:ext cx="61255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 доступной психологической помощи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Содержание: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 стоимость сеансов у профессиональных психологов.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Длительное ожидание записи, особенно в государственных учреждениях.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Стигматизация обращения за психологической помощью.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 осуждения и нежелание делиться деликатными проблемами с людьми.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Непонимание, с чего начать работу над своим состоянием.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74B0A4-71CA-465F-A888-94F9FACC3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685" y="2494510"/>
            <a:ext cx="4128117" cy="412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3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16AE7E-8D3C-4F84-AFB6-7F25DAE166D2}"/>
              </a:ext>
            </a:extLst>
          </p:cNvPr>
          <p:cNvSpPr/>
          <p:nvPr/>
        </p:nvSpPr>
        <p:spPr>
          <a:xfrm>
            <a:off x="989109" y="644843"/>
            <a:ext cx="25940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B79405-2375-4DE3-BE90-C329AA3A6BC6}"/>
              </a:ext>
            </a:extLst>
          </p:cNvPr>
          <p:cNvSpPr/>
          <p:nvPr/>
        </p:nvSpPr>
        <p:spPr>
          <a:xfrm>
            <a:off x="4900761" y="648993"/>
            <a:ext cx="686620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Доступный AI-консультант для первичной поддержки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Конечный продукт: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Текстовый чат-бот на основе нейросети, который имитирует диалог с психологом.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Уникальность: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Фокус на безопасном и эффективном использовании ИИ. Мы не просто предоставляем чат, а учим пользователей, как правильно с ним взаимодействовать, чтобы получить максимальную пользу и избежать рисков.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Алгоритмы обработки естественного языка (NLP), база знаний по психологии и техникам самопомощи, шаблоны терапевтических методик (без диагнозов).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E216A0-9517-4BE2-B93D-B8031D6B1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7" y="3507986"/>
            <a:ext cx="4671584" cy="311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0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1812F8-3D51-4C95-BE2C-CEB36DBDAE69}"/>
              </a:ext>
            </a:extLst>
          </p:cNvPr>
          <p:cNvSpPr txBox="1"/>
          <p:nvPr/>
        </p:nvSpPr>
        <p:spPr>
          <a:xfrm>
            <a:off x="3130790" y="1019581"/>
            <a:ext cx="7109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D6E658-16B2-474C-BC3B-CBE96B382A5C}"/>
              </a:ext>
            </a:extLst>
          </p:cNvPr>
          <p:cNvSpPr txBox="1"/>
          <p:nvPr/>
        </p:nvSpPr>
        <p:spPr>
          <a:xfrm>
            <a:off x="4318538" y="2651960"/>
            <a:ext cx="76495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уровня стресса и тревожности в обществе.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осведомленности о ментальном здоровье, особенно среди молодежи.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Глобальный тренд на цифровизацию здравоохранения (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решает конкретную проблему доступности для широкой аудитории (B2C) и может быть интересен корпорациям для поддержки сотрудников (B2B).</a:t>
            </a:r>
          </a:p>
        </p:txBody>
      </p:sp>
      <p:pic>
        <p:nvPicPr>
          <p:cNvPr id="1040" name="Picture 16" descr="Picture background">
            <a:extLst>
              <a:ext uri="{FF2B5EF4-FFF2-40B4-BE49-F238E27FC236}">
                <a16:creationId xmlns:a16="http://schemas.microsoft.com/office/drawing/2014/main" id="{EC8FAC99-3DB1-4CFF-910B-9C4481DCD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9360" y="968543"/>
            <a:ext cx="5839407" cy="583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26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0FE68A-4310-4887-91E1-4C9E73D24E44}"/>
              </a:ext>
            </a:extLst>
          </p:cNvPr>
          <p:cNvSpPr txBox="1"/>
          <p:nvPr/>
        </p:nvSpPr>
        <p:spPr>
          <a:xfrm>
            <a:off x="4824465" y="467133"/>
            <a:ext cx="8487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и целевая аудитория</a:t>
            </a:r>
          </a:p>
        </p:txBody>
      </p:sp>
      <p:sp>
        <p:nvSpPr>
          <p:cNvPr id="19" name="Прямоугольник: скругленные углы 4">
            <a:extLst>
              <a:ext uri="{FF2B5EF4-FFF2-40B4-BE49-F238E27FC236}">
                <a16:creationId xmlns:a16="http://schemas.microsoft.com/office/drawing/2014/main" id="{90B7E51F-5345-4D13-B383-97181FAFDA59}"/>
              </a:ext>
            </a:extLst>
          </p:cNvPr>
          <p:cNvSpPr txBox="1"/>
          <p:nvPr/>
        </p:nvSpPr>
        <p:spPr>
          <a:xfrm>
            <a:off x="387266" y="4230368"/>
            <a:ext cx="5487673" cy="2088927"/>
          </a:xfrm>
          <a:prstGeom prst="wedgeRoundRectCallout">
            <a:avLst>
              <a:gd name="adj1" fmla="val -23255"/>
              <a:gd name="adj2" fmla="val -7596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B2C (</a:t>
            </a:r>
            <a:r>
              <a:rPr lang="ru-RU" b="1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 для граждан):</a:t>
            </a:r>
            <a:endParaRPr lang="ru-RU" b="0" i="0" kern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Courier New" panose="02070309020205020404" pitchFamily="49" charset="0"/>
              <a:buChar char="o"/>
            </a:pPr>
            <a:r>
              <a:rPr lang="ru-RU" b="0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Взрослые люди (25-45 лет), испытывающие стресс на работе и в личной жизни.</a:t>
            </a:r>
          </a:p>
          <a:p>
            <a:pPr marL="285750" lvl="0" indent="-28575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Courier New" panose="02070309020205020404" pitchFamily="49" charset="0"/>
              <a:buChar char="o"/>
            </a:pPr>
            <a:r>
              <a:rPr lang="ru-RU" b="0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 и подростки (18+), активно пользующиеся технологиями для решения повседневных задач.</a:t>
            </a:r>
            <a:endParaRPr lang="ru-RU" kern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4">
            <a:extLst>
              <a:ext uri="{FF2B5EF4-FFF2-40B4-BE49-F238E27FC236}">
                <a16:creationId xmlns:a16="http://schemas.microsoft.com/office/drawing/2014/main" id="{21A82A34-04AD-48E2-BFE4-C84161C6948F}"/>
              </a:ext>
            </a:extLst>
          </p:cNvPr>
          <p:cNvSpPr txBox="1"/>
          <p:nvPr/>
        </p:nvSpPr>
        <p:spPr>
          <a:xfrm>
            <a:off x="5811253" y="1588168"/>
            <a:ext cx="5947296" cy="1840017"/>
          </a:xfrm>
          <a:prstGeom prst="wedgeRoundRectCallout">
            <a:avLst>
              <a:gd name="adj1" fmla="val 19772"/>
              <a:gd name="adj2" fmla="val 5987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B2B (Бизнес для бизнеса):</a:t>
            </a:r>
            <a:endParaRPr lang="ru-RU" i="0" kern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Courier New" panose="02070309020205020404" pitchFamily="49" charset="0"/>
              <a:buChar char="o"/>
            </a:pPr>
            <a:r>
              <a:rPr lang="ru-RU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Компании, внедряющие программы корпоративного здоровья (</a:t>
            </a:r>
            <a:r>
              <a:rPr lang="ru-RU" i="0" kern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</a:t>
            </a:r>
            <a:r>
              <a:rPr lang="ru-RU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0" kern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Assistance</a:t>
            </a:r>
            <a:r>
              <a:rPr lang="ru-RU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- EAP).</a:t>
            </a:r>
          </a:p>
          <a:p>
            <a:pPr marL="285750" lvl="0" indent="-28575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Courier New" panose="02070309020205020404" pitchFamily="49" charset="0"/>
              <a:buChar char="o"/>
            </a:pPr>
            <a:r>
              <a:rPr lang="ru-RU" i="0" kern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учреждения (вузы, колледжи).</a:t>
            </a:r>
            <a:endParaRPr lang="ru-RU" kern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3971529C-D83D-4B76-8B08-01C79AD03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581" y="3762879"/>
            <a:ext cx="4406139" cy="2771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81B2FCB6-5221-4ECA-9C2A-51B36901A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4" y="701931"/>
            <a:ext cx="4091274" cy="2726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22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81EB0A4C-DA45-4066-BEB5-3AA0B477BC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241368"/>
              </p:ext>
            </p:extLst>
          </p:nvPr>
        </p:nvGraphicFramePr>
        <p:xfrm>
          <a:off x="624766" y="1898015"/>
          <a:ext cx="10942468" cy="43791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95414">
                  <a:extLst>
                    <a:ext uri="{9D8B030D-6E8A-4147-A177-3AD203B41FA5}">
                      <a16:colId xmlns:a16="http://schemas.microsoft.com/office/drawing/2014/main" val="3897393213"/>
                    </a:ext>
                  </a:extLst>
                </a:gridCol>
                <a:gridCol w="5647054">
                  <a:extLst>
                    <a:ext uri="{9D8B030D-6E8A-4147-A177-3AD203B41FA5}">
                      <a16:colId xmlns:a16="http://schemas.microsoft.com/office/drawing/2014/main" val="2238337463"/>
                    </a:ext>
                  </a:extLst>
                </a:gridCol>
              </a:tblGrid>
              <a:tr h="1041424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Ценность для потребителя</a:t>
                      </a:r>
                      <a:endParaRPr lang="ru-RU" sz="18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12192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Способ монетизации</a:t>
                      </a:r>
                      <a:endParaRPr lang="ru-RU" sz="18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633645"/>
                  </a:ext>
                </a:extLst>
              </a:tr>
              <a:tr h="1112588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Бесплатный базовый чат с AI-консультантом для первичной поддержки и </a:t>
                      </a:r>
                      <a:r>
                        <a:rPr lang="ru-RU" sz="18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саморефлексии</a:t>
                      </a:r>
                      <a:r>
                        <a:rPr lang="ru-RU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R="12192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Freemium</a:t>
                      </a: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модель:</a:t>
                      </a:r>
                      <a:r>
                        <a:rPr lang="ru-RU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Платный премиум-доступ к углубленным техникам, персонализированным программам и ведению дневника.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187599"/>
                  </a:ext>
                </a:extLst>
              </a:tr>
              <a:tr h="1112588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Готовые руководства и статьи по техникам самопомощи.</a:t>
                      </a:r>
                    </a:p>
                  </a:txBody>
                  <a:tcPr marR="12192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Единоразовые покупки:</a:t>
                      </a:r>
                      <a:r>
                        <a:rPr lang="ru-RU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Пакеты специализированных курсов (например, "Борьба с прокрастинацией", "Управление гневом").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398588"/>
                  </a:ext>
                </a:extLst>
              </a:tr>
              <a:tr h="1112588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Корпоративный инструмент для мониторинга психологического климата в коллективе (анонимная аналитика).</a:t>
                      </a:r>
                    </a:p>
                  </a:txBody>
                  <a:tcPr marR="12192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B2B-подписка:</a:t>
                      </a:r>
                      <a:r>
                        <a:rPr lang="ru-RU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Помесячная или годовая лицензия для компаний на доступ к платформе для их сотрудников.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8753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2727671-C890-444C-A4E8-76C98C335916}"/>
              </a:ext>
            </a:extLst>
          </p:cNvPr>
          <p:cNvSpPr txBox="1"/>
          <p:nvPr/>
        </p:nvSpPr>
        <p:spPr>
          <a:xfrm>
            <a:off x="624766" y="682831"/>
            <a:ext cx="6959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Бизнес-модель</a:t>
            </a:r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66ACCC27-5930-4C20-BA5B-A144EFDDC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752" y="123623"/>
            <a:ext cx="1826302" cy="182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485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1F2EF3-B6CB-41F4-82F6-1FF1C9969817}"/>
              </a:ext>
            </a:extLst>
          </p:cNvPr>
          <p:cNvSpPr txBox="1"/>
          <p:nvPr/>
        </p:nvSpPr>
        <p:spPr>
          <a:xfrm>
            <a:off x="336155" y="1424462"/>
            <a:ext cx="4044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EE381C-7223-45F4-8F51-4EF661F85508}"/>
              </a:ext>
            </a:extLst>
          </p:cNvPr>
          <p:cNvSpPr txBox="1"/>
          <p:nvPr/>
        </p:nvSpPr>
        <p:spPr>
          <a:xfrm>
            <a:off x="336155" y="3237243"/>
            <a:ext cx="76168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Материальные: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Серверные мощности, лицензии на ПО.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Нематериальные: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Разработчики (AI/NLP), психологи-консультанты для создания и валидации контента, юрист для проработки юридических аспектов и политики конфиденциальности.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Административные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Согласование с законодательством о персональных данных, получение экспертных заключений от профессионального психологического сообщества.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Имеющиеся: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идея.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BEFE9B-6BB6-4F29-8CB2-D3AD1D658B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33" t="14144" r="22693" b="12600"/>
          <a:stretch/>
        </p:blipFill>
        <p:spPr>
          <a:xfrm>
            <a:off x="7551148" y="204437"/>
            <a:ext cx="3895697" cy="25695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6043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1F2EF3-B6CB-41F4-82F6-1FF1C9969817}"/>
              </a:ext>
            </a:extLst>
          </p:cNvPr>
          <p:cNvSpPr txBox="1"/>
          <p:nvPr/>
        </p:nvSpPr>
        <p:spPr>
          <a:xfrm>
            <a:off x="342835" y="46687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Конкуренты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BFA01AC1-11B9-4C38-BC9D-1AB101924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009806"/>
              </p:ext>
            </p:extLst>
          </p:nvPr>
        </p:nvGraphicFramePr>
        <p:xfrm>
          <a:off x="184150" y="2203450"/>
          <a:ext cx="11372849" cy="445242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294041">
                  <a:extLst>
                    <a:ext uri="{9D8B030D-6E8A-4147-A177-3AD203B41FA5}">
                      <a16:colId xmlns:a16="http://schemas.microsoft.com/office/drawing/2014/main" val="1050661474"/>
                    </a:ext>
                  </a:extLst>
                </a:gridCol>
                <a:gridCol w="2269702">
                  <a:extLst>
                    <a:ext uri="{9D8B030D-6E8A-4147-A177-3AD203B41FA5}">
                      <a16:colId xmlns:a16="http://schemas.microsoft.com/office/drawing/2014/main" val="2597017010"/>
                    </a:ext>
                  </a:extLst>
                </a:gridCol>
                <a:gridCol w="2269702">
                  <a:extLst>
                    <a:ext uri="{9D8B030D-6E8A-4147-A177-3AD203B41FA5}">
                      <a16:colId xmlns:a16="http://schemas.microsoft.com/office/drawing/2014/main" val="1059393768"/>
                    </a:ext>
                  </a:extLst>
                </a:gridCol>
                <a:gridCol w="2269702">
                  <a:extLst>
                    <a:ext uri="{9D8B030D-6E8A-4147-A177-3AD203B41FA5}">
                      <a16:colId xmlns:a16="http://schemas.microsoft.com/office/drawing/2014/main" val="1072511242"/>
                    </a:ext>
                  </a:extLst>
                </a:gridCol>
                <a:gridCol w="2269702">
                  <a:extLst>
                    <a:ext uri="{9D8B030D-6E8A-4147-A177-3AD203B41FA5}">
                      <a16:colId xmlns:a16="http://schemas.microsoft.com/office/drawing/2014/main" val="3327338121"/>
                    </a:ext>
                  </a:extLst>
                </a:gridCol>
              </a:tblGrid>
              <a:tr h="9651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Критерий</a:t>
                      </a:r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Наш проект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чат-боты (</a:t>
                      </a:r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ChatGPT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др.)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Приложения для медитации (</a:t>
                      </a:r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Headspace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Calm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Онлайн-запись к психологам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027029"/>
                  </a:ext>
                </a:extLst>
              </a:tr>
              <a:tr h="120766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Фокус на психологии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с валидацией экспертов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Нет, общая модель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но без интерактивного диалога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но это платформа для поиска специалиста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787934"/>
                  </a:ext>
                </a:extLst>
              </a:tr>
              <a:tr h="65028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Интерактивный диалог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829179"/>
                  </a:ext>
                </a:extLst>
              </a:tr>
              <a:tr h="97909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Обучение безопасному использованию 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применимо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применимо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543707"/>
                  </a:ext>
                </a:extLst>
              </a:tr>
              <a:tr h="65028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Подготовка к терапии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Частично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Косвенно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Нет, это следующий этап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764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641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91F2EF3-B6CB-41F4-82F6-1FF1C9969817}"/>
              </a:ext>
            </a:extLst>
          </p:cNvPr>
          <p:cNvSpPr txBox="1"/>
          <p:nvPr/>
        </p:nvSpPr>
        <p:spPr>
          <a:xfrm>
            <a:off x="495235" y="5842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0DBCCA-03F0-45AD-9681-1DA175F33B98}"/>
              </a:ext>
            </a:extLst>
          </p:cNvPr>
          <p:cNvSpPr txBox="1"/>
          <p:nvPr/>
        </p:nvSpPr>
        <p:spPr>
          <a:xfrm>
            <a:off x="425386" y="1987550"/>
            <a:ext cx="78042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 партнеры: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Вузы (для работы со студентами).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HR-консалтинговые агентства (для внедрения в корпоративный сектор).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ассоциации психологов (для экспертной поддержки и валидации методик).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 поддержки: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Экспертиза, доступ к аудитории, предоставление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3684325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82080" y="238760"/>
            <a:ext cx="6096000" cy="1783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Календарный план реализации стартап-проекта</a:t>
            </a:r>
            <a:endParaRPr lang="ru-RU" altLang="en-US" sz="4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14" name="Таблица 1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7721201"/>
              </p:ext>
            </p:extLst>
          </p:nvPr>
        </p:nvGraphicFramePr>
        <p:xfrm>
          <a:off x="682108" y="1898650"/>
          <a:ext cx="10827784" cy="4635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5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4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49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2569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№</a:t>
                      </a:r>
                    </a:p>
                  </a:txBody>
                  <a:tcPr marL="0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Этап</a:t>
                      </a:r>
                      <a:r>
                        <a:rPr lang="en-US" altLang="zh-CN" sz="1100" b="0" dirty="0">
                          <a:latin typeface="ys geo"/>
                          <a:ea typeface="ys geo"/>
                        </a:rPr>
                        <a:t> </a:t>
                      </a: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проекта</a:t>
                      </a:r>
                      <a:endParaRPr lang="en-US" altLang="zh-CN" sz="1100" b="0" dirty="0">
                        <a:latin typeface="ys geo"/>
                        <a:ea typeface="ys geo"/>
                      </a:endParaRP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Длительность (мес.)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Стоимость (руб.)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Ключевые</a:t>
                      </a:r>
                      <a:r>
                        <a:rPr lang="en-US" altLang="zh-CN" sz="1100" b="0" dirty="0">
                          <a:latin typeface="ys geo"/>
                          <a:ea typeface="ys geo"/>
                        </a:rPr>
                        <a:t> </a:t>
                      </a: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результаты</a:t>
                      </a:r>
                      <a:r>
                        <a:rPr lang="en-US" altLang="zh-CN" sz="1100" b="0" dirty="0">
                          <a:latin typeface="ys geo"/>
                          <a:ea typeface="ys geo"/>
                        </a:rPr>
                        <a:t> </a:t>
                      </a: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этапа</a:t>
                      </a:r>
                      <a:endParaRPr lang="en-US" altLang="zh-CN" sz="1100" b="0" dirty="0">
                        <a:latin typeface="ys geo"/>
                        <a:ea typeface="ys geo"/>
                      </a:endParaRPr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66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1</a:t>
                      </a:r>
                    </a:p>
                  </a:txBody>
                  <a:tcPr marL="0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Подготовительный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1–2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XXX 000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Утверждено</a:t>
                      </a:r>
                      <a:r>
                        <a:rPr lang="en-US" altLang="zh-CN" sz="1100" b="0" dirty="0">
                          <a:latin typeface="ys geo"/>
                          <a:ea typeface="ys geo"/>
                        </a:rPr>
                        <a:t> ТЗ, </a:t>
                      </a: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сформирован</a:t>
                      </a:r>
                      <a:r>
                        <a:rPr lang="en-US" altLang="zh-CN" sz="1100" b="0" dirty="0">
                          <a:latin typeface="ys geo"/>
                          <a:ea typeface="ys geo"/>
                        </a:rPr>
                        <a:t> </a:t>
                      </a: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бюджет</a:t>
                      </a:r>
                      <a:r>
                        <a:rPr lang="en-US" altLang="zh-CN" sz="1100" b="0" dirty="0">
                          <a:latin typeface="ys geo"/>
                          <a:ea typeface="ys geo"/>
                        </a:rPr>
                        <a:t>, </a:t>
                      </a: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набрана</a:t>
                      </a:r>
                      <a:r>
                        <a:rPr lang="en-US" altLang="zh-CN" sz="1100" b="0" dirty="0">
                          <a:latin typeface="ys geo"/>
                          <a:ea typeface="ys geo"/>
                        </a:rPr>
                        <a:t> </a:t>
                      </a:r>
                      <a:r>
                        <a:rPr lang="en-US" altLang="zh-CN" sz="1100" b="0" dirty="0" err="1">
                          <a:latin typeface="ys geo"/>
                          <a:ea typeface="ys geo"/>
                        </a:rPr>
                        <a:t>команда</a:t>
                      </a:r>
                      <a:endParaRPr lang="en-US" altLang="zh-CN" sz="1100" b="0" dirty="0">
                        <a:latin typeface="ys geo"/>
                        <a:ea typeface="ys geo"/>
                      </a:endParaRPr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7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2</a:t>
                      </a:r>
                    </a:p>
                  </a:txBody>
                  <a:tcPr marL="0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Проектирование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2–3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XXX 000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Готов дизайн-макет, техническая архитектура</a:t>
                      </a:r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66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3</a:t>
                      </a:r>
                    </a:p>
                  </a:txBody>
                  <a:tcPr marL="0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Разработка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4–6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XXX 000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Создан рабочий прототип, реализован базовый функционал</a:t>
                      </a:r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52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4</a:t>
                      </a:r>
                    </a:p>
                  </a:txBody>
                  <a:tcPr marL="0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Тестирование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1–2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XXX 000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Устранены критические ошибки, подготовлен отчёт о тестировании</a:t>
                      </a:r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452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5</a:t>
                      </a:r>
                    </a:p>
                  </a:txBody>
                  <a:tcPr marL="0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Внедрение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1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XXX 000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Система запущена в продуктивную среду, подготовлена документация</a:t>
                      </a:r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452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6</a:t>
                      </a:r>
                    </a:p>
                  </a:txBody>
                  <a:tcPr marL="0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Сопровождение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3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XXX 000</a:t>
                      </a:r>
                    </a:p>
                  </a:txBody>
                  <a:tcPr marL="228917" marR="228917" marT="76517" marB="76517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zh-CN" sz="1100" b="0">
                          <a:latin typeface="ys geo"/>
                          <a:ea typeface="ys geo"/>
                        </a:rPr>
                        <a:t>Техническая поддержка, доработки по отзывам пользователей</a:t>
                      </a:r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7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ru-RU" altLang="en-US" sz="1100" b="0">
                          <a:latin typeface="ys geo"/>
                          <a:ea typeface="ys geo"/>
                        </a:rPr>
                        <a:t>Итог:</a:t>
                      </a:r>
                    </a:p>
                  </a:txBody>
                  <a:tcPr marL="0" marR="228917" marT="76517" marB="76517" anchor="ctr"/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</a:pPr>
                      <a:r>
                        <a:rPr lang="en-US" altLang="ru-RU" sz="1100" b="0" dirty="0">
                          <a:latin typeface="ys geo"/>
                          <a:ea typeface="ys geo"/>
                        </a:rPr>
                        <a:t> | 12–19 | XXX 000 000 | </a:t>
                      </a:r>
                      <a:r>
                        <a:rPr lang="en-US" altLang="en-US" sz="1100" b="0" dirty="0" err="1">
                          <a:latin typeface="ys geo"/>
                          <a:ea typeface="ys geo"/>
                        </a:rPr>
                        <a:t>Полный</a:t>
                      </a:r>
                      <a:r>
                        <a:rPr lang="en-US" altLang="ru-RU" sz="1100" b="0" dirty="0">
                          <a:latin typeface="ys geo"/>
                          <a:ea typeface="ys geo"/>
                        </a:rPr>
                        <a:t> </a:t>
                      </a:r>
                      <a:r>
                        <a:rPr lang="en-US" altLang="en-US" sz="1100" b="0" dirty="0" err="1">
                          <a:latin typeface="ys geo"/>
                          <a:ea typeface="ys geo"/>
                        </a:rPr>
                        <a:t>цикл</a:t>
                      </a:r>
                      <a:r>
                        <a:rPr lang="en-US" altLang="ru-RU" sz="1100" b="0" dirty="0">
                          <a:latin typeface="ys geo"/>
                          <a:ea typeface="ys geo"/>
                        </a:rPr>
                        <a:t> </a:t>
                      </a:r>
                      <a:r>
                        <a:rPr lang="en-US" altLang="en-US" sz="1100" b="0" dirty="0" err="1">
                          <a:latin typeface="ys geo"/>
                          <a:ea typeface="ys geo"/>
                        </a:rPr>
                        <a:t>проекта</a:t>
                      </a:r>
                      <a:r>
                        <a:rPr lang="en-US" altLang="ru-RU" sz="1100" b="0" dirty="0">
                          <a:latin typeface="ys geo"/>
                          <a:ea typeface="ys geo"/>
                        </a:rPr>
                        <a:t> |</a:t>
                      </a:r>
                    </a:p>
                  </a:txBody>
                  <a:tcPr marL="228917" marR="228917" marT="76517" marB="7651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28917" marR="228917" marT="76517" marB="7651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28917" marR="228917" marT="76517" marB="7651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28917" marR="228917" marT="76517" marB="7651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0A93F9-70AB-4CB4-8F72-1E99F66C8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1" y="558799"/>
            <a:ext cx="10720070" cy="1200150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Календарный план реализации стартап-проекта</a:t>
            </a:r>
            <a:br>
              <a:rPr lang="ru-RU" altLang="en-US" sz="4400" b="1" dirty="0">
                <a:latin typeface="Arial Narrow" panose="020B0606020202030204" pitchFamily="34" charset="0"/>
                <a:sym typeface="+mn-ea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E7EF98-190A-4D61-B9B4-ED31734F2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1" y="1758949"/>
            <a:ext cx="11760200" cy="4794251"/>
          </a:xfrm>
        </p:spPr>
        <p:txBody>
          <a:bodyPr numCol="2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1</a:t>
            </a:r>
            <a:r>
              <a:rPr lang="ru-RU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Текущая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стадия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старт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проекта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Что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есть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сейчас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идея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объединения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нейросетей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психологической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поддержки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базовые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знания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о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чат‑ботах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психологии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доступ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к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открытым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ИИ‑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моделям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например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ChatGPT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Gemini);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желание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помочь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людям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получать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психологическую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поддержку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  <a:endParaRPr lang="ru-RU" altLang="zh-CN" sz="5600" b="0" i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zh-CN" sz="5600" b="0" i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Первые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3 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месяца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проверка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идеи</a:t>
            </a:r>
            <a:endParaRPr lang="en-US" altLang="zh-CN" sz="5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Изучить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какие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ИИ‑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сервисы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уже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есть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в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психологии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примеры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Woebot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Wysa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Провести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опрос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среди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20–30 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человек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«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Стали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общаться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ИИ‑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психологом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? В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каких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ситуациях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?»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Создать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простой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прототип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—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чат‑бот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в Telegram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или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Google‑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форме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базовыми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подсказками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Протестировать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прототип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друзьях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/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одногруппниках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собрать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отзывы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Определить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какие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запросы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ИИ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может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решать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безопасно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например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дыхательные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техники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ведение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дневника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эмоций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).</a:t>
            </a:r>
            <a:endParaRPr lang="ru-RU" altLang="zh-CN" sz="5600" b="0" i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altLang="en-US" sz="5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altLang="en-US" sz="5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altLang="en-US" sz="5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altLang="en-US" sz="5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en-US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2.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Через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1 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год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рабочий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продукт</a:t>
            </a:r>
            <a:endParaRPr lang="en-US" altLang="zh-CN" sz="5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Цель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 </a:t>
            </a:r>
            <a:r>
              <a:rPr lang="en-US" altLang="zh-CN" sz="5600" b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запустить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полезный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5600" b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безопасный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ИИ‑</a:t>
            </a:r>
            <a:r>
              <a:rPr lang="en-US" altLang="zh-CN" sz="5600" b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инструмент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для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психологической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поддержки</a:t>
            </a:r>
            <a:r>
              <a:rPr lang="en-US" altLang="zh-CN" sz="56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Что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должно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быть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готово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чат‑бот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или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веб‑приложение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базовыми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функциями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100–200 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активных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пользователей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список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«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безопасных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»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запросов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что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ИИ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может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помочь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 и «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опасных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» (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когда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нужно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перенаправлять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к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живому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психологу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партнёрство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1–2 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психологами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для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проверки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рекомендаций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простая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монетизация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например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премиум‑подписка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расширенные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функции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Что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делаем</a:t>
            </a:r>
            <a:r>
              <a:rPr lang="en-US" altLang="zh-CN" sz="5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Доработать</a:t>
            </a:r>
            <a:r>
              <a:rPr lang="en-US" altLang="zh-CN" sz="5600" b="1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бота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добавить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сценарии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для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тревожности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стресса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сна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Провести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2–3 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фокус‑группы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исправить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ошибки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Разместить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бот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в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соцсетях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студенческих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сообществах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Наладить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партнёрство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психологами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они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проверяют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ответы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Запустить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бесплатную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платную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версии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Собирать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статистику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какие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запросы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чаще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насколько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пользователи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56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довольны</a:t>
            </a:r>
            <a:r>
              <a:rPr lang="en-US" altLang="zh-CN" sz="56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ru-RU" altLang="en-US" sz="2800" b="1" dirty="0">
              <a:latin typeface="Arial Narrow" panose="020B0606020202030204" pitchFamily="3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2059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84367D0-B69A-4C33-9926-E598D020F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869950"/>
            <a:ext cx="11588750" cy="5118100"/>
          </a:xfrm>
        </p:spPr>
        <p:txBody>
          <a:bodyPr numCol="2"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3.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Через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5 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лет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масштабирование</a:t>
            </a:r>
            <a:endParaRPr lang="en-US" altLang="zh-CN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Цель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 </a:t>
            </a:r>
            <a:r>
              <a:rPr lang="en-US" altLang="zh-CN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стать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надёжным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сервисом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психологической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поддержки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ИИ‑</a:t>
            </a:r>
            <a:r>
              <a:rPr lang="en-US" altLang="zh-CN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ассистентом</a:t>
            </a:r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Что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должно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быть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готово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мобильное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приложение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персонализацией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подбирает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техники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пользователя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5 000–10 000 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активных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пользователей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интеграция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сервисами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телемедицины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команда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из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5–7 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человек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разработчики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маркетолог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лицензированные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методики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например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КБТ‑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сценарии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партнёрства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вузами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корпорациями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поддержка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студентов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/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сотрудников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Что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делаем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Добавить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голосового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помощника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(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общение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голосом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).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Разработать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программы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для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разных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групп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студенты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родители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люди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50+.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Выйти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B2B‑рынок: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предлагать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компаниям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для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поддержки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сотрудников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Проводить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исследования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 «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Как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ИИ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влияет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ментальное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здоровье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?»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Искать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инвестиции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для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развития</a:t>
            </a:r>
            <a:endParaRPr lang="en-US" altLang="zh-CN" sz="1400" i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zh-CN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zh-CN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Как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поймём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что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всё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идёт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хорошо</a:t>
            </a: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приложение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в топ‑10 в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категории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«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Здоровье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»;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положительные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отзывы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от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психологов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пользователей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стабильный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доход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от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подписок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партнёрств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упоминания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в СМИ и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научных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работах</a:t>
            </a:r>
            <a:r>
              <a:rPr lang="en-US" altLang="zh-CN" sz="140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  <a:endParaRPr lang="ru-RU" altLang="zh-CN" sz="1400" i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zh-CN" sz="1400" b="1" u="sng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Итог</a:t>
            </a:r>
            <a:endParaRPr lang="ru-RU" altLang="zh-CN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Сейчас</a:t>
            </a:r>
            <a:r>
              <a:rPr lang="en-US" altLang="zh-CN" sz="1400" b="1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 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идея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+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прототип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+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первые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тесты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Через</a:t>
            </a:r>
            <a:r>
              <a:rPr lang="en-US" altLang="zh-CN" sz="1400" b="1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1 </a:t>
            </a:r>
            <a:r>
              <a:rPr lang="en-US" altLang="zh-CN" sz="14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год</a:t>
            </a:r>
            <a:r>
              <a:rPr lang="en-US" altLang="zh-CN" sz="1400" b="1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 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работающий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бот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базой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пользователей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партнёрствами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Через</a:t>
            </a:r>
            <a:r>
              <a:rPr lang="en-US" altLang="zh-CN" sz="1400" b="1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5 </a:t>
            </a:r>
            <a:r>
              <a:rPr lang="en-US" altLang="zh-CN" sz="14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лет</a:t>
            </a:r>
            <a:r>
              <a:rPr lang="en-US" altLang="zh-CN" sz="1400" b="1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 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приложение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с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командой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наукой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и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бизнесом</a:t>
            </a:r>
            <a:endParaRPr lang="ru-RU" altLang="zh-CN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400" b="0" i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400" b="1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Главное</a:t>
            </a:r>
            <a:r>
              <a:rPr lang="en-US" altLang="zh-CN" sz="1400" b="1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: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не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заменять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живых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психологов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, а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дополнять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их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ставить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безопасность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пользователей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на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первое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место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;</a:t>
            </a:r>
          </a:p>
          <a:p>
            <a:pPr marL="0" indent="-28575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развиваться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поэтапно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—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от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простого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 к </a:t>
            </a:r>
            <a:r>
              <a:rPr lang="en-US" altLang="zh-CN" sz="1400" b="0" i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сложному</a:t>
            </a:r>
            <a:r>
              <a:rPr lang="en-US" altLang="zh-CN" sz="1400" b="0" i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ys geo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/>
              <a:buChar char="•"/>
            </a:pPr>
            <a:endParaRPr lang="ru-RU" altLang="zh-CN" sz="1400" i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ys ge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39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4BA22-21C1-4C75-B662-0E97B12AD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89" y="83820"/>
            <a:ext cx="9875520" cy="135636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776B15-4F13-43B2-A957-FF0B66F7B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4" t="-21257" r="-3654" b="21257"/>
          <a:stretch/>
        </p:blipFill>
        <p:spPr>
          <a:xfrm>
            <a:off x="5009886" y="991308"/>
            <a:ext cx="1600900" cy="20767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F30244-C639-45E2-94CE-D8D70B7D06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904"/>
          <a:stretch/>
        </p:blipFill>
        <p:spPr>
          <a:xfrm>
            <a:off x="8906408" y="1433061"/>
            <a:ext cx="1642158" cy="16421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D21939-4EE7-4181-9701-EADF8E12CF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887"/>
          <a:stretch/>
        </p:blipFill>
        <p:spPr>
          <a:xfrm>
            <a:off x="6998978" y="3012293"/>
            <a:ext cx="1677047" cy="16421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BC2278-2CFF-4218-B1F8-4FD67A8A76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43" b="16716"/>
          <a:stretch/>
        </p:blipFill>
        <p:spPr>
          <a:xfrm>
            <a:off x="1031554" y="1440180"/>
            <a:ext cx="1448904" cy="16279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02A84EE-B518-4B27-87D5-42AB94AF02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4648" y="2944258"/>
            <a:ext cx="1677046" cy="167704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0C067C2-F211-4D72-92D5-11475CFF26B8}"/>
              </a:ext>
            </a:extLst>
          </p:cNvPr>
          <p:cNvSpPr/>
          <p:nvPr/>
        </p:nvSpPr>
        <p:spPr>
          <a:xfrm>
            <a:off x="1031554" y="3245291"/>
            <a:ext cx="1448904" cy="86096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Абаева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Алёна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DCEFF8B-A05E-4AD6-8568-703EA063DFC8}"/>
              </a:ext>
            </a:extLst>
          </p:cNvPr>
          <p:cNvSpPr/>
          <p:nvPr/>
        </p:nvSpPr>
        <p:spPr>
          <a:xfrm>
            <a:off x="7113049" y="4896203"/>
            <a:ext cx="1448904" cy="86096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Родионова Анна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F34452A-1B3D-447C-A7E9-C00A9A6A51BF}"/>
              </a:ext>
            </a:extLst>
          </p:cNvPr>
          <p:cNvSpPr/>
          <p:nvPr/>
        </p:nvSpPr>
        <p:spPr>
          <a:xfrm>
            <a:off x="3058719" y="4867699"/>
            <a:ext cx="1448904" cy="86096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Назарова Дарья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CCD8AC8-A9F8-4AD9-AB96-EC15EB85F594}"/>
              </a:ext>
            </a:extLst>
          </p:cNvPr>
          <p:cNvSpPr/>
          <p:nvPr/>
        </p:nvSpPr>
        <p:spPr>
          <a:xfrm>
            <a:off x="9003035" y="3352301"/>
            <a:ext cx="1448904" cy="86096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Исаева Виктория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0A060F0-AFFD-4956-A36E-38D055F48CF6}"/>
              </a:ext>
            </a:extLst>
          </p:cNvPr>
          <p:cNvSpPr/>
          <p:nvPr/>
        </p:nvSpPr>
        <p:spPr>
          <a:xfrm>
            <a:off x="5085884" y="3245291"/>
            <a:ext cx="1448904" cy="86096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Скрипкина Виктория</a:t>
            </a:r>
          </a:p>
        </p:txBody>
      </p:sp>
    </p:spTree>
    <p:extLst>
      <p:ext uri="{BB962C8B-B14F-4D97-AF65-F5344CB8AC3E}">
        <p14:creationId xmlns:p14="http://schemas.microsoft.com/office/powerpoint/2010/main" val="284670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BD38D05-7CC3-418C-9D6B-238342CF0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2114550"/>
            <a:ext cx="9872871" cy="454025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alt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r>
              <a:rPr lang="en-US" alt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использованию</a:t>
            </a:r>
            <a:r>
              <a:rPr lang="en-US" alt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психологических</a:t>
            </a:r>
            <a:r>
              <a:rPr lang="en-US" alt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консультаций</a:t>
            </a:r>
            <a:r>
              <a:rPr lang="en-US" alt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нейросетью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" indent="0" algn="ctr">
              <a:buNone/>
            </a:pPr>
            <a:endParaRPr lang="ru-RU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r"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КОНТАКТНАЯ ИНФОРМАЦИЯ: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" indent="0" algn="r">
              <a:buNone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контактный номер: 89009018835 </a:t>
            </a:r>
          </a:p>
          <a:p>
            <a:pPr marL="45720" indent="0" algn="r">
              <a:buNone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электронный адрес: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Alenuskaalenkaa@gmail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.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com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endParaRPr lang="ru-RU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АКСЕЛЕРАЦИОННАЯ ПРОГРАММА – ВЫЗОВЫ БУДУЩЕГО – 2025 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E1988A-514C-4279-B04A-FFB4BC7CB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949" y="733537"/>
            <a:ext cx="2825745" cy="10840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0C4530-4087-4F18-9170-63C88EE2F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790" y="415280"/>
            <a:ext cx="1969021" cy="15799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622C65-1992-47D5-A8E1-96D8ED716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9034" y="795677"/>
            <a:ext cx="2758224" cy="11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572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32*381"/>
  <p:tag name="TABLE_ENDDRAG_RECT" val="13*140*932*381"/>
</p:tagLst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118</TotalTime>
  <Words>1173</Words>
  <Application>Microsoft Office PowerPoint</Application>
  <PresentationFormat>Широкоэкранный</PresentationFormat>
  <Paragraphs>209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Narrow</vt:lpstr>
      <vt:lpstr>Calibri</vt:lpstr>
      <vt:lpstr>Corbel</vt:lpstr>
      <vt:lpstr>Courier New</vt:lpstr>
      <vt:lpstr>ys geo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Календарный план реализации стартап-проекта </vt:lpstr>
      <vt:lpstr>Презентация PowerPoint</vt:lpstr>
      <vt:lpstr>Команда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German Rodionov</dc:creator>
  <cp:lastModifiedBy>sershik2012naz@gmail.com</cp:lastModifiedBy>
  <cp:revision>13</cp:revision>
  <dcterms:created xsi:type="dcterms:W3CDTF">2025-11-19T06:26:11Z</dcterms:created>
  <dcterms:modified xsi:type="dcterms:W3CDTF">2025-11-20T19:12:47Z</dcterms:modified>
</cp:coreProperties>
</file>