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7" r:id="rId9"/>
    <p:sldId id="268" r:id="rId10"/>
    <p:sldId id="262" r:id="rId11"/>
    <p:sldId id="264" r:id="rId12"/>
    <p:sldId id="269" r:id="rId13"/>
    <p:sldId id="265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ED6"/>
    <a:srgbClr val="265010"/>
    <a:srgbClr val="102307"/>
    <a:srgbClr val="A9D091"/>
    <a:srgbClr val="DFE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2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A5309-944D-4944-80EB-E19719232440}" type="datetimeFigureOut">
              <a:rPr lang="ru-RU" smtClean="0"/>
              <a:t>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181C5-7216-4C32-9FBC-69671E7BC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43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351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58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453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534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6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430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421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181C5-7216-4C32-9FBC-69671E7BC95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0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EEFD9-E237-4947-A81F-160CB673B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AB73C3-CF57-4A2C-9222-276D4B819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FF3830-E72C-4EB1-98C8-0BDC5F9E9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C5DD-D866-493B-BD39-FFF5ABA2745C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05AF0B-E5F6-4DB7-A07C-0239ABEC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23CCC6-6925-4E1F-9ED3-0E1644594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64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FD815-3477-497A-89E1-940195E9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50BB85-0BC1-4C85-9474-B9A7A6F44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B23D6B-E402-474B-8BCA-BFE7D487B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07A4-0950-4AEC-BD6D-52252A54D99E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C2439A-2054-4720-AA40-2FE269EF7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FB10A7-BD75-4F06-ABA5-DB2F0EB2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59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393D7-9621-491E-89BC-E1BF6452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08D142-E5DC-4F98-9E83-93D6D78FE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CBCD5-5329-4CBF-8904-14FD26E1C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8E9F-5559-420F-9BD7-298054FB9894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D81B0-F4B9-4982-A1DD-E7F7C682B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7A92D-AE08-43B3-88AC-FE64E8C70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47340-BCCE-42FC-BBBC-B0EC7E5B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A43893-F7F5-45AA-A767-FDD958054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8A8764-7F51-4ACC-8828-D2401E9D5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0D639-2267-4190-BBDE-6C614C1C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B2BF-87A4-4EF0-A6F1-D214F3F7BA30}" type="datetimeyyyy">
              <a:rPr lang="ru-RU" smtClean="0"/>
              <a:t>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B1A5D9-BE5E-4F88-A367-104E5BB9C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967802-ED6D-4CF1-9931-A7F2A573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07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D67C3-916A-47FB-B324-B8DE1C3E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8BC1AE-97CC-4E80-AC27-CE507507B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2E4E7E-AFF8-4806-95FE-2811408A6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5D3A69-0073-4954-86F3-6DEE32AB36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86DD15-5A96-4EA8-A215-C8817027B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D5C4E3-69B3-4ABE-9E0F-17DC63F29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BE7-1508-43F8-AED8-DF5B5CEC1447}" type="datetimeyyyy">
              <a:rPr lang="ru-RU" smtClean="0"/>
              <a:t>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FFD1BC-513F-440A-B942-6EA8C7E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003183-8129-49B9-BABF-E2B162C7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19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33BE4-D834-4177-A0C5-C9794DED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93F738-F444-4FFA-9065-3D775AF06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6C80-74E5-4E8C-AEC6-F775136D7502}" type="datetimeyyyy">
              <a:rPr lang="ru-RU" smtClean="0"/>
              <a:t>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65B1EF-7A09-4EEE-A44B-7CA39CFC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5A5084-B503-43BD-ACBC-EF39EEC5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0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D96CDF-625D-4C0D-804C-E4225C2F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B483-99C3-4F28-B6B0-6F8A4E5EF3E6}" type="datetimeyyyy">
              <a:rPr lang="ru-RU" smtClean="0"/>
              <a:t>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E63C51-F82F-4A68-B97E-D230B15A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C88743-BB19-4D64-902D-8909EBE7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50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25D14-CEF1-40AA-BB9C-E6871566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D7449E-AC21-426F-8F9E-833B3B0D2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7F0199-5FE1-46DA-A9D7-B89336ECD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4CFDAE-2576-4670-86E3-5E4700DB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C590-6447-4674-BDD7-F0D03EC4135B}" type="datetimeyyyy">
              <a:rPr lang="ru-RU" smtClean="0"/>
              <a:t>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06FA52-9F5E-465C-8D71-7EB27D7B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88E438-A685-4B80-91F7-DEB2D648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E0558-AFC9-43BA-A6C8-C962E7B2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F277E3-7D52-48A1-91C2-41BBBFE1F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A1D11F-6730-402D-88E1-343AC54E2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BB67BB-C1E6-4524-B13A-A8F8B22E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E3C4-C8F4-44F9-9E5D-ED243CCB5E44}" type="datetimeyyyy">
              <a:rPr lang="ru-RU" smtClean="0"/>
              <a:t>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43F7CE-7D2F-4274-8DD4-6BCE01882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5D8915-0A1E-41CC-8D83-A21629A0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66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7105F-39A2-4BDD-B041-5AD01220F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4A158F-78C2-44F9-8D25-867AB306B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CC3C1E-8517-4A80-A9EF-1BB9DEE9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9B0F-3C9C-43D3-BA0C-3D884E55065F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8C235A-2528-4F01-856A-93CE31C8C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492E0-3E14-4E41-9DC6-0A9708F7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7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921808-1C27-4E9A-AA69-61B78B62D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A666B-E9D4-4905-8AE3-EDBC4E2FE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89CE78-78DD-4AB0-B7E4-7C99A919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A505-C921-4F05-9785-C3E5F87D2CAA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1793E7-7411-446C-9689-1E16E32B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DA37E3-073B-47FB-BDF5-D95905FED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65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4E527-5ED9-4F63-80FE-9A669204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4987AF-AD72-47C0-AFAE-A964F603D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2D994B-BED0-4076-975D-9636D7D01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C0D10-0DC7-4048-99B4-57DEAA567B2A}" type="datetimeyyyy">
              <a:rPr lang="ru-RU" smtClean="0"/>
              <a:t>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E43BD-706D-4043-922B-6BBA78863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2025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397EF1-8687-409B-814E-83634AF9C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07B04-B23B-4505-BD00-676E09D64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4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B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B5BAA6-F871-419C-9273-DD0A9EF7C4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3" b="26227"/>
          <a:stretch/>
        </p:blipFill>
        <p:spPr>
          <a:xfrm>
            <a:off x="0" y="-1"/>
            <a:ext cx="12242645" cy="685800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E82C83-9758-4774-AF1C-6F745B4963A2}"/>
              </a:ext>
            </a:extLst>
          </p:cNvPr>
          <p:cNvSpPr/>
          <p:nvPr/>
        </p:nvSpPr>
        <p:spPr>
          <a:xfrm>
            <a:off x="0" y="-1"/>
            <a:ext cx="6515100" cy="6858000"/>
          </a:xfrm>
          <a:prstGeom prst="rect">
            <a:avLst/>
          </a:prstGeom>
          <a:solidFill>
            <a:srgbClr val="A9D091">
              <a:alpha val="73000"/>
            </a:srgbClr>
          </a:solidFill>
          <a:ln>
            <a:solidFill>
              <a:srgbClr val="A9D091">
                <a:alpha val="6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1B8069-D40D-4E6C-BD7D-E9A47F577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46" y="210356"/>
            <a:ext cx="1245902" cy="12459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B9A376-81CE-4582-A427-335401CEA0FD}"/>
              </a:ext>
            </a:extLst>
          </p:cNvPr>
          <p:cNvSpPr/>
          <p:nvPr/>
        </p:nvSpPr>
        <p:spPr>
          <a:xfrm>
            <a:off x="1193800" y="1503193"/>
            <a:ext cx="9144000" cy="248920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FD5E18-2F53-4181-AD0E-679397E81050}"/>
              </a:ext>
            </a:extLst>
          </p:cNvPr>
          <p:cNvSpPr txBox="1"/>
          <p:nvPr/>
        </p:nvSpPr>
        <p:spPr>
          <a:xfrm>
            <a:off x="1450748" y="2009129"/>
            <a:ext cx="828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DFEED6"/>
                </a:solidFill>
                <a:latin typeface="+mj-lt"/>
              </a:rPr>
              <a:t>ИССЛЕДОВАНИЕ ТЕХНОЛОГИИ АЭРОПОНИКИ ДЛЯ ПОВЫШЕНИЯ ПРОДУКТИВНОСТИ СЕЛЬСКОГО ХОЗЯЙСТВА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C48D6E-B99D-4482-B55A-3AF80D854A57}"/>
              </a:ext>
            </a:extLst>
          </p:cNvPr>
          <p:cNvSpPr txBox="1"/>
          <p:nvPr/>
        </p:nvSpPr>
        <p:spPr>
          <a:xfrm>
            <a:off x="827797" y="4318251"/>
            <a:ext cx="279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102307"/>
                </a:solidFill>
              </a:rPr>
              <a:t>Авторы:</a:t>
            </a:r>
          </a:p>
          <a:p>
            <a:r>
              <a:rPr lang="ru-RU" sz="2000" dirty="0">
                <a:solidFill>
                  <a:srgbClr val="102307"/>
                </a:solidFill>
              </a:rPr>
              <a:t>Евдокимова П.О.</a:t>
            </a:r>
          </a:p>
          <a:p>
            <a:r>
              <a:rPr lang="ru-RU" sz="2000" dirty="0">
                <a:solidFill>
                  <a:srgbClr val="102307"/>
                </a:solidFill>
              </a:rPr>
              <a:t>Зубенко А.А.</a:t>
            </a:r>
          </a:p>
          <a:p>
            <a:r>
              <a:rPr lang="ru-RU" sz="2000" dirty="0">
                <a:solidFill>
                  <a:srgbClr val="102307"/>
                </a:solidFill>
              </a:rPr>
              <a:t>Лебедева Д.А.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481C72-0D05-4238-8B40-C0822BC71184}"/>
              </a:ext>
            </a:extLst>
          </p:cNvPr>
          <p:cNvSpPr txBox="1"/>
          <p:nvPr/>
        </p:nvSpPr>
        <p:spPr>
          <a:xfrm>
            <a:off x="838200" y="5641690"/>
            <a:ext cx="264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102307"/>
                </a:solidFill>
              </a:rPr>
              <a:t>Научный руководитель:</a:t>
            </a:r>
          </a:p>
          <a:p>
            <a:r>
              <a:rPr lang="ru-RU" sz="2000" dirty="0">
                <a:solidFill>
                  <a:srgbClr val="102307"/>
                </a:solidFill>
              </a:rPr>
              <a:t>Каблуков О.В</a:t>
            </a:r>
            <a:r>
              <a:rPr lang="ru-RU" dirty="0">
                <a:solidFill>
                  <a:srgbClr val="265010"/>
                </a:solidFill>
              </a:rPr>
              <a:t>.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AB7B3FB5-957D-42BD-B35B-7B726515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</a:t>
            </a:fld>
            <a:endParaRPr lang="ru-RU"/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A07EEF2-E406-45F7-9CC8-0E8839B1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02307"/>
                </a:solidFill>
                <a:latin typeface="Bahnschrift SemiBold SemiConden" panose="020B0502040204020203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87602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AF9722-3E3B-4A9B-BEC4-9C14D1F12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61"/>
            <a:ext cx="12192000" cy="6844339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584949-8CBE-4637-AC2F-A8C4ABB3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2</a:t>
            </a:fld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111615D-8FB7-4B97-B74A-89ECCE246E81}"/>
              </a:ext>
            </a:extLst>
          </p:cNvPr>
          <p:cNvSpPr/>
          <p:nvPr/>
        </p:nvSpPr>
        <p:spPr>
          <a:xfrm>
            <a:off x="359400" y="359999"/>
            <a:ext cx="11473200" cy="6138000"/>
          </a:xfrm>
          <a:prstGeom prst="rect">
            <a:avLst/>
          </a:prstGeom>
          <a:solidFill>
            <a:srgbClr val="DFEED6"/>
          </a:solidFill>
          <a:ln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BC95686-BEAF-4204-A63E-B2B762C7C38C}"/>
              </a:ext>
            </a:extLst>
          </p:cNvPr>
          <p:cNvSpPr/>
          <p:nvPr/>
        </p:nvSpPr>
        <p:spPr>
          <a:xfrm>
            <a:off x="0" y="1225431"/>
            <a:ext cx="12192000" cy="478458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17F124-2008-486F-ACF1-CCFF1628E2CC}"/>
              </a:ext>
            </a:extLst>
          </p:cNvPr>
          <p:cNvSpPr txBox="1"/>
          <p:nvPr/>
        </p:nvSpPr>
        <p:spPr>
          <a:xfrm>
            <a:off x="1292224" y="3657937"/>
            <a:ext cx="9401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DFEED6"/>
                </a:solidFill>
              </a:rPr>
              <a:t>оценка потенциала ее применения для повышения продуктивности сельскохозяйственного производства и обеспечения продовольственной безопасности в будущем.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7C8745-7A38-450E-A18C-F13E3982BFEE}"/>
              </a:ext>
            </a:extLst>
          </p:cNvPr>
          <p:cNvSpPr txBox="1"/>
          <p:nvPr/>
        </p:nvSpPr>
        <p:spPr>
          <a:xfrm>
            <a:off x="4391025" y="531105"/>
            <a:ext cx="3409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6501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 исследования: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4F4858-7AA9-428E-B4E1-F7DF63253ADB}"/>
              </a:ext>
            </a:extLst>
          </p:cNvPr>
          <p:cNvSpPr txBox="1"/>
          <p:nvPr/>
        </p:nvSpPr>
        <p:spPr>
          <a:xfrm>
            <a:off x="1292224" y="1742874"/>
            <a:ext cx="6721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DFE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факторов технологии аэропоники;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C2C8352-8D00-41FC-9CD4-95B6E36AF564}"/>
              </a:ext>
            </a:extLst>
          </p:cNvPr>
          <p:cNvSpPr/>
          <p:nvPr/>
        </p:nvSpPr>
        <p:spPr>
          <a:xfrm>
            <a:off x="907424" y="1866282"/>
            <a:ext cx="276405" cy="276405"/>
          </a:xfrm>
          <a:prstGeom prst="ellipse">
            <a:avLst/>
          </a:prstGeom>
          <a:noFill/>
          <a:ln w="28575"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2340F01-D7AF-49FE-A778-96C3EC834BBC}"/>
              </a:ext>
            </a:extLst>
          </p:cNvPr>
          <p:cNvSpPr/>
          <p:nvPr/>
        </p:nvSpPr>
        <p:spPr>
          <a:xfrm>
            <a:off x="907423" y="2783538"/>
            <a:ext cx="276405" cy="276405"/>
          </a:xfrm>
          <a:prstGeom prst="ellipse">
            <a:avLst/>
          </a:prstGeom>
          <a:noFill/>
          <a:ln w="28575"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DF5690-28EA-4DE9-8979-A38C48FB4404}"/>
              </a:ext>
            </a:extLst>
          </p:cNvPr>
          <p:cNvSpPr txBox="1"/>
          <p:nvPr/>
        </p:nvSpPr>
        <p:spPr>
          <a:xfrm>
            <a:off x="1292224" y="2660130"/>
            <a:ext cx="6115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DFE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обзор преимуществ и недостатков;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9FEBC65E-1976-4292-91AE-E3460A12B963}"/>
              </a:ext>
            </a:extLst>
          </p:cNvPr>
          <p:cNvSpPr/>
          <p:nvPr/>
        </p:nvSpPr>
        <p:spPr>
          <a:xfrm>
            <a:off x="907422" y="3787172"/>
            <a:ext cx="276405" cy="276405"/>
          </a:xfrm>
          <a:prstGeom prst="ellipse">
            <a:avLst/>
          </a:prstGeom>
          <a:noFill/>
          <a:ln w="28575"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1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0F5313-9239-4564-8A91-DA7F800E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3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D06073-98EC-4BA9-95C7-4E0B225828F4}"/>
              </a:ext>
            </a:extLst>
          </p:cNvPr>
          <p:cNvSpPr txBox="1"/>
          <p:nvPr/>
        </p:nvSpPr>
        <p:spPr>
          <a:xfrm>
            <a:off x="6323078" y="1874728"/>
            <a:ext cx="550062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strike="noStrike" kern="1200" cap="none" spc="0" normalizeH="0" baseline="0" noProof="0" dirty="0">
                <a:ln>
                  <a:noFill/>
                </a:ln>
                <a:solidFill>
                  <a:srgbClr val="26501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Аэропоника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6501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метод выращивания растений без использования почвы, при котором корни растений периодически орошаются питательным раствором в воздушной среде.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C9C2A-17F0-4A1E-9700-95D462F50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514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6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346C0F-BCA1-4280-8904-0C1F71F2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4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C982C3-48D1-440B-8F6B-AF52795E6F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6"/>
          <a:stretch/>
        </p:blipFill>
        <p:spPr>
          <a:xfrm>
            <a:off x="2590800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B396825-22A8-47FE-8EF1-021827C88263}"/>
              </a:ext>
            </a:extLst>
          </p:cNvPr>
          <p:cNvSpPr/>
          <p:nvPr/>
        </p:nvSpPr>
        <p:spPr>
          <a:xfrm>
            <a:off x="266700" y="336658"/>
            <a:ext cx="10223500" cy="134620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DC058-6083-4FD2-9459-114950FD8550}"/>
              </a:ext>
            </a:extLst>
          </p:cNvPr>
          <p:cNvSpPr txBox="1"/>
          <p:nvPr/>
        </p:nvSpPr>
        <p:spPr>
          <a:xfrm>
            <a:off x="990600" y="501926"/>
            <a:ext cx="92583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DFEED6"/>
                </a:solidFill>
              </a:rPr>
              <a:t>Прототип - условия произрастания растения орхидеи в </a:t>
            </a:r>
            <a:r>
              <a:rPr lang="en-US" sz="3000" dirty="0">
                <a:solidFill>
                  <a:srgbClr val="DFEED6"/>
                </a:solidFill>
              </a:rPr>
              <a:t>		</a:t>
            </a:r>
            <a:r>
              <a:rPr lang="ru-RU" sz="3000" dirty="0">
                <a:solidFill>
                  <a:srgbClr val="DFEED6"/>
                </a:solidFill>
              </a:rPr>
              <a:t>тропических лесах Южной Америки.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19ECF5-5EE1-436B-A1AC-BF3D8987B60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168" y="3574072"/>
            <a:ext cx="3805569" cy="314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61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858B42-F710-4F44-AD12-C0F91996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50FD1D-EA0D-45D4-92FE-88F36A9A7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5" y="0"/>
            <a:ext cx="51435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70AD39-23D0-4861-BC87-E64F0D490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45" y="0"/>
            <a:ext cx="5143500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6436C8A-F53B-4517-94B4-B24C6FFC9C2E}"/>
              </a:ext>
            </a:extLst>
          </p:cNvPr>
          <p:cNvSpPr/>
          <p:nvPr/>
        </p:nvSpPr>
        <p:spPr>
          <a:xfrm>
            <a:off x="1325880" y="310515"/>
            <a:ext cx="9540240" cy="109728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DFEED6"/>
                </a:solidFill>
                <a:latin typeface="+mj-lt"/>
              </a:rPr>
              <a:t>Орхидеи в Ботаническом саду МГУ «Аптекарский огород»</a:t>
            </a:r>
          </a:p>
        </p:txBody>
      </p:sp>
    </p:spTree>
    <p:extLst>
      <p:ext uri="{BB962C8B-B14F-4D97-AF65-F5344CB8AC3E}">
        <p14:creationId xmlns:p14="http://schemas.microsoft.com/office/powerpoint/2010/main" val="104962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5398FC8-7294-44DE-8249-834B8BBA9D61}"/>
              </a:ext>
            </a:extLst>
          </p:cNvPr>
          <p:cNvSpPr/>
          <p:nvPr/>
        </p:nvSpPr>
        <p:spPr>
          <a:xfrm>
            <a:off x="7720457" y="0"/>
            <a:ext cx="3160903" cy="685800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FD3150-5CAD-4CB6-9023-9C9FA734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6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B5065E-C236-42A1-B459-AD67B372A2DD}"/>
              </a:ext>
            </a:extLst>
          </p:cNvPr>
          <p:cNvSpPr/>
          <p:nvPr/>
        </p:nvSpPr>
        <p:spPr>
          <a:xfrm>
            <a:off x="1310640" y="0"/>
            <a:ext cx="3160903" cy="6858000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DB1145-38B6-4915-A70E-C34557A4D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473455"/>
            <a:ext cx="4027424" cy="54725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FAA816-00B0-4A6D-BAAA-A9A636382D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" r="4867"/>
          <a:stretch/>
        </p:blipFill>
        <p:spPr>
          <a:xfrm>
            <a:off x="7212076" y="473456"/>
            <a:ext cx="4027424" cy="54725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C5FA31-2960-4084-9616-5B22DB5F86EE}"/>
              </a:ext>
            </a:extLst>
          </p:cNvPr>
          <p:cNvSpPr txBox="1"/>
          <p:nvPr/>
        </p:nvSpPr>
        <p:spPr>
          <a:xfrm>
            <a:off x="7958391" y="5992227"/>
            <a:ext cx="2534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DFEED6"/>
                </a:solidFill>
              </a:rPr>
              <a:t>К.А. Тимирязев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F13977-786F-4842-9450-293A504DF774}"/>
              </a:ext>
            </a:extLst>
          </p:cNvPr>
          <p:cNvSpPr txBox="1"/>
          <p:nvPr/>
        </p:nvSpPr>
        <p:spPr>
          <a:xfrm>
            <a:off x="1460881" y="5992227"/>
            <a:ext cx="3010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DFEED6"/>
                </a:solidFill>
              </a:rPr>
              <a:t>В.М. Арциховский</a:t>
            </a:r>
          </a:p>
        </p:txBody>
      </p:sp>
    </p:spTree>
    <p:extLst>
      <p:ext uri="{BB962C8B-B14F-4D97-AF65-F5344CB8AC3E}">
        <p14:creationId xmlns:p14="http://schemas.microsoft.com/office/powerpoint/2010/main" val="139668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E294E5-3F65-488F-AAFE-CE374F7C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956CE9-1E78-4602-989C-42BD7C38D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13" y="908050"/>
            <a:ext cx="4611688" cy="4038256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ACC65FB-1402-440B-9195-BD5717BDDB03}"/>
              </a:ext>
            </a:extLst>
          </p:cNvPr>
          <p:cNvCxnSpPr>
            <a:cxnSpLocks/>
          </p:cNvCxnSpPr>
          <p:nvPr/>
        </p:nvCxnSpPr>
        <p:spPr>
          <a:xfrm>
            <a:off x="8928100" y="4686300"/>
            <a:ext cx="0" cy="711200"/>
          </a:xfrm>
          <a:prstGeom prst="line">
            <a:avLst/>
          </a:prstGeom>
          <a:ln>
            <a:solidFill>
              <a:srgbClr val="DFEE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493F3FA-6851-472C-8B75-FAC13BF8113A}"/>
              </a:ext>
            </a:extLst>
          </p:cNvPr>
          <p:cNvCxnSpPr/>
          <p:nvPr/>
        </p:nvCxnSpPr>
        <p:spPr>
          <a:xfrm flipH="1">
            <a:off x="2451100" y="5397500"/>
            <a:ext cx="6477000" cy="0"/>
          </a:xfrm>
          <a:prstGeom prst="line">
            <a:avLst/>
          </a:prstGeom>
          <a:ln>
            <a:solidFill>
              <a:srgbClr val="DFEE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CA3676A-10A7-4A6F-B2DF-6BF2A7E9EB73}"/>
              </a:ext>
            </a:extLst>
          </p:cNvPr>
          <p:cNvSpPr/>
          <p:nvPr/>
        </p:nvSpPr>
        <p:spPr>
          <a:xfrm>
            <a:off x="2451100" y="4946306"/>
            <a:ext cx="2209793" cy="451192"/>
          </a:xfrm>
          <a:prstGeom prst="rect">
            <a:avLst/>
          </a:prstGeom>
          <a:solidFill>
            <a:srgbClr val="DFEED6"/>
          </a:solidFill>
          <a:ln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265010"/>
                </a:solidFill>
              </a:rPr>
              <a:t>Насос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1FDF90A-353C-4E59-840E-3EB0541A296B}"/>
              </a:ext>
            </a:extLst>
          </p:cNvPr>
          <p:cNvCxnSpPr/>
          <p:nvPr/>
        </p:nvCxnSpPr>
        <p:spPr>
          <a:xfrm flipH="1">
            <a:off x="977900" y="3568700"/>
            <a:ext cx="6807200" cy="0"/>
          </a:xfrm>
          <a:prstGeom prst="line">
            <a:avLst/>
          </a:prstGeom>
          <a:ln>
            <a:solidFill>
              <a:srgbClr val="DFEE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FC48E3D-225B-4B8B-AB76-B0E2C97152A2}"/>
              </a:ext>
            </a:extLst>
          </p:cNvPr>
          <p:cNvSpPr/>
          <p:nvPr/>
        </p:nvSpPr>
        <p:spPr>
          <a:xfrm>
            <a:off x="977900" y="3117506"/>
            <a:ext cx="2209793" cy="451192"/>
          </a:xfrm>
          <a:prstGeom prst="rect">
            <a:avLst/>
          </a:prstGeom>
          <a:solidFill>
            <a:srgbClr val="DFEED6"/>
          </a:solidFill>
          <a:ln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265010"/>
                </a:solidFill>
              </a:rPr>
              <a:t>Форсунки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1D6702B-6BB1-4EC1-9F4A-16166DA88848}"/>
              </a:ext>
            </a:extLst>
          </p:cNvPr>
          <p:cNvCxnSpPr>
            <a:cxnSpLocks/>
          </p:cNvCxnSpPr>
          <p:nvPr/>
        </p:nvCxnSpPr>
        <p:spPr>
          <a:xfrm flipH="1" flipV="1">
            <a:off x="5105393" y="4406900"/>
            <a:ext cx="3771900" cy="12700"/>
          </a:xfrm>
          <a:prstGeom prst="line">
            <a:avLst/>
          </a:prstGeom>
          <a:ln>
            <a:solidFill>
              <a:srgbClr val="DFEE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983A0A8-45A9-4606-8186-F2B216E2EF2D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5105393" y="2550864"/>
            <a:ext cx="38106" cy="1868738"/>
          </a:xfrm>
          <a:prstGeom prst="line">
            <a:avLst/>
          </a:prstGeom>
          <a:ln>
            <a:solidFill>
              <a:srgbClr val="DFEE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91C157B-9DB9-415E-BA2B-75CB1CD482D2}"/>
              </a:ext>
            </a:extLst>
          </p:cNvPr>
          <p:cNvSpPr/>
          <p:nvPr/>
        </p:nvSpPr>
        <p:spPr>
          <a:xfrm>
            <a:off x="4038602" y="2099672"/>
            <a:ext cx="2209793" cy="451192"/>
          </a:xfrm>
          <a:prstGeom prst="rect">
            <a:avLst/>
          </a:prstGeom>
          <a:solidFill>
            <a:srgbClr val="DFEED6"/>
          </a:solidFill>
          <a:ln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265010"/>
                </a:solidFill>
              </a:rPr>
              <a:t>Трубопровод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08B49-5A28-4287-B025-AB14EC4CA30E}"/>
              </a:ext>
            </a:extLst>
          </p:cNvPr>
          <p:cNvSpPr txBox="1"/>
          <p:nvPr/>
        </p:nvSpPr>
        <p:spPr>
          <a:xfrm>
            <a:off x="475458" y="662053"/>
            <a:ext cx="9610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FEED6"/>
                </a:solidFill>
                <a:latin typeface="+mj-lt"/>
              </a:rPr>
              <a:t>Технологическая система подачи питательного раствора</a:t>
            </a:r>
          </a:p>
        </p:txBody>
      </p:sp>
    </p:spTree>
    <p:extLst>
      <p:ext uri="{BB962C8B-B14F-4D97-AF65-F5344CB8AC3E}">
        <p14:creationId xmlns:p14="http://schemas.microsoft.com/office/powerpoint/2010/main" val="256325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Принципиальное  различие схем  аэропоники и гидропоники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8</a:t>
            </a:fld>
            <a:endParaRPr lang="ru-RU"/>
          </a:p>
        </p:txBody>
      </p:sp>
      <p:pic>
        <p:nvPicPr>
          <p:cNvPr id="102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73" y="2103173"/>
            <a:ext cx="10784959" cy="40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62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Основные конструктивные элементы системы аэропоники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9</a:t>
            </a:fld>
            <a:endParaRPr lang="ru-RU"/>
          </a:p>
        </p:txBody>
      </p:sp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1" y="2179782"/>
            <a:ext cx="10327119" cy="361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20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F85C60-FDD6-41FB-8EB7-FE999928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10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BD0CEF-148E-40AE-858B-324645EAE745}"/>
              </a:ext>
            </a:extLst>
          </p:cNvPr>
          <p:cNvSpPr/>
          <p:nvPr/>
        </p:nvSpPr>
        <p:spPr>
          <a:xfrm>
            <a:off x="0" y="1998482"/>
            <a:ext cx="12192000" cy="2969444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37CDBB-A0D8-4E37-B097-6B20FD593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9" t="17877" r="26457" b="14742"/>
          <a:stretch/>
        </p:blipFill>
        <p:spPr>
          <a:xfrm>
            <a:off x="519731" y="1693987"/>
            <a:ext cx="6196029" cy="37972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1DDF13-97F3-41A2-BFC8-6E08ED2AF367}"/>
              </a:ext>
            </a:extLst>
          </p:cNvPr>
          <p:cNvSpPr txBox="1"/>
          <p:nvPr/>
        </p:nvSpPr>
        <p:spPr>
          <a:xfrm>
            <a:off x="3876040" y="585182"/>
            <a:ext cx="4439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65010"/>
                </a:solidFill>
                <a:latin typeface="+mj-lt"/>
              </a:rPr>
              <a:t>Вертикальная установка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02580F-1AEE-4618-B02D-7008267FA1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9" t="46815" b="8817"/>
          <a:stretch/>
        </p:blipFill>
        <p:spPr>
          <a:xfrm>
            <a:off x="7652051" y="1693987"/>
            <a:ext cx="3798269" cy="379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4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CF9F3A-19F6-4465-9321-AD83363A7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11</a:t>
            </a:fld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21BA58-FE0C-49FB-9D03-011160E6D64B}"/>
              </a:ext>
            </a:extLst>
          </p:cNvPr>
          <p:cNvSpPr/>
          <p:nvPr/>
        </p:nvSpPr>
        <p:spPr>
          <a:xfrm>
            <a:off x="2" y="-6340"/>
            <a:ext cx="6214533" cy="6858000"/>
          </a:xfrm>
          <a:prstGeom prst="rect">
            <a:avLst/>
          </a:prstGeom>
          <a:solidFill>
            <a:srgbClr val="DFEED6"/>
          </a:solidFill>
          <a:ln>
            <a:solidFill>
              <a:srgbClr val="DFE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BBEF72-7E9B-43D9-8D43-0207681B53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67"/>
          <a:stretch/>
        </p:blipFill>
        <p:spPr>
          <a:xfrm>
            <a:off x="223520" y="847100"/>
            <a:ext cx="5753947" cy="5151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899335-EFD5-4B97-B3EB-4A14D1177011}"/>
              </a:ext>
            </a:extLst>
          </p:cNvPr>
          <p:cNvSpPr txBox="1"/>
          <p:nvPr/>
        </p:nvSpPr>
        <p:spPr>
          <a:xfrm>
            <a:off x="6326295" y="847100"/>
            <a:ext cx="6096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DFEED6"/>
                </a:solidFill>
              </a:rPr>
              <a:t>Преимущества реализации технологии </a:t>
            </a:r>
            <a:r>
              <a:rPr lang="ru-RU" sz="2800" dirty="0" err="1">
                <a:solidFill>
                  <a:srgbClr val="DFEED6"/>
                </a:solidFill>
              </a:rPr>
              <a:t>аэропонных</a:t>
            </a:r>
            <a:r>
              <a:rPr lang="ru-RU" sz="2800" dirty="0">
                <a:solidFill>
                  <a:srgbClr val="DFEED6"/>
                </a:solidFill>
              </a:rPr>
              <a:t> систем: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DFEED6"/>
                </a:solidFill>
              </a:rPr>
              <a:t>Экономия воды и удобрений.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DFEED6"/>
                </a:solidFill>
              </a:rPr>
              <a:t>Высокая урожайность и скорость роста выращиваемых культур.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DFEED6"/>
                </a:solidFill>
              </a:rPr>
              <a:t>Эффективное использование пространства в теплицах.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DFEED6"/>
                </a:solidFill>
              </a:rPr>
              <a:t>Минимизация использования пестицидов и гербицидов.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DFEED6"/>
                </a:solidFill>
              </a:rPr>
              <a:t>Контролируемые условия выращивания культур. </a:t>
            </a:r>
          </a:p>
        </p:txBody>
      </p:sp>
    </p:spTree>
    <p:extLst>
      <p:ext uri="{BB962C8B-B14F-4D97-AF65-F5344CB8AC3E}">
        <p14:creationId xmlns:p14="http://schemas.microsoft.com/office/powerpoint/2010/main" val="32968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Вертикальная ферма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12</a:t>
            </a:fld>
            <a:endParaRPr lang="ru-RU"/>
          </a:p>
        </p:txBody>
      </p:sp>
      <p:pic>
        <p:nvPicPr>
          <p:cNvPr id="3076" name="Picture 4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87" y="1399271"/>
            <a:ext cx="7056579" cy="467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673" y="1463241"/>
            <a:ext cx="5113040" cy="452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428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B9EEDB-42C5-4D95-BB39-79E973F4E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7340AD-4363-4E05-8402-1352F2B4E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13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655E0E-7257-494C-93E6-9D398FEAFD42}"/>
              </a:ext>
            </a:extLst>
          </p:cNvPr>
          <p:cNvSpPr txBox="1"/>
          <p:nvPr/>
        </p:nvSpPr>
        <p:spPr>
          <a:xfrm>
            <a:off x="596900" y="367324"/>
            <a:ext cx="104876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265010"/>
                </a:solidFill>
              </a:rPr>
              <a:t>Основные перспективы технологии аэропоники: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ACA86-A733-4ABA-9425-1CF6C8E61A56}"/>
              </a:ext>
            </a:extLst>
          </p:cNvPr>
          <p:cNvSpPr txBox="1"/>
          <p:nvPr/>
        </p:nvSpPr>
        <p:spPr>
          <a:xfrm>
            <a:off x="523241" y="4493527"/>
            <a:ext cx="4775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5010"/>
                </a:solidFill>
              </a:rPr>
              <a:t>Возможность выращивания растений с высокой добавленной стоимостью, прежде всего лекарственных растений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B970D-312E-43CE-AB07-71CF0355D978}"/>
              </a:ext>
            </a:extLst>
          </p:cNvPr>
          <p:cNvSpPr txBox="1"/>
          <p:nvPr/>
        </p:nvSpPr>
        <p:spPr>
          <a:xfrm>
            <a:off x="6893560" y="5125088"/>
            <a:ext cx="5608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5010"/>
                </a:solidFill>
              </a:rPr>
              <a:t>Возможность растениеводства в условиях, где традиционные методы невозможны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346CF-33E5-4A94-BC23-C52417E8491C}"/>
              </a:ext>
            </a:extLst>
          </p:cNvPr>
          <p:cNvSpPr txBox="1"/>
          <p:nvPr/>
        </p:nvSpPr>
        <p:spPr>
          <a:xfrm>
            <a:off x="7586980" y="4000370"/>
            <a:ext cx="437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5010"/>
                </a:solidFill>
              </a:rPr>
              <a:t>Снижение углеродного следа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18F2E9-3BCE-4189-BDEF-0E534E121300}"/>
              </a:ext>
            </a:extLst>
          </p:cNvPr>
          <p:cNvSpPr txBox="1"/>
          <p:nvPr/>
        </p:nvSpPr>
        <p:spPr>
          <a:xfrm>
            <a:off x="6797040" y="1236465"/>
            <a:ext cx="5168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5010"/>
                </a:solidFill>
              </a:rPr>
              <a:t>Обеспечение продовольственной безопасности</a:t>
            </a:r>
            <a:endParaRPr lang="ru-RU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FA0BF9-9140-42EC-A6D4-BC5B7D8F5DC4}"/>
              </a:ext>
            </a:extLst>
          </p:cNvPr>
          <p:cNvSpPr txBox="1"/>
          <p:nvPr/>
        </p:nvSpPr>
        <p:spPr>
          <a:xfrm>
            <a:off x="619761" y="1394977"/>
            <a:ext cx="477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5010"/>
                </a:solidFill>
              </a:rPr>
              <a:t>Создание автономных фермерских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85277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7815D42-8453-4F3A-BE50-9E3A48B6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7B04-B23B-4505-BD00-676E09D64431}" type="slidenum">
              <a:rPr lang="ru-RU" smtClean="0"/>
              <a:t>14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8710C3-56E0-4624-942E-75CDF55F3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20" y="0"/>
            <a:ext cx="739648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BCF10FC-7ECD-4DE4-B314-EA1DDD6DB7D6}"/>
              </a:ext>
            </a:extLst>
          </p:cNvPr>
          <p:cNvSpPr/>
          <p:nvPr/>
        </p:nvSpPr>
        <p:spPr>
          <a:xfrm>
            <a:off x="1798320" y="3044278"/>
            <a:ext cx="9093200" cy="769441"/>
          </a:xfrm>
          <a:prstGeom prst="rect">
            <a:avLst/>
          </a:prstGeom>
          <a:solidFill>
            <a:srgbClr val="265010"/>
          </a:solidFill>
          <a:ln>
            <a:solidFill>
              <a:srgbClr val="265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8EC6C-C0A1-4B3D-98F6-9A2E449F2136}"/>
              </a:ext>
            </a:extLst>
          </p:cNvPr>
          <p:cNvSpPr txBox="1"/>
          <p:nvPr/>
        </p:nvSpPr>
        <p:spPr>
          <a:xfrm>
            <a:off x="3378200" y="3044279"/>
            <a:ext cx="5435600" cy="769441"/>
          </a:xfrm>
          <a:prstGeom prst="rect">
            <a:avLst/>
          </a:prstGeom>
          <a:solidFill>
            <a:srgbClr val="26501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DFEED6"/>
                </a:solidFill>
                <a:latin typeface="+mj-l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62661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226</Words>
  <Application>Microsoft Office PowerPoint</Application>
  <PresentationFormat>Широкоэкранный</PresentationFormat>
  <Paragraphs>60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Bahnschrift SemiBold SemiConden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Принципиальное  различие схем  аэропоники и гидропоники</vt:lpstr>
      <vt:lpstr>Основные конструктивные элементы системы аэропоники</vt:lpstr>
      <vt:lpstr>Презентация PowerPoint</vt:lpstr>
      <vt:lpstr>Презентация PowerPoint</vt:lpstr>
      <vt:lpstr>Вертикальная ферма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Oleg</cp:lastModifiedBy>
  <cp:revision>25</cp:revision>
  <dcterms:created xsi:type="dcterms:W3CDTF">2025-03-15T14:49:14Z</dcterms:created>
  <dcterms:modified xsi:type="dcterms:W3CDTF">2025-03-16T11:31:22Z</dcterms:modified>
</cp:coreProperties>
</file>