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  <p:sldMasterId id="2147483685" r:id="rId2"/>
    <p:sldMasterId id="2147483686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0080625" cy="5670550"/>
  <p:notesSz cx="7559675" cy="10691813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Poppins" panose="00000500000000000000" pitchFamily="2" charset="0"/>
      <p:regular r:id="rId27"/>
      <p:bold r:id="rId28"/>
      <p:italic r:id="rId29"/>
      <p:boldItalic r:id="rId30"/>
    </p:embeddedFont>
    <p:embeddedFont>
      <p:font typeface="Roboto" panose="02000000000000000000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F300D06-48E6-4F33-9635-D603F39DF699}">
  <a:tblStyle styleId="{8F300D06-48E6-4F33-9635-D603F39DF699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8139DA6-B148-49F7-91F2-99222FE52D1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83871" autoAdjust="0"/>
  </p:normalViewPr>
  <p:slideViewPr>
    <p:cSldViewPr snapToGrid="0">
      <p:cViewPr varScale="1">
        <p:scale>
          <a:sx n="114" d="100"/>
          <a:sy n="114" d="100"/>
        </p:scale>
        <p:origin x="149" y="182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21" Type="http://schemas.openxmlformats.org/officeDocument/2006/relationships/slide" Target="slides/slide18.xml"/><Relationship Id="rId34" Type="http://schemas.openxmlformats.org/officeDocument/2006/relationships/font" Target="fonts/font12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818080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7" name="Google Shape;1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9" name="Google Shape;18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7" name="Google Shape;1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6" name="Google Shape;20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4" name="Google Shape;2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0" name="Google Shape;2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8" name="Google Shape;2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6" name="Google Shape;25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2" name="Google Shape;2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8" name="Google Shape;26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5" name="Google Shape;2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2" name="Google Shape;2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8" name="Google Shape;28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9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3" name="Google Shape;30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3" name="Google Shape;31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9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1" name="Google Shape;111;p2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hyperlink" Target="mailto:adelina.somova.04@mail.ru" TargetMode="External"/><Relationship Id="rId4" Type="http://schemas.openxmlformats.org/officeDocument/2006/relationships/hyperlink" Target="mailto:sabrek0va@mail.ru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0"/>
          <p:cNvSpPr/>
          <p:nvPr/>
        </p:nvSpPr>
        <p:spPr>
          <a:xfrm>
            <a:off x="1337074" y="1597307"/>
            <a:ext cx="7911098" cy="2384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ru-RU" sz="3200" dirty="0"/>
              <a:t>	Приложение для умной парковки      			«SmartPark»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4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41"/>
          <p:cNvSpPr txBox="1"/>
          <p:nvPr/>
        </p:nvSpPr>
        <p:spPr>
          <a:xfrm>
            <a:off x="1239145" y="4073852"/>
            <a:ext cx="2883000" cy="856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-101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 i="1" dirty="0">
                <a:solidFill>
                  <a:schemeClr val="dk1"/>
                </a:solidFill>
              </a:rPr>
              <a:t>Сабрекова Елизавета </a:t>
            </a:r>
          </a:p>
          <a:p>
            <a:pPr lvl="0" indent="-101600">
              <a:lnSpc>
                <a:spcPct val="80000"/>
              </a:lnSpc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 i="1" dirty="0"/>
              <a:t>Менеджер проекта</a:t>
            </a:r>
          </a:p>
          <a:p>
            <a:pPr lvl="0" indent="-101600">
              <a:lnSpc>
                <a:spcPct val="80000"/>
              </a:lnSpc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 b="0" i="1" u="none" strike="noStrike" cap="none" dirty="0">
                <a:solidFill>
                  <a:schemeClr val="dk1"/>
                </a:solidFill>
                <a:sym typeface="Arial"/>
              </a:rPr>
              <a:t>Креативность, коммуникабельность</a:t>
            </a:r>
          </a:p>
          <a:p>
            <a:pPr lvl="0">
              <a:lnSpc>
                <a:spcPct val="80000"/>
              </a:lnSpc>
              <a:buClr>
                <a:schemeClr val="dk1"/>
              </a:buClr>
              <a:buSzPts val="1600"/>
            </a:pPr>
            <a:endParaRPr lang="ru-RU" sz="1600" b="0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80000"/>
              </a:lnSpc>
              <a:buClr>
                <a:schemeClr val="dk1"/>
              </a:buClr>
              <a:buSzPts val="1600"/>
            </a:pPr>
            <a:endParaRPr sz="1600" b="0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1"/>
          <p:cNvSpPr txBox="1"/>
          <p:nvPr/>
        </p:nvSpPr>
        <p:spPr>
          <a:xfrm>
            <a:off x="5656751" y="3995536"/>
            <a:ext cx="2334310" cy="107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-101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 i="1" dirty="0">
                <a:solidFill>
                  <a:schemeClr val="dk1"/>
                </a:solidFill>
              </a:rPr>
              <a:t>Сомова Аделина </a:t>
            </a:r>
          </a:p>
          <a:p>
            <a:pPr lvl="0" indent="-101600">
              <a:lnSpc>
                <a:spcPct val="80000"/>
              </a:lnSpc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 i="1" dirty="0"/>
              <a:t>Аналитик и организатор проекта</a:t>
            </a:r>
          </a:p>
          <a:p>
            <a:pPr lvl="0" indent="-101600">
              <a:lnSpc>
                <a:spcPct val="80000"/>
              </a:lnSpc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 i="1" dirty="0">
                <a:solidFill>
                  <a:schemeClr val="dk1"/>
                </a:solidFill>
              </a:rPr>
              <a:t>Творческие решения, приспособляемость</a:t>
            </a:r>
          </a:p>
        </p:txBody>
      </p:sp>
      <p:pic>
        <p:nvPicPr>
          <p:cNvPr id="8" name="Рисунок 7" descr="lI4yL198ua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5403" y="1161325"/>
            <a:ext cx="1924362" cy="2565815"/>
          </a:xfrm>
          <a:prstGeom prst="rect">
            <a:avLst/>
          </a:prstGeom>
        </p:spPr>
      </p:pic>
      <p:pic>
        <p:nvPicPr>
          <p:cNvPr id="9" name="Рисунок 8" descr="F7b-OwpswI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5447" y="1233497"/>
            <a:ext cx="1912785" cy="25503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2"/>
          <p:cNvSpPr txBox="1"/>
          <p:nvPr/>
        </p:nvSpPr>
        <p:spPr>
          <a:xfrm>
            <a:off x="14254" y="3220627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 dirty="0"/>
          </a:p>
        </p:txBody>
      </p:sp>
      <p:sp>
        <p:nvSpPr>
          <p:cNvPr id="180" name="Google Shape;180;p42"/>
          <p:cNvSpPr txBox="1"/>
          <p:nvPr/>
        </p:nvSpPr>
        <p:spPr>
          <a:xfrm>
            <a:off x="318395" y="4203427"/>
            <a:ext cx="8890243" cy="988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lvl="0">
              <a:buClr>
                <a:schemeClr val="dk1"/>
              </a:buClr>
              <a:buSzPts val="1400"/>
            </a:pPr>
            <a:r>
              <a:rPr lang="ru-RU" dirty="0"/>
              <a:t>Создание  приложения «умной парковки», что  позволит  пользователям экономить время и снижать уровень выбросов вредных веществ в городской атмосфере, связанных с поиском парковки.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42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dirty="0"/>
          </a:p>
        </p:txBody>
      </p:sp>
      <p:grpSp>
        <p:nvGrpSpPr>
          <p:cNvPr id="182" name="Google Shape;182;p42"/>
          <p:cNvGrpSpPr/>
          <p:nvPr/>
        </p:nvGrpSpPr>
        <p:grpSpPr>
          <a:xfrm>
            <a:off x="71760" y="1366240"/>
            <a:ext cx="9649072" cy="1667119"/>
            <a:chOff x="0" y="0"/>
            <a:chExt cx="9649072" cy="1667119"/>
          </a:xfrm>
        </p:grpSpPr>
        <p:sp>
          <p:nvSpPr>
            <p:cNvPr id="183" name="Google Shape;183;p42"/>
            <p:cNvSpPr/>
            <p:nvPr/>
          </p:nvSpPr>
          <p:spPr>
            <a:xfrm rot="5400000">
              <a:off x="5894521" y="-2254143"/>
              <a:ext cx="1333695" cy="617540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184;p42"/>
            <p:cNvSpPr txBox="1"/>
            <p:nvPr/>
          </p:nvSpPr>
          <p:spPr>
            <a:xfrm>
              <a:off x="3473666" y="231818"/>
              <a:ext cx="6110300" cy="1203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285750" marR="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Arial"/>
                <a:buChar char="•"/>
              </a:pPr>
              <a:r>
                <a:rPr lang="ru-RU" sz="4000" dirty="0">
                  <a:solidFill>
                    <a:schemeClr val="dk1"/>
                  </a:solidFill>
                </a:rPr>
                <a:t>Проблема поиска парковочного места </a:t>
              </a:r>
              <a:endParaRPr dirty="0"/>
            </a:p>
          </p:txBody>
        </p:sp>
        <p:sp>
          <p:nvSpPr>
            <p:cNvPr id="185" name="Google Shape;185;p42"/>
            <p:cNvSpPr/>
            <p:nvPr/>
          </p:nvSpPr>
          <p:spPr>
            <a:xfrm>
              <a:off x="0" y="0"/>
              <a:ext cx="3473665" cy="1667119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186;p42"/>
            <p:cNvSpPr txBox="1"/>
            <p:nvPr/>
          </p:nvSpPr>
          <p:spPr>
            <a:xfrm>
              <a:off x="81382" y="81382"/>
              <a:ext cx="3310901" cy="1504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76200" rIns="1524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000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Автомоби-листы</a:t>
              </a:r>
              <a:endParaRPr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3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43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 dirty="0">
                <a:latin typeface="Arial"/>
                <a:ea typeface="Arial"/>
                <a:cs typeface="Arial"/>
                <a:sym typeface="Arial"/>
              </a:rPr>
            </a:br>
            <a:r>
              <a:rPr lang="ru-RU" sz="4400" dirty="0">
                <a:latin typeface="Arial"/>
                <a:ea typeface="Arial"/>
                <a:cs typeface="Arial"/>
                <a:sym typeface="Arial"/>
              </a:rPr>
              <a:t>Идея создания приложения.</a:t>
            </a:r>
            <a:endParaRPr dirty="0"/>
          </a:p>
        </p:txBody>
      </p:sp>
      <p:sp>
        <p:nvSpPr>
          <p:cNvPr id="194" name="Google Shape;194;p43"/>
          <p:cNvSpPr txBox="1"/>
          <p:nvPr/>
        </p:nvSpPr>
        <p:spPr>
          <a:xfrm>
            <a:off x="474288" y="1525550"/>
            <a:ext cx="9120900" cy="3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lvl="0" indent="45720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ru-RU" sz="2000" dirty="0"/>
              <a:t>Наш стартап-проект - это разработка приложения для умной парковки, которое позволит автоматизировать процесс поиска свободных мест для парковки. Система состоит из датчиков, установленных на парковочных местах, которые передают информацию о занятости места в облако. Пользователи могут получить доступ к информации о свободных местах через мобильное приложение.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4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Роль проекта в обеспечении </a:t>
            </a:r>
            <a:br>
              <a:rPr lang="ru-RU" sz="2800" dirty="0"/>
            </a:br>
            <a:r>
              <a:rPr lang="ru-RU" sz="2800" dirty="0"/>
              <a:t>технологического суверенитета страны</a:t>
            </a:r>
            <a:endParaRPr sz="2800" dirty="0"/>
          </a:p>
        </p:txBody>
      </p:sp>
      <p:graphicFrame>
        <p:nvGraphicFramePr>
          <p:cNvPr id="200" name="Google Shape;200;p44"/>
          <p:cNvGraphicFramePr/>
          <p:nvPr>
            <p:extLst>
              <p:ext uri="{D42A27DB-BD31-4B8C-83A1-F6EECF244321}">
                <p14:modId xmlns:p14="http://schemas.microsoft.com/office/powerpoint/2010/main" val="2644823324"/>
              </p:ext>
            </p:extLst>
          </p:nvPr>
        </p:nvGraphicFramePr>
        <p:xfrm>
          <a:off x="503808" y="1251099"/>
          <a:ext cx="9217000" cy="3755695"/>
        </p:xfrm>
        <a:graphic>
          <a:graphicData uri="http://schemas.openxmlformats.org/drawingml/2006/table">
            <a:tbl>
              <a:tblPr firstRow="1" bandRow="1">
                <a:noFill/>
                <a:tableStyleId>{8F300D06-48E6-4F33-9635-D603F39DF699}</a:tableStyleId>
              </a:tblPr>
              <a:tblGrid>
                <a:gridCol w="273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Роль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Оценка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Инновационность </a:t>
                      </a:r>
                      <a:endParaRPr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(отметьте нужное)</a:t>
                      </a:r>
                      <a:endParaRPr sz="1800"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Инновация мирового уровня</a:t>
                      </a:r>
                      <a:endParaRPr sz="1800"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✓"/>
                      </a:pPr>
                      <a:r>
                        <a:rPr lang="ru-RU" sz="1800" dirty="0"/>
                        <a:t>Россия</a:t>
                      </a:r>
                      <a:endParaRPr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Регион</a:t>
                      </a:r>
                      <a:endParaRPr lang="en-US" sz="1400"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Импортозамещение</a:t>
                      </a:r>
                      <a:endParaRPr sz="1800"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Нет</a:t>
                      </a:r>
                      <a:endParaRPr sz="1800"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Рынок НТИ</a:t>
                      </a:r>
                      <a:endParaRPr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(отметьте нужное)</a:t>
                      </a:r>
                      <a:endParaRPr sz="1800" dirty="0"/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SafeNet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 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Wingdings" pitchFamily="2" charset="2"/>
                        <a:buChar char="q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HomeNet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Сквозные технологии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Искусственный интеллект, беспроводная связь                  </a:t>
                      </a:r>
                      <a:endParaRPr sz="1800"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3" name="Google Shape;203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9844" y="1929837"/>
            <a:ext cx="288032" cy="258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01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97717" y="3124985"/>
            <a:ext cx="288032" cy="258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5"/>
          <p:cNvSpPr/>
          <p:nvPr/>
        </p:nvSpPr>
        <p:spPr>
          <a:xfrm>
            <a:off x="3935392" y="1461725"/>
            <a:ext cx="5752618" cy="3908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1999" lvl="0" indent="-232199" algn="just">
              <a:buSzPts val="1440"/>
            </a:pPr>
            <a:r>
              <a:rPr lang="ru-RU" sz="3200" b="0" strike="noStrike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 Потенциальными заказчиками проекта могут быть автомобилисты среднего класса, которые желают улучшить свой опыт парковки </a:t>
            </a:r>
            <a:endParaRPr sz="3200" b="0" strike="noStrike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209" name="Google Shape;209;p45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0" name="Google Shape;210;p45"/>
          <p:cNvSpPr txBox="1">
            <a:spLocks noGrp="1"/>
          </p:cNvSpPr>
          <p:nvPr>
            <p:ph type="title"/>
          </p:nvPr>
        </p:nvSpPr>
        <p:spPr>
          <a:xfrm>
            <a:off x="0" y="153625"/>
            <a:ext cx="90714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7" y="1665721"/>
            <a:ext cx="353060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6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/>
              <a:t>Потенциальный объем рынка</a:t>
            </a:r>
            <a:endParaRPr sz="4400" dirty="0"/>
          </a:p>
        </p:txBody>
      </p:sp>
      <p:grpSp>
        <p:nvGrpSpPr>
          <p:cNvPr id="218" name="Google Shape;218;p46"/>
          <p:cNvGrpSpPr/>
          <p:nvPr/>
        </p:nvGrpSpPr>
        <p:grpSpPr>
          <a:xfrm>
            <a:off x="56124" y="1083417"/>
            <a:ext cx="4424100" cy="4424100"/>
            <a:chOff x="488420" y="0"/>
            <a:chExt cx="4424100" cy="4424100"/>
          </a:xfrm>
        </p:grpSpPr>
        <p:sp>
          <p:nvSpPr>
            <p:cNvPr id="219" name="Google Shape;219;p46"/>
            <p:cNvSpPr/>
            <p:nvPr/>
          </p:nvSpPr>
          <p:spPr>
            <a:xfrm>
              <a:off x="488420" y="0"/>
              <a:ext cx="4424100" cy="4424100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220;p46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 dirty="0"/>
            </a:p>
          </p:txBody>
        </p:sp>
        <p:sp>
          <p:nvSpPr>
            <p:cNvPr id="221" name="Google Shape;221;p46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666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222;p46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 dirty="0"/>
            </a:p>
          </p:txBody>
        </p:sp>
        <p:sp>
          <p:nvSpPr>
            <p:cNvPr id="223" name="Google Shape;223;p46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224;p46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 dirty="0"/>
            </a:p>
          </p:txBody>
        </p:sp>
        <p:sp>
          <p:nvSpPr>
            <p:cNvPr id="225" name="Google Shape;225;p46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226;p46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 dirty="0"/>
            </a:p>
          </p:txBody>
        </p:sp>
      </p:grpSp>
      <p:sp>
        <p:nvSpPr>
          <p:cNvPr id="227" name="Google Shape;227;p46"/>
          <p:cNvSpPr txBox="1"/>
          <p:nvPr/>
        </p:nvSpPr>
        <p:spPr>
          <a:xfrm>
            <a:off x="4694665" y="1170910"/>
            <a:ext cx="5610600" cy="47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dk1"/>
                </a:solidFill>
              </a:rPr>
              <a:t>PAM (Potential Available Market) </a:t>
            </a:r>
            <a:endParaRPr sz="1200" b="1" i="1" dirty="0">
              <a:solidFill>
                <a:srgbClr val="7F7F7F"/>
              </a:solidFill>
            </a:endParaRPr>
          </a:p>
          <a:p>
            <a:pPr lvl="0"/>
            <a:endParaRPr lang="ru-RU" sz="1200" b="1" i="1" dirty="0">
              <a:solidFill>
                <a:srgbClr val="7F7F7F"/>
              </a:solidFill>
            </a:endParaRPr>
          </a:p>
          <a:p>
            <a:pPr lvl="0"/>
            <a:r>
              <a:rPr lang="ru-RU" sz="1200" b="1" i="1" dirty="0">
                <a:solidFill>
                  <a:srgbClr val="7F7F7F"/>
                </a:solidFill>
              </a:rPr>
              <a:t>PAM = (12,7 миллионов автомобилей в Москве) x (70% спроса на парковочные места) x (33.3 рубля среднего чека) = 296 млн рублей</a:t>
            </a:r>
            <a:endParaRPr sz="1200" b="1"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TAM (Total Addressable Market) </a:t>
            </a:r>
            <a:endParaRPr sz="1200" b="1" i="1" dirty="0">
              <a:solidFill>
                <a:srgbClr val="7F7F7F"/>
              </a:solidFill>
            </a:endParaRPr>
          </a:p>
          <a:p>
            <a:pPr lvl="0"/>
            <a:endParaRPr lang="ru-RU" sz="1200" i="1" dirty="0">
              <a:solidFill>
                <a:schemeClr val="dk1"/>
              </a:solidFill>
            </a:endParaRPr>
          </a:p>
          <a:p>
            <a:pPr lvl="0"/>
            <a:r>
              <a:rPr lang="ru-RU" sz="1200" i="1" dirty="0">
                <a:solidFill>
                  <a:schemeClr val="dk1"/>
                </a:solidFill>
              </a:rPr>
              <a:t>TAM = (10 миллионов парковок в России) x (70% спроса на парковочные места) x (33.3 рубля среднего чека) = 233.1 млрд рублей</a:t>
            </a:r>
            <a:endParaRPr sz="1200" i="1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 (Serviceable Available Market)</a:t>
            </a:r>
            <a:endParaRPr sz="1200" b="1" i="1" dirty="0">
              <a:solidFill>
                <a:srgbClr val="7F7F7F"/>
              </a:solidFill>
            </a:endParaRPr>
          </a:p>
          <a:p>
            <a:pPr lvl="0"/>
            <a:endParaRPr lang="ru-RU" sz="1200" i="1" dirty="0">
              <a:solidFill>
                <a:schemeClr val="dk1"/>
              </a:solidFill>
            </a:endParaRPr>
          </a:p>
          <a:p>
            <a:pPr lvl="0"/>
            <a:r>
              <a:rPr lang="ru-RU" sz="1200" i="1" dirty="0">
                <a:solidFill>
                  <a:schemeClr val="dk1"/>
                </a:solidFill>
              </a:rPr>
              <a:t>SAM = (1 миллион парковочных мест в Москве x 30% возможности для умной парковки) x (80% спроса на парковочные места) x (50% готовности владельцев парковок к инвестированию) = 120 тысяч умных парковок</a:t>
            </a:r>
            <a:endParaRPr sz="1200" i="1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 (Serviceable &amp; Obtainable Market) </a:t>
            </a:r>
            <a:endParaRPr sz="1200" b="1" i="1" dirty="0">
              <a:solidFill>
                <a:srgbClr val="7F7F7F"/>
              </a:solidFill>
            </a:endParaRPr>
          </a:p>
          <a:p>
            <a:pPr lvl="0">
              <a:buClr>
                <a:schemeClr val="dk1"/>
              </a:buClr>
            </a:pPr>
            <a:endParaRPr lang="ru-RU" sz="1200" i="1" dirty="0">
              <a:solidFill>
                <a:schemeClr val="dk1"/>
              </a:solidFill>
            </a:endParaRPr>
          </a:p>
          <a:p>
            <a:pPr lvl="0">
              <a:buClr>
                <a:schemeClr val="dk1"/>
              </a:buClr>
            </a:pPr>
            <a:r>
              <a:rPr lang="ru-RU" sz="1200" i="1" dirty="0">
                <a:solidFill>
                  <a:schemeClr val="dk1"/>
                </a:solidFill>
              </a:rPr>
              <a:t>SOM = (120 тысяч x (100% - 30% доли конкурентов на рынке)) x (40% доля потенциальных клиентов, готовых использовать умные парковки) x (20% доля потенциальных клиентов, которые могут себе позволить установку и использование умных парковок) = 33,6 тысяч умных парковок</a:t>
            </a:r>
            <a:endParaRPr sz="12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7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5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/>
              <a:t>Анализ конкурентов</a:t>
            </a:r>
            <a:endParaRPr sz="4400" dirty="0"/>
          </a:p>
        </p:txBody>
      </p:sp>
      <p:grpSp>
        <p:nvGrpSpPr>
          <p:cNvPr id="233" name="Google Shape;233;p47"/>
          <p:cNvGrpSpPr/>
          <p:nvPr/>
        </p:nvGrpSpPr>
        <p:grpSpPr>
          <a:xfrm>
            <a:off x="3100" y="1079422"/>
            <a:ext cx="10077525" cy="4883367"/>
            <a:chOff x="3137" y="1353225"/>
            <a:chExt cx="10037376" cy="2215382"/>
          </a:xfrm>
        </p:grpSpPr>
        <p:sp>
          <p:nvSpPr>
            <p:cNvPr id="234" name="Google Shape;234;p47"/>
            <p:cNvSpPr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235;p47"/>
            <p:cNvSpPr txBox="1"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 dirty="0"/>
            </a:p>
          </p:txBody>
        </p:sp>
        <p:sp>
          <p:nvSpPr>
            <p:cNvPr id="236" name="Google Shape;236;p47"/>
            <p:cNvSpPr/>
            <p:nvPr/>
          </p:nvSpPr>
          <p:spPr>
            <a:xfrm>
              <a:off x="3137" y="2249698"/>
              <a:ext cx="3059169" cy="114192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l" rtl="0"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</p:txBody>
        </p:sp>
        <p:sp>
          <p:nvSpPr>
            <p:cNvPr id="238" name="Google Shape;238;p47"/>
            <p:cNvSpPr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239;p47"/>
            <p:cNvSpPr txBox="1"/>
            <p:nvPr/>
          </p:nvSpPr>
          <p:spPr>
            <a:xfrm>
              <a:off x="3492200" y="1360607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 dirty="0"/>
            </a:p>
          </p:txBody>
        </p:sp>
        <p:sp>
          <p:nvSpPr>
            <p:cNvPr id="240" name="Google Shape;240;p47"/>
            <p:cNvSpPr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244;p47"/>
            <p:cNvSpPr/>
            <p:nvPr/>
          </p:nvSpPr>
          <p:spPr>
            <a:xfrm>
              <a:off x="6978038" y="1978720"/>
              <a:ext cx="3059100" cy="142110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245;p47"/>
            <p:cNvSpPr txBox="1"/>
            <p:nvPr/>
          </p:nvSpPr>
          <p:spPr>
            <a:xfrm>
              <a:off x="6981413" y="2257907"/>
              <a:ext cx="3059100" cy="13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chemeClr val="dk1"/>
                  </a:solidFill>
                </a:rPr>
                <a:t>Высокая скорость сопряжения датчиков с приложением;</a:t>
              </a:r>
              <a:endParaRPr sz="1200" dirty="0">
                <a:solidFill>
                  <a:schemeClr val="dk1"/>
                </a:solidFill>
              </a:endParaRPr>
            </a:p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chemeClr val="dk1"/>
                  </a:solidFill>
                </a:rPr>
                <a:t>Точное определение местоположения свободного парковочного места;</a:t>
              </a:r>
              <a:endParaRPr sz="1200" dirty="0">
                <a:solidFill>
                  <a:schemeClr val="dk1"/>
                </a:solidFill>
              </a:endParaRPr>
            </a:p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chemeClr val="dk1"/>
                  </a:solidFill>
                </a:rPr>
                <a:t>Точное определение местоположения пользователя;</a:t>
              </a:r>
            </a:p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chemeClr val="dk1"/>
                  </a:solidFill>
                </a:rPr>
                <a:t>Простота приложения для пользователей;</a:t>
              </a:r>
            </a:p>
            <a:p>
              <a:pPr marL="457200" marR="0" lvl="0" indent="-3048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AutoNum type="arabicPeriod"/>
              </a:pPr>
              <a:r>
                <a:rPr lang="ru-RU" sz="1200" dirty="0">
                  <a:solidFill>
                    <a:schemeClr val="dk1"/>
                  </a:solidFill>
                </a:rPr>
                <a:t>Демократичная цена.</a:t>
              </a:r>
              <a:endParaRPr sz="1200" dirty="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13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47"/>
            <p:cNvSpPr/>
            <p:nvPr/>
          </p:nvSpPr>
          <p:spPr>
            <a:xfrm>
              <a:off x="6981175" y="1353225"/>
              <a:ext cx="3059100" cy="886911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243;p47"/>
            <p:cNvSpPr txBox="1"/>
            <p:nvPr/>
          </p:nvSpPr>
          <p:spPr>
            <a:xfrm>
              <a:off x="6978038" y="1353229"/>
              <a:ext cx="3059100" cy="8869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760109" y="3285802"/>
            <a:ext cx="5038725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1. «Ситипарк»</a:t>
            </a:r>
          </a:p>
          <a:p>
            <a:r>
              <a:rPr lang="ru-RU" dirty="0"/>
              <a:t>2. «Автопарковка»</a:t>
            </a:r>
          </a:p>
          <a:p>
            <a:r>
              <a:rPr lang="ru-RU" dirty="0"/>
              <a:t>3. «Умная парковка»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917" y="3285802"/>
            <a:ext cx="25457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Приложение к умной парковке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48"/>
          <p:cNvSpPr txBox="1">
            <a:spLocks noGrp="1"/>
          </p:cNvSpPr>
          <p:nvPr>
            <p:ph type="title"/>
          </p:nvPr>
        </p:nvSpPr>
        <p:spPr>
          <a:xfrm>
            <a:off x="-81389" y="-106413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/>
              <a:t>Бизнес-модель</a:t>
            </a:r>
            <a:endParaRPr sz="4400" dirty="0"/>
          </a:p>
        </p:txBody>
      </p:sp>
      <p:sp>
        <p:nvSpPr>
          <p:cNvPr id="252" name="Google Shape;252;p48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3" name="Google Shape;253;p48"/>
          <p:cNvGraphicFramePr/>
          <p:nvPr>
            <p:extLst>
              <p:ext uri="{D42A27DB-BD31-4B8C-83A1-F6EECF244321}">
                <p14:modId xmlns:p14="http://schemas.microsoft.com/office/powerpoint/2010/main" val="2284008216"/>
              </p:ext>
            </p:extLst>
          </p:nvPr>
        </p:nvGraphicFramePr>
        <p:xfrm>
          <a:off x="-37" y="744220"/>
          <a:ext cx="10080650" cy="5387109"/>
        </p:xfrm>
        <a:graphic>
          <a:graphicData uri="http://schemas.openxmlformats.org/drawingml/2006/table">
            <a:tbl>
              <a:tblPr firstRow="1" bandRow="1">
                <a:noFill/>
                <a:tableStyleId>{8F300D06-48E6-4F33-9635-D603F39DF699}</a:tableStyleId>
              </a:tblPr>
              <a:tblGrid>
                <a:gridCol w="173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0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5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1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53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75425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 sz="1400" b="1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Партнёры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Посредники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Поставщики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 sz="1400" b="1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Продажа подписки</a:t>
                      </a:r>
                      <a:r>
                        <a:rPr lang="ru-RU" baseline="0" dirty="0">
                          <a:solidFill>
                            <a:schemeClr val="dk1"/>
                          </a:solidFill>
                        </a:rPr>
                        <a:t> в приложении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 sz="1400" b="1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Новизна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Цена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Снижение рисков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Доступность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Удобство использования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 sz="1400" b="1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Персональная поддержка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 sz="1400" b="1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Частные</a:t>
                      </a:r>
                      <a:r>
                        <a:rPr lang="ru-RU" baseline="0" dirty="0">
                          <a:solidFill>
                            <a:schemeClr val="dk1"/>
                          </a:solidFill>
                        </a:rPr>
                        <a:t> лица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Городские</a:t>
                      </a:r>
                      <a:r>
                        <a:rPr lang="ru-RU" baseline="0" dirty="0">
                          <a:solidFill>
                            <a:schemeClr val="dk1"/>
                          </a:solidFill>
                        </a:rPr>
                        <a:t> власти</a:t>
                      </a: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Char char="●"/>
                      </a:pPr>
                      <a:r>
                        <a:rPr lang="ru-RU" baseline="0" dirty="0">
                          <a:solidFill>
                            <a:schemeClr val="dk1"/>
                          </a:solidFill>
                        </a:rPr>
                        <a:t>Компании-операторы парковок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 sz="1400" b="1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 dirty="0"/>
                        <a:t>Материальные ресурсы</a:t>
                      </a:r>
                      <a:endParaRPr b="1" dirty="0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 dirty="0"/>
                        <a:t>Интеллектуальные ресурсы</a:t>
                      </a:r>
                      <a:endParaRPr b="1" dirty="0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 dirty="0"/>
                        <a:t>Финансы</a:t>
                      </a:r>
                      <a:endParaRPr b="1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 sz="1400" b="1" dirty="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 dirty="0"/>
                        <a:t>Прямые (Продажа через интернет, на паркинге)</a:t>
                      </a:r>
                      <a:endParaRPr b="1" dirty="0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 dirty="0"/>
                        <a:t>Непрямые (через</a:t>
                      </a:r>
                      <a:r>
                        <a:rPr lang="ru-RU" b="1" baseline="0" dirty="0"/>
                        <a:t> пользователей приложения</a:t>
                      </a:r>
                      <a:r>
                        <a:rPr lang="ru-RU" b="1" dirty="0"/>
                        <a:t>)</a:t>
                      </a:r>
                      <a:endParaRPr b="1" dirty="0">
                        <a:solidFill>
                          <a:srgbClr val="7F7F7F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9994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 sz="1400" b="1" dirty="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 dirty="0"/>
                        <a:t>Постоянные</a:t>
                      </a:r>
                      <a:endParaRPr b="1" dirty="0"/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rgbClr val="7F7F7F"/>
                          </a:solidFill>
                        </a:rPr>
                        <a:t>Расходы</a:t>
                      </a:r>
                      <a:r>
                        <a:rPr lang="ru-RU" b="1" baseline="0" dirty="0">
                          <a:solidFill>
                            <a:srgbClr val="7F7F7F"/>
                          </a:solidFill>
                        </a:rPr>
                        <a:t> на рекламу</a:t>
                      </a:r>
                      <a:r>
                        <a:rPr lang="ru-RU" b="1" dirty="0">
                          <a:solidFill>
                            <a:srgbClr val="7F7F7F"/>
                          </a:solidFill>
                        </a:rPr>
                        <a:t>, заработная плата программистам за</a:t>
                      </a:r>
                      <a:r>
                        <a:rPr lang="ru-RU" b="1" baseline="0" dirty="0">
                          <a:solidFill>
                            <a:srgbClr val="7F7F7F"/>
                          </a:solidFill>
                        </a:rPr>
                        <a:t> поддержание работоспособности приложения</a:t>
                      </a:r>
                      <a:endParaRPr lang="ru-RU" b="1" dirty="0">
                        <a:solidFill>
                          <a:srgbClr val="7F7F7F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/>
                        <a:t>Переменные</a:t>
                      </a:r>
                      <a:endParaRPr b="1" dirty="0"/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baseline="0" dirty="0">
                          <a:solidFill>
                            <a:srgbClr val="7F7F7F"/>
                          </a:solidFill>
                        </a:rPr>
                        <a:t>проверка работоспособности датчиков  (оплата мастерам)</a:t>
                      </a:r>
                      <a:endParaRPr b="1" dirty="0">
                        <a:solidFill>
                          <a:srgbClr val="7F7F7F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 sz="1400" b="1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-RU" b="1" dirty="0"/>
                        <a:t>Продажа подписки</a:t>
                      </a:r>
                      <a:r>
                        <a:rPr lang="ru-RU" b="1" baseline="0" dirty="0"/>
                        <a:t> приложения</a:t>
                      </a:r>
                      <a:endParaRPr b="1" dirty="0"/>
                    </a:p>
                    <a:p>
                      <a:pPr marL="1397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None/>
                      </a:pPr>
                      <a:endParaRPr b="1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9"/>
          <p:cNvSpPr/>
          <p:nvPr/>
        </p:nvSpPr>
        <p:spPr>
          <a:xfrm>
            <a:off x="452675" y="1680800"/>
            <a:ext cx="932517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412750">
              <a:buClr>
                <a:schemeClr val="dk1"/>
              </a:buClr>
              <a:buSzPts val="2900"/>
              <a:buAutoNum type="arabicPeriod"/>
            </a:pPr>
            <a:r>
              <a:rPr lang="ru-RU" sz="3200" dirty="0"/>
              <a:t>Изучение спроса на парковочные места</a:t>
            </a:r>
            <a:endParaRPr lang="en-US" sz="3200" dirty="0"/>
          </a:p>
          <a:p>
            <a:pPr marL="457200" lvl="0" indent="-412750">
              <a:buClr>
                <a:schemeClr val="dk1"/>
              </a:buClr>
              <a:buSzPts val="2900"/>
              <a:buAutoNum type="arabicPeriod"/>
            </a:pPr>
            <a:r>
              <a:rPr lang="ru-RU" sz="3200" dirty="0"/>
              <a:t>Разработка концепции умной парковки</a:t>
            </a:r>
            <a:endParaRPr lang="en-US" sz="3200" dirty="0"/>
          </a:p>
          <a:p>
            <a:pPr marL="457200" lvl="0" indent="-412750">
              <a:buClr>
                <a:schemeClr val="dk1"/>
              </a:buClr>
              <a:buSzPts val="2900"/>
              <a:buAutoNum type="arabicPeriod"/>
            </a:pPr>
            <a:r>
              <a:rPr lang="ru-RU" sz="3200" dirty="0"/>
              <a:t>Разработка приложения к умной парковке</a:t>
            </a:r>
            <a:r>
              <a:rPr lang="ru-RU" sz="2900" dirty="0">
                <a:solidFill>
                  <a:schemeClr val="dk1"/>
                </a:solidFill>
              </a:rPr>
              <a:t>;</a:t>
            </a:r>
            <a:endParaRPr lang="ru-RU" sz="3200" dirty="0">
              <a:solidFill>
                <a:schemeClr val="dk1"/>
              </a:solidFill>
            </a:endParaRPr>
          </a:p>
          <a:p>
            <a:pPr marL="457200" lvl="0" indent="-412750">
              <a:buClr>
                <a:schemeClr val="dk1"/>
              </a:buClr>
              <a:buSzPts val="2900"/>
              <a:buAutoNum type="arabicPeriod"/>
            </a:pPr>
            <a:r>
              <a:rPr lang="ru-RU" sz="3200" dirty="0"/>
              <a:t>Закупка датчиков и других комплектующих</a:t>
            </a:r>
            <a:r>
              <a:rPr lang="ru-RU" sz="2900" dirty="0">
                <a:solidFill>
                  <a:schemeClr val="dk1"/>
                </a:solidFill>
              </a:rPr>
              <a:t>;</a:t>
            </a:r>
          </a:p>
          <a:p>
            <a:pPr marL="457200" lvl="0" indent="-412750">
              <a:buClr>
                <a:schemeClr val="dk1"/>
              </a:buClr>
              <a:buSzPts val="2900"/>
              <a:buAutoNum type="arabicPeriod"/>
            </a:pPr>
            <a:r>
              <a:rPr lang="ru-RU" sz="3200" dirty="0"/>
              <a:t>Написание программного обеспечения</a:t>
            </a:r>
          </a:p>
          <a:p>
            <a:pPr marL="457200" lvl="0" indent="-412750">
              <a:buClr>
                <a:schemeClr val="dk1"/>
              </a:buClr>
              <a:buSzPts val="2900"/>
              <a:buAutoNum type="arabicPeriod"/>
            </a:pPr>
            <a:r>
              <a:rPr lang="ru-RU" sz="3200" dirty="0"/>
              <a:t>Тестирование приложения </a:t>
            </a:r>
          </a:p>
          <a:p>
            <a:pPr marL="457200" lvl="0" indent="-412750">
              <a:buClr>
                <a:schemeClr val="dk1"/>
              </a:buClr>
              <a:buSzPts val="2900"/>
              <a:buAutoNum type="arabicPeriod"/>
            </a:pPr>
            <a:endParaRPr lang="ru-RU" sz="2900" dirty="0">
              <a:solidFill>
                <a:schemeClr val="dk1"/>
              </a:solidFill>
            </a:endParaRPr>
          </a:p>
          <a:p>
            <a:pPr marL="457200" lvl="0" indent="-412750">
              <a:buClr>
                <a:schemeClr val="dk1"/>
              </a:buClr>
              <a:buSzPts val="2900"/>
              <a:buAutoNum type="arabicPeriod"/>
            </a:pPr>
            <a:endParaRPr lang="ru-RU" sz="2900" dirty="0">
              <a:solidFill>
                <a:schemeClr val="dk1"/>
              </a:solidFill>
            </a:endParaRPr>
          </a:p>
          <a:p>
            <a:pPr marL="457200" lvl="0" indent="-412750">
              <a:buClr>
                <a:schemeClr val="dk1"/>
              </a:buClr>
              <a:buSzPts val="2900"/>
              <a:buAutoNum type="arabicPeriod"/>
            </a:pPr>
            <a:endParaRPr sz="2900" dirty="0">
              <a:solidFill>
                <a:schemeClr val="dk1"/>
              </a:solidFill>
            </a:endParaRPr>
          </a:p>
        </p:txBody>
      </p:sp>
      <p:sp>
        <p:nvSpPr>
          <p:cNvPr id="259" name="Google Shape;259;p49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Процесс оказания услуги</a:t>
            </a:r>
            <a:endParaRPr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0"/>
          <p:cNvSpPr/>
          <p:nvPr/>
        </p:nvSpPr>
        <p:spPr>
          <a:xfrm>
            <a:off x="542450" y="138565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AutoNum type="arabicParenR"/>
            </a:pPr>
            <a:r>
              <a:rPr lang="ru-RU" sz="2600" dirty="0">
                <a:solidFill>
                  <a:schemeClr val="dk1"/>
                </a:solidFill>
              </a:rPr>
              <a:t>Разработать прототип системы умной парковки к январю 2024 года;</a:t>
            </a:r>
            <a:endParaRPr sz="2600" dirty="0">
              <a:solidFill>
                <a:schemeClr val="dk1"/>
              </a:solidFill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AutoNum type="arabicParenR"/>
            </a:pPr>
            <a:r>
              <a:rPr lang="ru-RU" sz="2600" dirty="0">
                <a:solidFill>
                  <a:schemeClr val="dk1"/>
                </a:solidFill>
              </a:rPr>
              <a:t>Охватить 15% данного сегмента </a:t>
            </a:r>
            <a:endParaRPr sz="2600" dirty="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solidFill>
                  <a:schemeClr val="dk1"/>
                </a:solidFill>
              </a:rPr>
              <a:t>потребительского рынка к середине 2024 года;</a:t>
            </a:r>
            <a:endParaRPr sz="2600" dirty="0">
              <a:solidFill>
                <a:schemeClr val="dk1"/>
              </a:solidFill>
            </a:endParaRPr>
          </a:p>
          <a:p>
            <a:pPr marL="635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</a:pPr>
            <a:r>
              <a:rPr lang="ru-RU" sz="2600" dirty="0">
                <a:solidFill>
                  <a:schemeClr val="dk1"/>
                </a:solidFill>
              </a:rPr>
              <a:t>3) Обеспечить 25% рентабельности к концу 2024 года.</a:t>
            </a:r>
            <a:endParaRPr sz="2600" dirty="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solidFill>
                <a:schemeClr val="dk1"/>
              </a:solidFill>
            </a:endParaRPr>
          </a:p>
        </p:txBody>
      </p:sp>
      <p:sp>
        <p:nvSpPr>
          <p:cNvPr id="265" name="Google Shape;265;p50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1"/>
          <p:cNvSpPr/>
          <p:nvPr/>
        </p:nvSpPr>
        <p:spPr>
          <a:xfrm>
            <a:off x="1079988" y="10484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5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2" name="Google Shape;272;p51"/>
          <p:cNvGraphicFramePr/>
          <p:nvPr>
            <p:extLst>
              <p:ext uri="{D42A27DB-BD31-4B8C-83A1-F6EECF244321}">
                <p14:modId xmlns:p14="http://schemas.microsoft.com/office/powerpoint/2010/main" val="3803934594"/>
              </p:ext>
            </p:extLst>
          </p:nvPr>
        </p:nvGraphicFramePr>
        <p:xfrm>
          <a:off x="182879" y="972106"/>
          <a:ext cx="9386727" cy="4393524"/>
        </p:xfrm>
        <a:graphic>
          <a:graphicData uri="http://schemas.openxmlformats.org/drawingml/2006/table">
            <a:tbl>
              <a:tblPr firstRow="1" bandRow="1">
                <a:noFill/>
                <a:tableStyleId>{8F300D06-48E6-4F33-9635-D603F39DF699}</a:tableStyleId>
              </a:tblPr>
              <a:tblGrid>
                <a:gridCol w="31289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8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89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357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/>
                        <a:t>Статья затрат</a:t>
                      </a:r>
                      <a:endParaRPr sz="1200" dirty="0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/>
                        <a:t>Сумма, руб.</a:t>
                      </a:r>
                      <a:endParaRPr sz="1200" dirty="0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/>
                        <a:t>Источник</a:t>
                      </a:r>
                      <a:endParaRPr sz="1200" dirty="0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591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Изучение спроса на парковочные места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/>
                        <a:t>1</a:t>
                      </a:r>
                      <a:r>
                        <a:rPr lang="ru-RU" sz="1800" baseline="0" dirty="0"/>
                        <a:t> 000</a:t>
                      </a:r>
                      <a:endParaRPr sz="1800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</a:rPr>
                        <a:t>Собственные средства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</a:endParaRPr>
                    </a:p>
                  </a:txBody>
                  <a:tcPr marL="100800" marR="100800" marT="37800" marB="3780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617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Разработка концепции умной парковки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10 000</a:t>
                      </a:r>
                      <a:endParaRPr sz="1800" dirty="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60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Разработка приложения к умной парковке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65" marR="50165" marT="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30 000</a:t>
                      </a:r>
                      <a:endParaRPr sz="1800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</a:endParaRPr>
                    </a:p>
                  </a:txBody>
                  <a:tcPr marL="100800" marR="100800" marT="37800" marB="3780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108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Закупка датчиков в других комплектующих</a:t>
                      </a:r>
                      <a:r>
                        <a:rPr lang="ru-RU" sz="1800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165" marR="50165" marT="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350 000</a:t>
                      </a:r>
                      <a:endParaRPr sz="1800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</a:rPr>
                        <a:t>Фонд</a:t>
                      </a:r>
                      <a:r>
                        <a:rPr lang="ru-RU" sz="1800" baseline="0" dirty="0">
                          <a:solidFill>
                            <a:schemeClr val="dk1"/>
                          </a:solidFill>
                        </a:rPr>
                        <a:t> поддержки малого бизнеса УР</a:t>
                      </a:r>
                      <a:endParaRPr lang="ru-RU" sz="18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</a:endParaRPr>
                    </a:p>
                  </a:txBody>
                  <a:tcPr marL="100800" marR="100800" marT="37800" marB="3780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31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Написание программного обеспечания </a:t>
                      </a:r>
                      <a:endParaRPr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40 000</a:t>
                      </a:r>
                      <a:endParaRPr sz="1800" dirty="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31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ИТОГО</a:t>
                      </a:r>
                      <a:endParaRPr sz="900" dirty="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431 000</a:t>
                      </a:r>
                      <a:endParaRPr sz="1800" dirty="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52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5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0"/>
              <a:buFont typeface="Times New Roman"/>
              <a:buNone/>
            </a:pPr>
            <a:r>
              <a:rPr lang="ru-RU" sz="266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 </a:t>
            </a:r>
            <a:r>
              <a:rPr lang="ru-RU" sz="2660" dirty="0">
                <a:solidFill>
                  <a:schemeClr val="dk1"/>
                </a:solidFill>
              </a:rPr>
              <a:t>– индивидуальное предпринимательство.</a:t>
            </a:r>
            <a:endParaRPr sz="266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0"/>
              <a:buFont typeface="Times New Roman"/>
              <a:buNone/>
            </a:pPr>
            <a:endParaRPr sz="266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6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система налогообложения </a:t>
            </a:r>
            <a:r>
              <a:rPr lang="ru-RU" sz="2660" dirty="0">
                <a:solidFill>
                  <a:schemeClr val="dk1"/>
                </a:solidFill>
              </a:rPr>
              <a:t>- </a:t>
            </a:r>
            <a:r>
              <a:rPr lang="ru-RU" sz="2660" dirty="0">
                <a:solidFill>
                  <a:schemeClr val="dk1"/>
                </a:solidFill>
                <a:highlight>
                  <a:srgbClr val="FFFFFF"/>
                </a:highlight>
              </a:rPr>
              <a:t>упрощенная система налогообложения с 6% от дохода</a:t>
            </a:r>
            <a:endParaRPr sz="266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0"/>
              <a:buFont typeface="Times New Roman"/>
              <a:buNone/>
            </a:pPr>
            <a:endParaRPr sz="296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3"/>
          <p:cNvSpPr txBox="1">
            <a:spLocks noGrp="1"/>
          </p:cNvSpPr>
          <p:nvPr>
            <p:ph type="title"/>
          </p:nvPr>
        </p:nvSpPr>
        <p:spPr>
          <a:xfrm>
            <a:off x="-289925" y="-210825"/>
            <a:ext cx="100650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5" name="Google Shape;285;p53"/>
          <p:cNvGraphicFramePr/>
          <p:nvPr>
            <p:extLst>
              <p:ext uri="{D42A27DB-BD31-4B8C-83A1-F6EECF244321}">
                <p14:modId xmlns:p14="http://schemas.microsoft.com/office/powerpoint/2010/main" val="3573721445"/>
              </p:ext>
            </p:extLst>
          </p:nvPr>
        </p:nvGraphicFramePr>
        <p:xfrm>
          <a:off x="5" y="483325"/>
          <a:ext cx="10117202" cy="5468007"/>
        </p:xfrm>
        <a:graphic>
          <a:graphicData uri="http://schemas.openxmlformats.org/drawingml/2006/table">
            <a:tbl>
              <a:tblPr firstRow="1" bandRow="1">
                <a:noFill/>
                <a:tableStyleId>{8F300D06-48E6-4F33-9635-D603F39DF699}</a:tableStyleId>
              </a:tblPr>
              <a:tblGrid>
                <a:gridCol w="30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0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7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614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097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9431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398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0743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603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342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934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90339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436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0032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2101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0168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451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51684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658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3123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9680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055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283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08813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57656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178623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lt1"/>
                          </a:solidFill>
                        </a:rPr>
                        <a:t>Статья</a:t>
                      </a:r>
                      <a:endParaRPr b="1" dirty="0">
                        <a:solidFill>
                          <a:srgbClr val="FFFFFF"/>
                        </a:solidFill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2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1400" b="1" i="0" u="none" strike="noStrik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i="0" u="none" strike="noStrik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6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 dirty="0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623">
                <a:tc gridSpan="2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 (руб.)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07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</a:rPr>
                        <a:t> ДОХОДЫ</a:t>
                      </a:r>
                      <a:endParaRPr b="1" dirty="0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18240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36480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300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72960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300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91200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109440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127680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182400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200640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218880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237120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255360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273600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1824000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</a:rPr>
                        <a:t> РАСХОДЫ</a:t>
                      </a:r>
                      <a:endParaRPr b="1" dirty="0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21000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21100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20000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20000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20700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20700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21000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20000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20100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244600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2.1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 dirty="0">
                          <a:solidFill>
                            <a:schemeClr val="dk1"/>
                          </a:solidFill>
                        </a:rPr>
                        <a:t> Постоянные расходы:</a:t>
                      </a:r>
                      <a:endParaRPr dirty="0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Расходы</a:t>
                      </a:r>
                      <a:r>
                        <a:rPr lang="ru-RU" baseline="0" dirty="0"/>
                        <a:t> на рекламу</a:t>
                      </a:r>
                      <a:endParaRPr dirty="0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3 000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3 000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3 000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3 000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3 000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3 000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3 000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3 000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3 000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3 000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3 000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dirty="0"/>
                        <a:t>216000</a:t>
                      </a: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Заработная</a:t>
                      </a:r>
                      <a:r>
                        <a:rPr lang="ru-RU" baseline="0" dirty="0"/>
                        <a:t> плата программисту</a:t>
                      </a:r>
                      <a:endParaRPr dirty="0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endParaRPr lang="ru-RU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endParaRPr lang="ru-RU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endParaRPr lang="ru-RU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endParaRPr lang="ru-RU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endParaRPr lang="ru-RU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endParaRPr lang="ru-RU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endParaRPr lang="ru-RU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endParaRPr lang="ru-RU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endParaRPr lang="ru-RU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endParaRPr lang="ru-RU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endParaRPr lang="ru-RU"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 dirty="0">
                          <a:solidFill>
                            <a:schemeClr val="dk1"/>
                          </a:solidFill>
                        </a:rPr>
                        <a:t> Переменные расходы:</a:t>
                      </a:r>
                      <a:endParaRPr b="1" i="1" dirty="0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 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29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b="0" i="1" baseline="0" dirty="0">
                          <a:solidFill>
                            <a:schemeClr val="tx1"/>
                          </a:solidFill>
                        </a:rPr>
                        <a:t>Ремонт работоспособности датчиков </a:t>
                      </a:r>
                      <a:endParaRPr b="0" i="1" dirty="0">
                        <a:solidFill>
                          <a:schemeClr val="tx1"/>
                        </a:solidFill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2000</a:t>
                      </a:r>
                      <a:endParaRPr lang="ru-RU"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3000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3100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2700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2700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3000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2100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28600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62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</a:rPr>
                        <a:t>НАЛОГ</a:t>
                      </a:r>
                      <a:endParaRPr dirty="0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989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3118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4206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5366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6461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9702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10796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11873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13027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14121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15210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94869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4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baseline="0" dirty="0"/>
                        <a:t>Прибыль  до налогообложения </a:t>
                      </a:r>
                      <a:endParaRPr b="1" dirty="0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-1760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16480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51960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70100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89440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107680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161700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179940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197880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217120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235360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253500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1579400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4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</a:rPr>
                        <a:t>ЧИСТАЯ ПРИБЫЛЬ</a:t>
                      </a:r>
                      <a:endParaRPr dirty="0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15491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48842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65894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84074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101219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151998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169144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186007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204093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221239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238290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1484531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623">
                <a:tc gridSpan="2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 (руб.)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4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Стартовые инвестиции</a:t>
                      </a:r>
                      <a:endParaRPr dirty="0"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431000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54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Экономика проекта</a:t>
            </a:r>
            <a:br>
              <a:rPr lang="ru-RU" sz="4000" dirty="0"/>
            </a:br>
            <a:br>
              <a:rPr lang="ru-RU" sz="4000" dirty="0"/>
            </a:br>
            <a:endParaRPr sz="1400" i="1" dirty="0">
              <a:solidFill>
                <a:srgbClr val="7F7F7F"/>
              </a:solidFill>
            </a:endParaRPr>
          </a:p>
        </p:txBody>
      </p:sp>
      <p:sp>
        <p:nvSpPr>
          <p:cNvPr id="292" name="Google Shape;292;p54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3" name="Google Shape;293;p54"/>
          <p:cNvGraphicFramePr/>
          <p:nvPr>
            <p:extLst>
              <p:ext uri="{D42A27DB-BD31-4B8C-83A1-F6EECF244321}">
                <p14:modId xmlns:p14="http://schemas.microsoft.com/office/powerpoint/2010/main" val="970334161"/>
              </p:ext>
            </p:extLst>
          </p:nvPr>
        </p:nvGraphicFramePr>
        <p:xfrm>
          <a:off x="269280" y="1410432"/>
          <a:ext cx="9721075" cy="3922065"/>
        </p:xfrm>
        <a:graphic>
          <a:graphicData uri="http://schemas.openxmlformats.org/drawingml/2006/table">
            <a:tbl>
              <a:tblPr>
                <a:noFill/>
                <a:tableStyleId>{8F300D06-48E6-4F33-9635-D603F39DF699}</a:tableStyleId>
              </a:tblPr>
              <a:tblGrid>
                <a:gridCol w="43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0" u="none" strike="noStrike" dirty="0">
                          <a:solidFill>
                            <a:srgbClr val="000000"/>
                          </a:solidFill>
                        </a:rPr>
                        <a:t>152</a:t>
                      </a:r>
                      <a:endParaRPr sz="1400" i="0" u="none" strike="noStrike" dirty="0">
                        <a:solidFill>
                          <a:srgbClr val="000000"/>
                        </a:solidFill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824 000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244 600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1 484 531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220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243.1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мес.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431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3,44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6,06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5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План реализации проекта</a:t>
            </a:r>
            <a:endParaRPr sz="4000" dirty="0"/>
          </a:p>
        </p:txBody>
      </p:sp>
      <p:sp>
        <p:nvSpPr>
          <p:cNvPr id="299" name="Google Shape;299;p55"/>
          <p:cNvSpPr txBox="1"/>
          <p:nvPr/>
        </p:nvSpPr>
        <p:spPr>
          <a:xfrm>
            <a:off x="772200" y="1521819"/>
            <a:ext cx="8821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0" name="Google Shape;300;p55"/>
          <p:cNvGraphicFramePr/>
          <p:nvPr>
            <p:extLst>
              <p:ext uri="{D42A27DB-BD31-4B8C-83A1-F6EECF244321}">
                <p14:modId xmlns:p14="http://schemas.microsoft.com/office/powerpoint/2010/main" val="2267389697"/>
              </p:ext>
            </p:extLst>
          </p:nvPr>
        </p:nvGraphicFramePr>
        <p:xfrm>
          <a:off x="339637" y="809897"/>
          <a:ext cx="9483631" cy="5028930"/>
        </p:xfrm>
        <a:graphic>
          <a:graphicData uri="http://schemas.openxmlformats.org/drawingml/2006/table">
            <a:tbl>
              <a:tblPr>
                <a:noFill/>
                <a:tableStyleId>{A8139DA6-B148-49F7-91F2-99222FE52D14}</a:tableStyleId>
              </a:tblPr>
              <a:tblGrid>
                <a:gridCol w="2083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9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9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98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98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98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98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98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98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98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98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986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91161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7995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 gridSpan="1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2023-2024 год</a:t>
                      </a:r>
                      <a:endParaRPr dirty="0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1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Июнь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Июль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Август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Сентябрь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Октябрь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Ноябрь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Декабрь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Январь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Февраль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Март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Апрель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Май</a:t>
                      </a:r>
                      <a:endParaRPr sz="12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5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Изучение</a:t>
                      </a:r>
                      <a:r>
                        <a:rPr lang="ru-RU" sz="1200" baseline="0" dirty="0"/>
                        <a:t> спроса на парковочные места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1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Разработка</a:t>
                      </a:r>
                      <a:r>
                        <a:rPr lang="ru-RU" sz="1200" baseline="0" dirty="0"/>
                        <a:t> концепции к умной парковке 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/>
                        <a:t>Разработка</a:t>
                      </a:r>
                      <a:r>
                        <a:rPr lang="ru-RU" sz="1200" baseline="0" dirty="0"/>
                        <a:t> приложения к умной парковке </a:t>
                      </a:r>
                      <a:endParaRPr lang="ru-RU" sz="12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1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Закупка</a:t>
                      </a:r>
                      <a:r>
                        <a:rPr lang="ru-RU" sz="1200" baseline="0" dirty="0"/>
                        <a:t> датчиков и других комплектующих  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56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Написание</a:t>
                      </a:r>
                      <a:r>
                        <a:rPr lang="ru-RU" sz="1200" baseline="0" dirty="0"/>
                        <a:t> программного обеспечения 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61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Тестирование</a:t>
                      </a:r>
                      <a:r>
                        <a:rPr lang="ru-RU" sz="1200" baseline="0" dirty="0"/>
                        <a:t> приложения 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61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Поиск заказчика и оформление заказов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6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Координаты команды проекта</a:t>
            </a:r>
            <a:endParaRPr sz="4000" dirty="0"/>
          </a:p>
        </p:txBody>
      </p:sp>
      <p:sp>
        <p:nvSpPr>
          <p:cNvPr id="306" name="Google Shape;306;p56"/>
          <p:cNvSpPr txBox="1"/>
          <p:nvPr/>
        </p:nvSpPr>
        <p:spPr>
          <a:xfrm>
            <a:off x="1440822" y="3518209"/>
            <a:ext cx="2911722" cy="10242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fontAlgn="t"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ru-RU" dirty="0"/>
              <a:t>Сабрекова Елизавета </a:t>
            </a:r>
          </a:p>
          <a:p>
            <a:pPr fontAlgn="t">
              <a:buFont typeface="Arial" pitchFamily="34" charset="0"/>
              <a:buChar char="•"/>
            </a:pPr>
            <a:r>
              <a:rPr lang="ru-RU" dirty="0"/>
              <a:t>почта: </a:t>
            </a:r>
            <a:r>
              <a:rPr lang="ru-RU" u="sng" dirty="0">
                <a:hlinkClick r:id="rId4"/>
              </a:rPr>
              <a:t>sabrek0va@mail.ru</a:t>
            </a:r>
            <a:r>
              <a:rPr lang="ru-RU" dirty="0"/>
              <a:t> </a:t>
            </a:r>
          </a:p>
          <a:p>
            <a:pPr fontAlgn="t">
              <a:buFont typeface="Arial" pitchFamily="34" charset="0"/>
              <a:buChar char="•"/>
            </a:pPr>
            <a:r>
              <a:rPr lang="ru-RU" dirty="0"/>
              <a:t>номер телефона: 89679184383</a:t>
            </a:r>
            <a:endParaRPr lang="en-US" dirty="0"/>
          </a:p>
          <a:p>
            <a:pPr fontAlgn="t">
              <a:buFont typeface="Arial" pitchFamily="34" charset="0"/>
              <a:buChar char="•"/>
            </a:pPr>
            <a:r>
              <a:rPr lang="en-US" dirty="0"/>
              <a:t>tg</a:t>
            </a:r>
            <a:r>
              <a:rPr lang="ru-RU" dirty="0"/>
              <a:t>: </a:t>
            </a:r>
            <a:r>
              <a:rPr lang="en-US" dirty="0"/>
              <a:t>@lizament</a:t>
            </a:r>
            <a:endParaRPr lang="ru-RU" dirty="0"/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E1E3E6"/>
              </a:solidFill>
              <a:highlight>
                <a:srgbClr val="333333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E1E3E6"/>
              </a:solidFill>
              <a:highlight>
                <a:srgbClr val="333333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56"/>
          <p:cNvSpPr txBox="1"/>
          <p:nvPr/>
        </p:nvSpPr>
        <p:spPr>
          <a:xfrm>
            <a:off x="6018835" y="3407650"/>
            <a:ext cx="3264061" cy="124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74650" marR="0" lvl="0" indent="-285750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Сомова Аделина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почта: </a:t>
            </a:r>
            <a:r>
              <a:rPr lang="ru-RU" u="sng" dirty="0">
                <a:hlinkClick r:id="rId5"/>
              </a:rPr>
              <a:t>adelina.somova.04@mail.ru</a:t>
            </a:r>
            <a:r>
              <a:rPr lang="ru-RU" dirty="0"/>
              <a:t> 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номер телефона: 89127533095</a:t>
            </a:r>
            <a:r>
              <a:rPr lang="ru-RU"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tg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@Adelinament</a:t>
            </a:r>
          </a:p>
          <a:p>
            <a:endParaRPr sz="14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Рисунок 7" descr="F7b-OwpswI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7399" y="782081"/>
            <a:ext cx="1913715" cy="2457785"/>
          </a:xfrm>
          <a:prstGeom prst="rect">
            <a:avLst/>
          </a:prstGeom>
        </p:spPr>
      </p:pic>
      <p:pic>
        <p:nvPicPr>
          <p:cNvPr id="9" name="Рисунок 8" descr="lI4yL198ua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6343" y="782081"/>
            <a:ext cx="2028534" cy="245778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7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strike="noStrik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1060</Words>
  <Application>Microsoft Office PowerPoint</Application>
  <PresentationFormat>Произвольный</PresentationFormat>
  <Paragraphs>399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Wingdings</vt:lpstr>
      <vt:lpstr>Arial</vt:lpstr>
      <vt:lpstr>Poppins</vt:lpstr>
      <vt:lpstr>Noto Sans Symbols</vt:lpstr>
      <vt:lpstr>Times New Roman</vt:lpstr>
      <vt:lpstr>Calibri</vt:lpstr>
      <vt:lpstr>Roboto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Идея создания приложения.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cons</dc:creator>
  <cp:lastModifiedBy>Nikita</cp:lastModifiedBy>
  <cp:revision>81</cp:revision>
  <dcterms:modified xsi:type="dcterms:W3CDTF">2023-07-16T18:57:34Z</dcterms:modified>
</cp:coreProperties>
</file>