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0080625" cy="5670550"/>
  <p:notesSz cx="7559675" cy="10691813"/>
  <p:embeddedFontLst>
    <p:embeddedFont>
      <p:font typeface="Poppins" panose="020B0604020202020204" charset="0"/>
      <p:regular r:id="rId23"/>
      <p:bold r:id="rId24"/>
      <p:italic r:id="rId25"/>
      <p:boldItalic r:id="rId26"/>
    </p:embeddedFont>
    <p:embeddedFont>
      <p:font typeface="Lora Medium" panose="020B0604020202020204" charset="-52"/>
      <p:regular r:id="rId27"/>
      <p:bold r:id="rId28"/>
      <p:italic r:id="rId29"/>
      <p:boldItalic r:id="rId30"/>
    </p:embeddedFont>
    <p:embeddedFont>
      <p:font typeface="Lora" panose="020B0604020202020204" charset="-52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061F8C-7FC4-4E8C-9DA8-C0BBF03A6FEF}">
  <a:tblStyle styleId="{32061F8C-7FC4-4E8C-9DA8-C0BBF03A6FE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40998C4-3A05-40C1-B837-DA4B38F58E7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365" y="110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493db02b68_0_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493db02b6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Название: “YOU”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Слоган: “почувствуй себя”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14" name="Google Shape;114;p27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7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8"/>
          <p:cNvSpPr txBox="1"/>
          <p:nvPr/>
        </p:nvSpPr>
        <p:spPr>
          <a:xfrm>
            <a:off x="789068" y="3309923"/>
            <a:ext cx="28830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chemeClr val="dk1"/>
                </a:solidFill>
                <a:latin typeface="Lora Medium"/>
                <a:ea typeface="Lora Medium"/>
                <a:cs typeface="Lora Medium"/>
                <a:sym typeface="Lora Medium"/>
              </a:rPr>
              <a:t>Абдулова Алиса</a:t>
            </a:r>
            <a:endParaRPr sz="1400" i="1" u="none" strike="noStrike" cap="none">
              <a:solidFill>
                <a:schemeClr val="dk1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Полезные навыки: Знание химии, высокие лидерскикие и ораторские способности, опыт работы с индивидуальным предпринимателем</a:t>
            </a:r>
            <a:endParaRPr i="1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  <a:t> Лидер команды</a:t>
            </a:r>
            <a:endParaRPr b="1" i="1">
              <a:solidFill>
                <a:srgbClr val="7F7F7F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7F7F7F"/>
              </a:solidFill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1000" y="796659"/>
            <a:ext cx="1988650" cy="240089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4104208" y="3279796"/>
            <a:ext cx="28830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 </a:t>
            </a:r>
            <a:r>
              <a:rPr lang="ru-RU" i="1">
                <a:solidFill>
                  <a:schemeClr val="dk1"/>
                </a:solidFill>
                <a:latin typeface="Lora Medium"/>
                <a:ea typeface="Lora Medium"/>
                <a:cs typeface="Lora Medium"/>
                <a:sym typeface="Lora Medium"/>
              </a:rPr>
              <a:t>Комарова Алина</a:t>
            </a:r>
            <a:endParaRPr>
              <a:solidFill>
                <a:schemeClr val="dk1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</a:t>
            </a:r>
            <a:r>
              <a:rPr lang="ru-RU" i="1">
                <a:solidFill>
                  <a:srgbClr val="7F7F7F"/>
                </a:solidFill>
              </a:rPr>
              <a:t>: Опыт в сфере SMM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>
                <a:solidFill>
                  <a:srgbClr val="7F7F7F"/>
                </a:solidFill>
              </a:rPr>
              <a:t>Социально ориентированные роли</a:t>
            </a:r>
            <a:endParaRPr/>
          </a:p>
          <a:p>
            <a:pPr marL="342900" marR="0" lvl="0" indent="-26066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8"/>
          <p:cNvSpPr txBox="1"/>
          <p:nvPr/>
        </p:nvSpPr>
        <p:spPr>
          <a:xfrm>
            <a:off x="6998444" y="3254793"/>
            <a:ext cx="2883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>
                <a:solidFill>
                  <a:srgbClr val="7F7F7F"/>
                </a:solidFill>
              </a:rPr>
              <a:t>Мария Шашова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 (достижения)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>
                <a:solidFill>
                  <a:srgbClr val="7F7F7F"/>
                </a:solidFill>
              </a:rPr>
              <a:t>Интелектуально ориентированные роли</a:t>
            </a:r>
            <a:endParaRPr/>
          </a:p>
          <a:p>
            <a:pPr marL="342900" marR="0" lvl="0" indent="-26066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075" y="731650"/>
            <a:ext cx="2270099" cy="257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13275" y="676525"/>
            <a:ext cx="1933706" cy="25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33" name="Google Shape;133;p29"/>
          <p:cNvSpPr txBox="1"/>
          <p:nvPr/>
        </p:nvSpPr>
        <p:spPr>
          <a:xfrm>
            <a:off x="-12246" y="3192702"/>
            <a:ext cx="10066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34" name="Google Shape;134;p29"/>
          <p:cNvSpPr txBox="1"/>
          <p:nvPr/>
        </p:nvSpPr>
        <p:spPr>
          <a:xfrm>
            <a:off x="318400" y="4035049"/>
            <a:ext cx="8890200" cy="11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95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Создание индивидуальных ароматов для дома, в соответствие с особенностями темперамента человека. Так как научно доказано, что запахи влияют на гипоталамус человека, влияя на выработку различных гормонов настроения. Подбирая аромат с учетом индивидуальных особенностей психики (темперамента), можно </a:t>
            </a:r>
            <a:r>
              <a:rPr lang="ru-RU" dirty="0" err="1">
                <a:solidFill>
                  <a:schemeClr val="dk1"/>
                </a:solidFill>
              </a:rPr>
              <a:t>добится</a:t>
            </a:r>
            <a:r>
              <a:rPr lang="ru-RU" dirty="0">
                <a:solidFill>
                  <a:schemeClr val="dk1"/>
                </a:solidFill>
              </a:rPr>
              <a:t> максимальной фоновой выработки </a:t>
            </a:r>
            <a:r>
              <a:rPr lang="ru-RU" dirty="0" err="1">
                <a:solidFill>
                  <a:schemeClr val="dk1"/>
                </a:solidFill>
              </a:rPr>
              <a:t>эндорфина</a:t>
            </a:r>
            <a:r>
              <a:rPr lang="ru-RU" dirty="0">
                <a:solidFill>
                  <a:schemeClr val="dk1"/>
                </a:solidFill>
              </a:rPr>
              <a:t>. Ароматические </a:t>
            </a:r>
            <a:r>
              <a:rPr lang="ru-RU" dirty="0" err="1">
                <a:solidFill>
                  <a:schemeClr val="dk1"/>
                </a:solidFill>
              </a:rPr>
              <a:t>диффузеры</a:t>
            </a:r>
            <a:r>
              <a:rPr lang="ru-RU" dirty="0">
                <a:solidFill>
                  <a:schemeClr val="dk1"/>
                </a:solidFill>
              </a:rPr>
              <a:t>, выполненные в соответствии с особенностями темперамента человека, не только помогут ему расслабиться и взять контроль над ситуацией, но и укажут на его уникальность</a:t>
            </a:r>
            <a:endParaRPr b="0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9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36" name="Google Shape;136;p29"/>
          <p:cNvGrpSpPr/>
          <p:nvPr/>
        </p:nvGrpSpPr>
        <p:grpSpPr>
          <a:xfrm>
            <a:off x="71760" y="1366240"/>
            <a:ext cx="10512190" cy="1667119"/>
            <a:chOff x="0" y="0"/>
            <a:chExt cx="10512190" cy="1667119"/>
          </a:xfrm>
        </p:grpSpPr>
        <p:sp>
          <p:nvSpPr>
            <p:cNvPr id="137" name="Google Shape;137;p29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9"/>
            <p:cNvSpPr txBox="1"/>
            <p:nvPr/>
          </p:nvSpPr>
          <p:spPr>
            <a:xfrm>
              <a:off x="3392290" y="231760"/>
              <a:ext cx="7119900" cy="12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chemeClr val="dk1"/>
                  </a:solidFill>
                </a:rPr>
                <a:t>В современном мире очень высок уровень личной и коллективной тревожности, при этом темп жизни стремительно растет и времени на удержание своего ментального баланса не хватает </a:t>
              </a:r>
              <a:endParaRPr sz="100" dirty="0"/>
            </a:p>
          </p:txBody>
        </p:sp>
        <p:sp>
          <p:nvSpPr>
            <p:cNvPr id="139" name="Google Shape;139;p29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9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300">
                  <a:solidFill>
                    <a:schemeClr val="lt1"/>
                  </a:solidFill>
                </a:rPr>
                <a:t>Молодые люди в возрасте от 16 до 35 лет</a:t>
              </a:r>
              <a:endParaRPr sz="7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0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47" name="Google Shape;147;p30"/>
          <p:cNvSpPr txBox="1"/>
          <p:nvPr/>
        </p:nvSpPr>
        <p:spPr>
          <a:xfrm>
            <a:off x="481051" y="1539131"/>
            <a:ext cx="9393300" cy="3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6666"/>
                </a:solidFill>
              </a:rPr>
              <a:t>Мы: </a:t>
            </a:r>
            <a:endParaRPr sz="1800" dirty="0">
              <a:solidFill>
                <a:srgbClr val="666666"/>
              </a:solidFill>
            </a:endParaRPr>
          </a:p>
          <a:p>
            <a:pPr marL="457200" marR="0" lvl="0" indent="-342900" algn="l" rtl="0">
              <a:spcBef>
                <a:spcPts val="1764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ru-RU" sz="1800" dirty="0">
                <a:solidFill>
                  <a:srgbClr val="666666"/>
                </a:solidFill>
              </a:rPr>
              <a:t>провели полный анализ продукта и рынка</a:t>
            </a:r>
            <a:endParaRPr sz="1800" dirty="0">
              <a:solidFill>
                <a:srgbClr val="666666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ru-RU" sz="1800" dirty="0">
                <a:solidFill>
                  <a:srgbClr val="666666"/>
                </a:solidFill>
              </a:rPr>
              <a:t>собрали нужную информацию для создания ароматов для дома</a:t>
            </a:r>
            <a:endParaRPr sz="1800" dirty="0">
              <a:solidFill>
                <a:srgbClr val="666666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ru-RU" sz="1800" dirty="0">
                <a:solidFill>
                  <a:srgbClr val="666666"/>
                </a:solidFill>
              </a:rPr>
              <a:t>ознакомились с психологическими исследованиями, на базе которых создаются наши ароматы</a:t>
            </a:r>
            <a:endParaRPr sz="1800" dirty="0">
              <a:solidFill>
                <a:srgbClr val="666666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ru-RU" sz="1800" dirty="0">
                <a:solidFill>
                  <a:srgbClr val="666666"/>
                </a:solidFill>
              </a:rPr>
              <a:t>закупили материалы</a:t>
            </a:r>
            <a:endParaRPr sz="1800" dirty="0">
              <a:solidFill>
                <a:srgbClr val="666666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ru-RU" sz="1800" dirty="0">
                <a:solidFill>
                  <a:srgbClr val="666666"/>
                </a:solidFill>
              </a:rPr>
              <a:t>создали 4 базовых аромата в соответствии с типами темперамента</a:t>
            </a:r>
            <a:endParaRPr sz="1800" dirty="0">
              <a:solidFill>
                <a:srgbClr val="666666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ru-RU" sz="1800" dirty="0">
                <a:solidFill>
                  <a:srgbClr val="666666"/>
                </a:solidFill>
              </a:rPr>
              <a:t>Разработан логотип</a:t>
            </a:r>
            <a:endParaRPr sz="1800" dirty="0">
              <a:solidFill>
                <a:srgbClr val="666666"/>
              </a:solidFill>
            </a:endParaRPr>
          </a:p>
          <a:p>
            <a:pPr marL="0" marR="0" lvl="0" indent="0" algn="l" rtl="0">
              <a:spcBef>
                <a:spcPts val="1764"/>
              </a:spcBef>
              <a:spcAft>
                <a:spcPts val="1764"/>
              </a:spcAft>
              <a:buNone/>
            </a:pPr>
            <a:endParaRPr sz="1800" dirty="0">
              <a:solidFill>
                <a:srgbClr val="666666"/>
              </a:solidFill>
            </a:endParaRPr>
          </a:p>
        </p:txBody>
      </p:sp>
      <p:pic>
        <p:nvPicPr>
          <p:cNvPr id="148" name="Google Shape;14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5200" y="3862225"/>
            <a:ext cx="1808326" cy="1808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154" name="Google Shape;154;p31"/>
          <p:cNvGraphicFramePr/>
          <p:nvPr/>
        </p:nvGraphicFramePr>
        <p:xfrm>
          <a:off x="503808" y="1251099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{32061F8C-7FC4-4E8C-9DA8-C0BBF03A6FEF}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Инновация мирового уровня</a:t>
                      </a:r>
                      <a:endParaRPr sz="180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Регион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Импортозамещение</a:t>
                      </a:r>
                      <a:endParaRPr sz="1800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Нет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Нейросети (чат GPT)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5" name="Google Shape;15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0425" y="2739000"/>
            <a:ext cx="340925" cy="34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9850" y="3934525"/>
            <a:ext cx="242225" cy="24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0325" y="3079925"/>
            <a:ext cx="242225" cy="24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/>
          <p:nvPr/>
        </p:nvSpPr>
        <p:spPr>
          <a:xfrm>
            <a:off x="381875" y="1080000"/>
            <a:ext cx="9282300" cy="17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2000" dirty="0">
                <a:solidFill>
                  <a:schemeClr val="dk1"/>
                </a:solidFill>
              </a:rPr>
              <a:t>Мы опросили 35 человек разных возрастных категорий. Из них больше половины беспокоятся о своём физическом и ментальном здоровье. Практически все опрошенные положительно отзываются о психологии и её влиянии на жизнь человека. Также многие респонденты отметили, что запахи могут повлиять на их настроение и поведение</a:t>
            </a:r>
            <a:endParaRPr sz="2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4" name="Google Shape;164;p3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6" name="Google Shape;166;p3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9375" y="2177275"/>
            <a:ext cx="5496349" cy="388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/>
        </p:nvSpPr>
        <p:spPr>
          <a:xfrm>
            <a:off x="789068" y="3309923"/>
            <a:ext cx="25230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3" name="Google Shape;173;p33"/>
          <p:cNvSpPr txBox="1"/>
          <p:nvPr/>
        </p:nvSpPr>
        <p:spPr>
          <a:xfrm>
            <a:off x="7200552" y="32495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4838" y="1287600"/>
            <a:ext cx="2022323" cy="2022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6700" y="1257413"/>
            <a:ext cx="1708650" cy="208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2200" y="1190862"/>
            <a:ext cx="2215800" cy="221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3"/>
          <p:cNvSpPr txBox="1"/>
          <p:nvPr/>
        </p:nvSpPr>
        <p:spPr>
          <a:xfrm>
            <a:off x="715425" y="3363225"/>
            <a:ext cx="2265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Андрей, 35 лет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Бизнесмен, живет в Ижевске. Хочет удивить свою жену оригинальным подарком к празднику  </a:t>
            </a:r>
            <a:endParaRPr dirty="0"/>
          </a:p>
        </p:txBody>
      </p:sp>
      <p:sp>
        <p:nvSpPr>
          <p:cNvPr id="179" name="Google Shape;179;p33"/>
          <p:cNvSpPr txBox="1"/>
          <p:nvPr/>
        </p:nvSpPr>
        <p:spPr>
          <a:xfrm>
            <a:off x="3901525" y="3397725"/>
            <a:ext cx="2523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Анна, 17 лет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Ученица школы города Ижевска. Интересуется психологией и её влиянием на жизни людей</a:t>
            </a:r>
            <a:endParaRPr dirty="0"/>
          </a:p>
        </p:txBody>
      </p:sp>
      <p:sp>
        <p:nvSpPr>
          <p:cNvPr id="180" name="Google Shape;180;p33"/>
          <p:cNvSpPr txBox="1"/>
          <p:nvPr/>
        </p:nvSpPr>
        <p:spPr>
          <a:xfrm>
            <a:off x="7283150" y="3363225"/>
            <a:ext cx="2523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Анастасия 27 лет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Учитель начальных классов. Любит создавать уникальную, уютную атмосферу дома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4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187" name="Google Shape;187;p34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188" name="Google Shape;188;p34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4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190" name="Google Shape;190;p34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4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192" name="Google Shape;192;p34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4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194" name="Google Shape;194;p34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4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196" name="Google Shape;196;p34"/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 (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14 м</a:t>
            </a:r>
            <a:r>
              <a:rPr lang="ru-RU" sz="1200" b="1" i="1" dirty="0">
                <a:solidFill>
                  <a:srgbClr val="7F7F7F"/>
                </a:solidFill>
              </a:rPr>
              <a:t>лрд руб.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 (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Addressable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 1 млрд руб.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 (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3</a:t>
            </a:r>
            <a:r>
              <a:rPr lang="ru-RU" sz="1200" b="1" i="1" dirty="0">
                <a:solidFill>
                  <a:srgbClr val="7F7F7F"/>
                </a:solidFill>
              </a:rPr>
              <a:t>20 млн руб.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 (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Obtainable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19 млн ру</a:t>
            </a:r>
            <a:r>
              <a:rPr lang="ru-RU" sz="1200" b="1" i="1" dirty="0">
                <a:solidFill>
                  <a:srgbClr val="7F7F7F"/>
                </a:solidFill>
              </a:rPr>
              <a:t>б.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5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03" name="Google Shape;203;p35"/>
          <p:cNvGrpSpPr/>
          <p:nvPr/>
        </p:nvGrpSpPr>
        <p:grpSpPr>
          <a:xfrm>
            <a:off x="20138" y="1948357"/>
            <a:ext cx="10040349" cy="2046545"/>
            <a:chOff x="0" y="1353222"/>
            <a:chExt cx="10040349" cy="2046545"/>
          </a:xfrm>
        </p:grpSpPr>
        <p:sp>
          <p:nvSpPr>
            <p:cNvPr id="204" name="Google Shape;204;p35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5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206" name="Google Shape;206;p35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5"/>
            <p:cNvSpPr txBox="1"/>
            <p:nvPr/>
          </p:nvSpPr>
          <p:spPr>
            <a:xfrm>
              <a:off x="3200" y="2240199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500" dirty="0" err="1">
                  <a:solidFill>
                    <a:schemeClr val="dk1"/>
                  </a:solidFill>
                </a:rPr>
                <a:t>Аромадиффузеры</a:t>
              </a:r>
              <a:r>
                <a:rPr lang="ru-RU" sz="1500" dirty="0">
                  <a:solidFill>
                    <a:schemeClr val="dk1"/>
                  </a:solidFill>
                </a:rPr>
                <a:t>, сухие </a:t>
              </a:r>
              <a:r>
                <a:rPr lang="ru-RU" sz="1500" dirty="0" err="1">
                  <a:solidFill>
                    <a:schemeClr val="dk1"/>
                  </a:solidFill>
                </a:rPr>
                <a:t>аромадиффузеры</a:t>
              </a:r>
              <a:r>
                <a:rPr lang="ru-RU" sz="1500" dirty="0">
                  <a:solidFill>
                    <a:schemeClr val="dk1"/>
                  </a:solidFill>
                </a:rPr>
                <a:t>, ароматические освежители воздуха</a:t>
              </a:r>
              <a:endParaRPr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5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5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10" name="Google Shape;210;p35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5"/>
            <p:cNvSpPr txBox="1"/>
            <p:nvPr/>
          </p:nvSpPr>
          <p:spPr>
            <a:xfrm>
              <a:off x="3490590" y="2240135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dirty="0">
                  <a:solidFill>
                    <a:schemeClr val="dk1"/>
                  </a:solidFill>
                  <a:highlight>
                    <a:srgbClr val="ADD8E5"/>
                  </a:highlight>
                </a:rPr>
                <a:t>BAGO </a:t>
              </a:r>
              <a:r>
                <a:rPr lang="ru-RU" sz="1500" dirty="0" err="1">
                  <a:solidFill>
                    <a:schemeClr val="dk1"/>
                  </a:solidFill>
                  <a:highlight>
                    <a:srgbClr val="ADD8E5"/>
                  </a:highlight>
                </a:rPr>
                <a:t>Home</a:t>
              </a:r>
              <a:r>
                <a:rPr lang="ru-RU" sz="1500" dirty="0">
                  <a:solidFill>
                    <a:schemeClr val="dk1"/>
                  </a:solidFill>
                  <a:highlight>
                    <a:srgbClr val="ADD8E5"/>
                  </a:highlight>
                </a:rPr>
                <a:t>( 320 тыс./мес.), </a:t>
              </a:r>
              <a:r>
                <a:rPr lang="ru-RU" sz="1500" dirty="0" err="1">
                  <a:solidFill>
                    <a:schemeClr val="dk1"/>
                  </a:solidFill>
                  <a:highlight>
                    <a:srgbClr val="ADD8E5"/>
                  </a:highlight>
                </a:rPr>
                <a:t>Arida</a:t>
              </a:r>
              <a:r>
                <a:rPr lang="ru-RU" sz="1500" dirty="0">
                  <a:solidFill>
                    <a:schemeClr val="dk1"/>
                  </a:solidFill>
                  <a:highlight>
                    <a:srgbClr val="ADD8E5"/>
                  </a:highlight>
                </a:rPr>
                <a:t> </a:t>
              </a:r>
              <a:r>
                <a:rPr lang="ru-RU" sz="1500" dirty="0" err="1">
                  <a:solidFill>
                    <a:schemeClr val="dk1"/>
                  </a:solidFill>
                  <a:highlight>
                    <a:srgbClr val="ADD8E5"/>
                  </a:highlight>
                </a:rPr>
                <a:t>Home</a:t>
              </a:r>
              <a:r>
                <a:rPr lang="ru-RU" sz="1500" dirty="0">
                  <a:solidFill>
                    <a:schemeClr val="dk1"/>
                  </a:solidFill>
                  <a:highlight>
                    <a:srgbClr val="ADD8E5"/>
                  </a:highlight>
                </a:rPr>
                <a:t>( 160 тыс./мес.), </a:t>
              </a:r>
              <a:r>
                <a:rPr lang="ru-RU" sz="1500" dirty="0" err="1">
                  <a:solidFill>
                    <a:schemeClr val="dk1"/>
                  </a:solidFill>
                  <a:highlight>
                    <a:srgbClr val="ADD8E5"/>
                  </a:highlight>
                </a:rPr>
                <a:t>Airwick</a:t>
              </a:r>
              <a:r>
                <a:rPr lang="ru-RU" sz="1500" dirty="0">
                  <a:solidFill>
                    <a:schemeClr val="dk1"/>
                  </a:solidFill>
                  <a:highlight>
                    <a:srgbClr val="ADD8E5"/>
                  </a:highlight>
                </a:rPr>
                <a:t>( 440 тыс./мес.)</a:t>
              </a:r>
              <a:endParaRPr sz="1800" dirty="0">
                <a:highlight>
                  <a:srgbClr val="ADD8E5"/>
                </a:highlight>
              </a:endParaRPr>
            </a:p>
          </p:txBody>
        </p:sp>
        <p:sp>
          <p:nvSpPr>
            <p:cNvPr id="212" name="Google Shape;212;p35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5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14" name="Google Shape;214;p35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5"/>
            <p:cNvSpPr txBox="1"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500" dirty="0">
                  <a:solidFill>
                    <a:schemeClr val="dk1"/>
                  </a:solidFill>
                </a:rPr>
                <a:t>Индивидуальный подход к ароматерапии +</a:t>
              </a:r>
              <a:endParaRPr sz="1500" dirty="0">
                <a:solidFill>
                  <a:schemeClr val="dk1"/>
                </a:solidFill>
              </a:endParaRPr>
            </a:p>
            <a:p>
              <a:pPr marL="0" marR="0" lvl="1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500" dirty="0">
                  <a:solidFill>
                    <a:schemeClr val="dk1"/>
                  </a:solidFill>
                </a:rPr>
                <a:t>характеристика темперамента личности</a:t>
              </a:r>
              <a:endParaRPr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35"/>
          <p:cNvSpPr txBox="1"/>
          <p:nvPr/>
        </p:nvSpPr>
        <p:spPr>
          <a:xfrm>
            <a:off x="55708" y="427551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5"/>
          <p:cNvSpPr txBox="1"/>
          <p:nvPr/>
        </p:nvSpPr>
        <p:spPr>
          <a:xfrm>
            <a:off x="6963444" y="427551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6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24" name="Google Shape;224;p36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p36"/>
          <p:cNvGraphicFramePr/>
          <p:nvPr/>
        </p:nvGraphicFramePr>
        <p:xfrm>
          <a:off x="141669" y="933451"/>
          <a:ext cx="9796900" cy="4635225"/>
        </p:xfrm>
        <a:graphic>
          <a:graphicData uri="http://schemas.openxmlformats.org/drawingml/2006/table">
            <a:tbl>
              <a:tblPr firstRow="1" bandRow="1">
                <a:noFill/>
                <a:tableStyleId>{32061F8C-7FC4-4E8C-9DA8-C0BBF03A6FEF}</a:tableStyleId>
              </a:tblPr>
              <a:tblGrid>
                <a:gridCol w="195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9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9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50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5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5075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6" name="Google Shape;226;p36"/>
          <p:cNvSpPr txBox="1"/>
          <p:nvPr/>
        </p:nvSpPr>
        <p:spPr>
          <a:xfrm>
            <a:off x="7922450" y="1178399"/>
            <a:ext cx="187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Массовый рыно</a:t>
            </a:r>
            <a:r>
              <a:rPr lang="ru-RU" i="1">
                <a:solidFill>
                  <a:schemeClr val="dk1"/>
                </a:solidFill>
              </a:rPr>
              <a:t>к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7" name="Google Shape;227;p36"/>
          <p:cNvSpPr txBox="1"/>
          <p:nvPr/>
        </p:nvSpPr>
        <p:spPr>
          <a:xfrm>
            <a:off x="4126973" y="1178400"/>
            <a:ext cx="1614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Изготовление на заказ</a:t>
            </a:r>
            <a:endParaRPr dirty="0"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8" name="Google Shape;228;p36"/>
          <p:cNvSpPr txBox="1"/>
          <p:nvPr/>
        </p:nvSpPr>
        <p:spPr>
          <a:xfrm>
            <a:off x="6107205" y="2532039"/>
            <a:ext cx="18720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(продажи через интернет</a:t>
            </a:r>
            <a:r>
              <a:rPr lang="ru-RU" sz="1200" i="1" dirty="0">
                <a:solidFill>
                  <a:schemeClr val="dk1"/>
                </a:solidFill>
              </a:rPr>
              <a:t>)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Непрямые 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(партнерские магазины, оптовики)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6"/>
          <p:cNvSpPr txBox="1"/>
          <p:nvPr/>
        </p:nvSpPr>
        <p:spPr>
          <a:xfrm>
            <a:off x="6019825" y="1482899"/>
            <a:ext cx="197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Сообщества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Совместное создание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0" name="Google Shape;230;p36"/>
          <p:cNvSpPr txBox="1"/>
          <p:nvPr/>
        </p:nvSpPr>
        <p:spPr>
          <a:xfrm>
            <a:off x="5185823" y="4284096"/>
            <a:ext cx="5040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Продажа продукта / актива</a:t>
            </a:r>
            <a:endParaRPr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  <a:endParaRPr/>
          </a:p>
        </p:txBody>
      </p:sp>
      <p:sp>
        <p:nvSpPr>
          <p:cNvPr id="231" name="Google Shape;231;p36"/>
          <p:cNvSpPr txBox="1"/>
          <p:nvPr/>
        </p:nvSpPr>
        <p:spPr>
          <a:xfrm>
            <a:off x="2188423" y="2478520"/>
            <a:ext cx="1872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Материальные ресурсы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</a:t>
            </a:r>
            <a:r>
              <a:rPr lang="ru-RU" sz="1200" i="1">
                <a:solidFill>
                  <a:schemeClr val="dk1"/>
                </a:solidFill>
              </a:rPr>
              <a:t>сы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6"/>
          <p:cNvSpPr txBox="1"/>
          <p:nvPr/>
        </p:nvSpPr>
        <p:spPr>
          <a:xfrm>
            <a:off x="1983465" y="1467036"/>
            <a:ext cx="1978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</a:t>
            </a:r>
            <a:r>
              <a:rPr lang="ru-RU" sz="1200" i="1">
                <a:solidFill>
                  <a:schemeClr val="dk1"/>
                </a:solidFill>
              </a:rPr>
              <a:t>о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3" name="Google Shape;233;p36"/>
          <p:cNvSpPr txBox="1"/>
          <p:nvPr/>
        </p:nvSpPr>
        <p:spPr>
          <a:xfrm>
            <a:off x="253525" y="1424487"/>
            <a:ext cx="1978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Поставщики</a:t>
            </a: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ru-RU" i="1">
                <a:solidFill>
                  <a:schemeClr val="dk1"/>
                </a:solidFill>
              </a:rPr>
              <a:t>Маркетплейсы 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4" name="Google Shape;234;p36"/>
          <p:cNvSpPr txBox="1"/>
          <p:nvPr/>
        </p:nvSpPr>
        <p:spPr>
          <a:xfrm>
            <a:off x="253525" y="4284101"/>
            <a:ext cx="4932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издержки</a:t>
            </a:r>
            <a:endParaRPr i="1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7F7F7F"/>
                </a:solidFill>
              </a:rPr>
              <a:t>Таргет</a:t>
            </a:r>
            <a:endParaRPr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Переменные издержки</a:t>
            </a:r>
            <a:endParaRPr sz="14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7F7F7F"/>
                </a:solidFill>
              </a:rPr>
              <a:t>Расходные материалы</a:t>
            </a:r>
            <a:endParaRPr sz="14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7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 (оказания услуги)</a:t>
            </a:r>
            <a:endParaRPr sz="4000"/>
          </a:p>
        </p:txBody>
      </p:sp>
      <p:sp>
        <p:nvSpPr>
          <p:cNvPr id="241" name="Google Shape;241;p37"/>
          <p:cNvSpPr txBox="1"/>
          <p:nvPr/>
        </p:nvSpPr>
        <p:spPr>
          <a:xfrm>
            <a:off x="-34711" y="2299019"/>
            <a:ext cx="95802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7"/>
          <p:cNvSpPr txBox="1"/>
          <p:nvPr/>
        </p:nvSpPr>
        <p:spPr>
          <a:xfrm>
            <a:off x="659700" y="1558325"/>
            <a:ext cx="52896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-RU" sz="2100"/>
              <a:t>Изучаем темперамент человека, для подбора необходимого аромата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-RU" sz="2100"/>
              <a:t>Выбираем подходящие ароматизаторы 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-RU" sz="2100"/>
              <a:t>Масло без запаха (касторовое) смешиваем с ароматическим концентратом по выбранным критериям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-RU" sz="2100"/>
              <a:t>Следим за совместимостью веществ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-RU" sz="2100"/>
              <a:t>Переливаем получившийся аромат во флакон 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-RU" sz="2100"/>
              <a:t>Отдаем покупателю</a:t>
            </a:r>
            <a:endParaRPr sz="2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8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8"/>
          <p:cNvSpPr txBox="1"/>
          <p:nvPr/>
        </p:nvSpPr>
        <p:spPr>
          <a:xfrm>
            <a:off x="564398" y="1433348"/>
            <a:ext cx="64842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 dirty="0"/>
              <a:t>Создать бренд диффузоров, подходящих человеку по темпераменту и выйти на рынок в июне 2023 года с продаваемостью 1 штука в день</a:t>
            </a:r>
            <a:endParaRPr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9"/>
          <p:cNvSpPr txBox="1">
            <a:spLocks noGrp="1"/>
          </p:cNvSpPr>
          <p:nvPr>
            <p:ph type="title"/>
          </p:nvPr>
        </p:nvSpPr>
        <p:spPr>
          <a:xfrm>
            <a:off x="89524" y="-14565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6" name="Google Shape;256;p39"/>
          <p:cNvGraphicFramePr/>
          <p:nvPr/>
        </p:nvGraphicFramePr>
        <p:xfrm>
          <a:off x="413343" y="652698"/>
          <a:ext cx="8287200" cy="5085960"/>
        </p:xfrm>
        <a:graphic>
          <a:graphicData uri="http://schemas.openxmlformats.org/drawingml/2006/table">
            <a:tbl>
              <a:tblPr firstRow="1" bandRow="1">
                <a:noFill/>
                <a:tableStyleId>{32061F8C-7FC4-4E8C-9DA8-C0BBF03A6FEF}</a:tableStyleId>
              </a:tblPr>
              <a:tblGrid>
                <a:gridCol w="27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Статья затрат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Стеклянные флаконы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1000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Касторовое масло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600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Ароматические масла 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800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Таргет</a:t>
                      </a:r>
                      <a:endParaRPr sz="24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4000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7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Маркетплейсы</a:t>
                      </a:r>
                      <a:endParaRPr sz="24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20000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Интернет</a:t>
                      </a:r>
                      <a:endParaRPr sz="24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3600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0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0"/>
          <p:cNvSpPr txBox="1"/>
          <p:nvPr/>
        </p:nvSpPr>
        <p:spPr>
          <a:xfrm>
            <a:off x="595211" y="1355941"/>
            <a:ext cx="88902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</a:t>
            </a:r>
            <a:r>
              <a:rPr lang="ru-RU" sz="3200">
                <a:solidFill>
                  <a:schemeClr val="dk1"/>
                </a:solidFill>
              </a:rPr>
              <a:t> самозанятость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4-6%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 txBox="1">
            <a:spLocks noGrp="1"/>
          </p:cNvSpPr>
          <p:nvPr>
            <p:ph type="title"/>
          </p:nvPr>
        </p:nvSpPr>
        <p:spPr>
          <a:xfrm>
            <a:off x="-369187" y="0"/>
            <a:ext cx="10065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9" name="Google Shape;269;p41"/>
          <p:cNvGraphicFramePr/>
          <p:nvPr/>
        </p:nvGraphicFramePr>
        <p:xfrm>
          <a:off x="102849" y="880220"/>
          <a:ext cx="9684075" cy="4792320"/>
        </p:xfrm>
        <a:graphic>
          <a:graphicData uri="http://schemas.openxmlformats.org/drawingml/2006/table">
            <a:tbl>
              <a:tblPr firstRow="1" bandRow="1">
                <a:noFill/>
                <a:tableStyleId>{32061F8C-7FC4-4E8C-9DA8-C0BBF03A6FEF}</a:tableStyleId>
              </a:tblPr>
              <a:tblGrid>
                <a:gridCol w="49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7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7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93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32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982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1000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6.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000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9000</a:t>
                      </a:r>
                      <a:endParaRPr sz="1200"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18000</a:t>
                      </a:r>
                      <a:endParaRPr sz="1200"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27000</a:t>
                      </a:r>
                      <a:endParaRPr sz="1200"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9000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18000</a:t>
                      </a:r>
                      <a:endParaRPr sz="1200"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18000</a:t>
                      </a:r>
                      <a:endParaRPr sz="1200"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/>
                        <a:t> 36000</a:t>
                      </a:r>
                      <a:endParaRPr sz="11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9000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27000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27000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18000</a:t>
                      </a:r>
                      <a:endParaRPr sz="1200"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27000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243000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6400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8400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8400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6400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8400</a:t>
                      </a:r>
                      <a:endParaRPr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8400</a:t>
                      </a: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11200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r>
                        <a:rPr lang="ru-RU" b="1"/>
                        <a:t>6</a:t>
                      </a:r>
                      <a:r>
                        <a:rPr lang="ru-RU" sz="1400" b="1" u="none" strike="noStrike"/>
                        <a:t>400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11200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11200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8400</a:t>
                      </a: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11200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</a:t>
                      </a:r>
                      <a:r>
                        <a:rPr lang="ru-RU" b="1"/>
                        <a:t>06</a:t>
                      </a:r>
                      <a:r>
                        <a:rPr lang="ru-RU" sz="1400" b="1" u="none" strike="noStrike"/>
                        <a:t>000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2.1.1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Таргет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4 тыс</a:t>
                      </a:r>
                      <a:endParaRPr sz="1200"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sz="1400" b="1" u="none" strike="noStrike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sz="1400" b="1" u="none" strike="noStrike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b="1"/>
                        <a:t>4 тыс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48 тыс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2.2.1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Расходные материалы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2400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4400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4400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2400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4400</a:t>
                      </a:r>
                      <a:endParaRPr sz="1300"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4400</a:t>
                      </a:r>
                      <a:endParaRPr sz="1300"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7200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2400</a:t>
                      </a:r>
                      <a:endParaRPr sz="1400" b="1" u="none" strike="noStrike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7200</a:t>
                      </a:r>
                      <a:endParaRPr sz="1400" b="1" u="none" strike="noStrike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7200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4400</a:t>
                      </a:r>
                      <a:endParaRPr sz="13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7200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58000</a:t>
                      </a:r>
                      <a:endParaRPr sz="1400" b="1" u="none" strike="noStrike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</a:t>
                      </a:r>
                      <a:r>
                        <a:rPr lang="ru-RU" b="1"/>
                        <a:t>ИЯ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2600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9600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18600</a:t>
                      </a:r>
                      <a:endParaRPr sz="1200"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2600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9600</a:t>
                      </a:r>
                      <a:endParaRPr sz="1300"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9600</a:t>
                      </a:r>
                      <a:endParaRPr sz="1300"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/>
                        <a:t>2</a:t>
                      </a:r>
                      <a:r>
                        <a:rPr lang="ru-RU" sz="1200" b="1"/>
                        <a:t>4</a:t>
                      </a:r>
                      <a:r>
                        <a:rPr lang="ru-RU" sz="1200" b="1" u="none" strike="noStrike"/>
                        <a:t>800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</a:t>
                      </a:r>
                      <a:r>
                        <a:rPr lang="ru-RU" b="1"/>
                        <a:t>2</a:t>
                      </a:r>
                      <a:r>
                        <a:rPr lang="ru-RU" sz="1400" b="1" u="none" strike="noStrike"/>
                        <a:t>600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/>
                        <a:t>1</a:t>
                      </a:r>
                      <a:r>
                        <a:rPr lang="ru-RU" sz="1200" b="1"/>
                        <a:t>5</a:t>
                      </a:r>
                      <a:r>
                        <a:rPr lang="ru-RU" sz="1200" b="1" u="none" strike="noStrike"/>
                        <a:t>800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/>
                        <a:t>1</a:t>
                      </a:r>
                      <a:r>
                        <a:rPr lang="ru-RU" sz="1200" b="1"/>
                        <a:t>5</a:t>
                      </a:r>
                      <a:r>
                        <a:rPr lang="ru-RU" sz="1200" b="1" u="none" strike="noStrike"/>
                        <a:t>800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9600</a:t>
                      </a:r>
                      <a:endParaRPr sz="1300"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/>
                        <a:t>1</a:t>
                      </a:r>
                      <a:r>
                        <a:rPr lang="ru-RU" sz="1200" b="1"/>
                        <a:t>5</a:t>
                      </a:r>
                      <a:r>
                        <a:rPr lang="ru-RU" sz="1200" b="1" u="none" strike="noStrike"/>
                        <a:t>800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</a:t>
                      </a:r>
                      <a:r>
                        <a:rPr lang="ru-RU" b="1"/>
                        <a:t>37</a:t>
                      </a:r>
                      <a:r>
                        <a:rPr lang="ru-RU" sz="1400" b="1" u="none" strike="noStrike"/>
                        <a:t>000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360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1080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360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</a:t>
                      </a:r>
                      <a:endParaRPr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</a:t>
                      </a: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1440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360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1080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1080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720</a:t>
                      </a:r>
                      <a:endParaRPr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1080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9720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1240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7880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16520</a:t>
                      </a:r>
                      <a:endParaRPr sz="1200"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1240</a:t>
                      </a:r>
                      <a:endParaRPr b="1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7880</a:t>
                      </a:r>
                      <a:endParaRPr sz="1300" b="1"/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7880</a:t>
                      </a:r>
                      <a:endParaRPr sz="1300"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u="none" strike="noStrike"/>
                        <a:t>22660</a:t>
                      </a:r>
                      <a:endParaRPr sz="13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1240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/>
                        <a:t>13720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/>
                        <a:t>13720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/>
                        <a:t>7880</a:t>
                      </a:r>
                      <a:endParaRPr sz="1300" b="1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/>
                        <a:t>13720</a:t>
                      </a: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/>
                        <a:t> 127280</a:t>
                      </a:r>
                      <a:endParaRPr sz="14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000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</a:rPr>
                        <a:t>30000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i="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42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r>
              <a:rPr lang="ru-RU" sz="1400" i="1">
                <a:solidFill>
                  <a:srgbClr val="7F7F7F"/>
                </a:solidFill>
              </a:rPr>
              <a:t>( Указать показатели за период окупаемости стартовых инвестиций, но нем менее 1 года)</a:t>
            </a: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76" name="Google Shape;276;p4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7" name="Google Shape;277;p42"/>
          <p:cNvGraphicFramePr/>
          <p:nvPr>
            <p:extLst>
              <p:ext uri="{D42A27DB-BD31-4B8C-83A1-F6EECF244321}">
                <p14:modId xmlns:p14="http://schemas.microsoft.com/office/powerpoint/2010/main" val="3123851613"/>
              </p:ext>
            </p:extLst>
          </p:nvPr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{32061F8C-7FC4-4E8C-9DA8-C0BBF03A6FEF}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000000"/>
                          </a:solidFill>
                        </a:rPr>
                        <a:t>630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243000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106000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127280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18,2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5 454,5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</a:t>
                      </a:r>
                      <a:r>
                        <a:rPr lang="ru-RU" sz="14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стартовых инвестиций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4,24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1626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3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graphicFrame>
        <p:nvGraphicFramePr>
          <p:cNvPr id="283" name="Google Shape;283;p43"/>
          <p:cNvGraphicFramePr/>
          <p:nvPr/>
        </p:nvGraphicFramePr>
        <p:xfrm>
          <a:off x="158413" y="1034025"/>
          <a:ext cx="9674700" cy="4678935"/>
        </p:xfrm>
        <a:graphic>
          <a:graphicData uri="http://schemas.openxmlformats.org/drawingml/2006/table">
            <a:tbl>
              <a:tblPr>
                <a:noFill/>
                <a:tableStyleId>{F40998C4-3A05-40C1-B837-DA4B38F58E74}</a:tableStyleId>
              </a:tblPr>
              <a:tblGrid>
                <a:gridCol w="8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62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5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Работы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/>
                        <a:t>Разработка </a:t>
                      </a:r>
                      <a:endParaRPr sz="8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/>
                        <a:t>проекта</a:t>
                      </a:r>
                      <a:endParaRPr sz="8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Запуск проекта</a:t>
                      </a:r>
                      <a:endParaRPr sz="13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Запуск таргета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/>
                        <a:t>Наполнение соц.сетей контентом</a:t>
                      </a:r>
                      <a:endParaRPr sz="8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/>
                        <a:t>Реализация проекта</a:t>
                      </a:r>
                      <a:endParaRPr sz="9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Таргет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/>
                        <a:t>Анализ жизнеспособности проекта</a:t>
                      </a:r>
                      <a:endParaRPr sz="9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4" name="Google Shape;284;p43"/>
          <p:cNvSpPr/>
          <p:nvPr/>
        </p:nvSpPr>
        <p:spPr>
          <a:xfrm>
            <a:off x="964650" y="1589625"/>
            <a:ext cx="463800" cy="5859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43"/>
          <p:cNvSpPr/>
          <p:nvPr/>
        </p:nvSpPr>
        <p:spPr>
          <a:xfrm>
            <a:off x="1428450" y="2175525"/>
            <a:ext cx="1148700" cy="5859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43"/>
          <p:cNvSpPr/>
          <p:nvPr/>
        </p:nvSpPr>
        <p:spPr>
          <a:xfrm>
            <a:off x="1428450" y="2782350"/>
            <a:ext cx="1148700" cy="5859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3"/>
          <p:cNvSpPr/>
          <p:nvPr/>
        </p:nvSpPr>
        <p:spPr>
          <a:xfrm>
            <a:off x="1428425" y="3390900"/>
            <a:ext cx="339900" cy="5145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43"/>
          <p:cNvSpPr/>
          <p:nvPr/>
        </p:nvSpPr>
        <p:spPr>
          <a:xfrm>
            <a:off x="1777975" y="3915400"/>
            <a:ext cx="7962000" cy="5145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3"/>
          <p:cNvSpPr/>
          <p:nvPr/>
        </p:nvSpPr>
        <p:spPr>
          <a:xfrm>
            <a:off x="1777975" y="4473763"/>
            <a:ext cx="7962000" cy="4878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43"/>
          <p:cNvSpPr/>
          <p:nvPr/>
        </p:nvSpPr>
        <p:spPr>
          <a:xfrm>
            <a:off x="9026900" y="4981425"/>
            <a:ext cx="806100" cy="6891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4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296" name="Google Shape;296;p44"/>
          <p:cNvSpPr txBox="1"/>
          <p:nvPr/>
        </p:nvSpPr>
        <p:spPr>
          <a:xfrm>
            <a:off x="567085" y="3435075"/>
            <a:ext cx="27090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F7F7F"/>
                </a:solidFill>
              </a:rPr>
              <a:t>Алиса </a:t>
            </a:r>
            <a:r>
              <a:rPr lang="ru-RU" b="1" dirty="0" err="1">
                <a:solidFill>
                  <a:srgbClr val="7F7F7F"/>
                </a:solidFill>
              </a:rPr>
              <a:t>Абдуллова</a:t>
            </a:r>
            <a:r>
              <a:rPr lang="ru-RU" b="1" dirty="0">
                <a:solidFill>
                  <a:srgbClr val="7F7F7F"/>
                </a:solidFill>
              </a:rPr>
              <a:t> </a:t>
            </a:r>
            <a:r>
              <a:rPr lang="ru-RU" sz="14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 dirty="0">
                <a:solidFill>
                  <a:srgbClr val="7F7F7F"/>
                </a:solidFill>
              </a:rPr>
              <a:t>+7(950)-838-53-44</a:t>
            </a:r>
            <a:r>
              <a:rPr lang="ru-RU" sz="14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dirty="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F7F7F"/>
                </a:solidFill>
              </a:rPr>
              <a:t>alis.izh.ab@gmail.com</a:t>
            </a:r>
            <a:r>
              <a:rPr lang="ru-RU" sz="14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dirty="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F7F7F"/>
                </a:solidFill>
              </a:rPr>
              <a:t>https://vk.com/ne_tatarkka</a:t>
            </a:r>
            <a:endParaRPr sz="1400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44"/>
          <p:cNvPicPr preferRelativeResize="0"/>
          <p:nvPr/>
        </p:nvPicPr>
        <p:blipFill rotWithShape="1">
          <a:blip r:embed="rId4">
            <a:alphaModFix/>
          </a:blip>
          <a:srcRect t="-1996" b="-1427"/>
          <a:stretch/>
        </p:blipFill>
        <p:spPr>
          <a:xfrm>
            <a:off x="1035025" y="1341700"/>
            <a:ext cx="1773126" cy="208277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4"/>
          <p:cNvSpPr txBox="1"/>
          <p:nvPr/>
        </p:nvSpPr>
        <p:spPr>
          <a:xfrm>
            <a:off x="7247775" y="3434475"/>
            <a:ext cx="27090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Мария Шашова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rgbClr val="7F7F7F"/>
                </a:solidFill>
              </a:rPr>
              <a:t>+7(912)029-43-58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shashova_m_04@mail.ru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https://vk.com/m.shashova</a:t>
            </a: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4"/>
          <p:cNvSpPr txBox="1"/>
          <p:nvPr/>
        </p:nvSpPr>
        <p:spPr>
          <a:xfrm>
            <a:off x="3968025" y="3424475"/>
            <a:ext cx="2920200" cy="19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Алина Комарова 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rgbClr val="7F7F7F"/>
                </a:solidFill>
              </a:rPr>
              <a:t>+7(922)687-86-29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rgbClr val="7F7F7F"/>
                </a:solidFill>
              </a:rPr>
              <a:t>komarovaalina32@gmail.com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https://vk.com/a.komarova20</a:t>
            </a: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44"/>
          <p:cNvPicPr preferRelativeResize="0"/>
          <p:nvPr/>
        </p:nvPicPr>
        <p:blipFill rotWithShape="1">
          <a:blip r:embed="rId5">
            <a:alphaModFix/>
          </a:blip>
          <a:srcRect b="11902"/>
          <a:stretch/>
        </p:blipFill>
        <p:spPr>
          <a:xfrm>
            <a:off x="4541600" y="1308850"/>
            <a:ext cx="1773074" cy="208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60275" y="1034184"/>
            <a:ext cx="1988650" cy="2400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5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941</Words>
  <Application>Microsoft Office PowerPoint</Application>
  <PresentationFormat>Произвольный</PresentationFormat>
  <Paragraphs>383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Poppins</vt:lpstr>
      <vt:lpstr>Noto Sans Symbols</vt:lpstr>
      <vt:lpstr>Lora Medium</vt:lpstr>
      <vt:lpstr>Lora</vt:lpstr>
      <vt:lpstr>Arial</vt:lpstr>
      <vt:lpstr>Times New Roman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Александра</cp:lastModifiedBy>
  <cp:revision>4</cp:revision>
  <dcterms:modified xsi:type="dcterms:W3CDTF">2023-07-12T03:22:49Z</dcterms:modified>
</cp:coreProperties>
</file>