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  <p:sldMasterId id="2147483713" r:id="rId3"/>
  </p:sldMasterIdLst>
  <p:sldIdLst>
    <p:sldId id="256" r:id="rId4"/>
    <p:sldId id="297" r:id="rId5"/>
    <p:sldId id="285" r:id="rId6"/>
    <p:sldId id="303" r:id="rId7"/>
    <p:sldId id="263" r:id="rId8"/>
    <p:sldId id="305" r:id="rId9"/>
    <p:sldId id="308" r:id="rId10"/>
    <p:sldId id="302" r:id="rId11"/>
    <p:sldId id="306" r:id="rId12"/>
    <p:sldId id="264" r:id="rId1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29" d="100"/>
          <a:sy n="129" d="100"/>
        </p:scale>
        <p:origin x="726" y="12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I:\&#1055;&#1088;&#1086;&#1077;&#1082;&#1090;&#1085;&#1072;&#1103;%20&#1076;&#1077;&#1103;&#1090;&#1077;&#1083;&#1100;&#1085;&#1086;&#1089;&#1090;&#1100;\&#1052;&#1086;&#1073;&#1080;&#1083;&#1100;&#1085;&#1099;&#1081;%20&#1085;&#1072;&#1074;&#1080;&#1075;&#1072;&#1090;&#1086;&#1088;%20&#1059;&#1076;&#1043;&#1059;\&#1055;&#1083;&#1072;&#1085;%20&#1088;&#1072;&#1073;&#1086;&#1090;\&#1055;&#1083;&#1072;&#1085;%20&#1088;&#1072;&#1073;&#1086;&#109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49243776864394"/>
          <c:y val="1.9711367050931156E-2"/>
          <c:w val="0.76143181362074575"/>
          <c:h val="0.9037007703619086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ДАТА НАЧАЛА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Сбор требований к приложению</c:v>
                </c:pt>
                <c:pt idx="1">
                  <c:v>Предварительная оценка стоимости</c:v>
                </c:pt>
                <c:pt idx="2">
                  <c:v>Проектирование прототипа</c:v>
                </c:pt>
                <c:pt idx="3">
                  <c:v>Составление тех. Задания</c:v>
                </c:pt>
                <c:pt idx="4">
                  <c:v>Разработка первого релиза</c:v>
                </c:pt>
                <c:pt idx="5">
                  <c:v>Разработка базы данных</c:v>
                </c:pt>
                <c:pt idx="6">
                  <c:v>Разработка основных модулей</c:v>
                </c:pt>
                <c:pt idx="7">
                  <c:v>Разработка архитектуры </c:v>
                </c:pt>
                <c:pt idx="8">
                  <c:v>Разработка интерфейса </c:v>
                </c:pt>
                <c:pt idx="9">
                  <c:v>Соединение всего воедино</c:v>
                </c:pt>
                <c:pt idx="10">
                  <c:v>Тестирование внутреннее</c:v>
                </c:pt>
                <c:pt idx="11">
                  <c:v>Публикация в магазины</c:v>
                </c:pt>
                <c:pt idx="12">
                  <c:v>Реклама</c:v>
                </c:pt>
                <c:pt idx="13">
                  <c:v>Тестирование внешнее</c:v>
                </c:pt>
                <c:pt idx="14">
                  <c:v>Техническая поддержка</c:v>
                </c:pt>
              </c:strCache>
            </c:strRef>
          </c:cat>
          <c:val>
            <c:numRef>
              <c:f>Sheet1!$B$2:$B$16</c:f>
              <c:numCache>
                <c:formatCode>[$-F800]dddd\,\ mmmm\ dd\,\ yyyy</c:formatCode>
                <c:ptCount val="15"/>
                <c:pt idx="0">
                  <c:v>45069</c:v>
                </c:pt>
                <c:pt idx="1">
                  <c:v>45073</c:v>
                </c:pt>
                <c:pt idx="2">
                  <c:v>45077</c:v>
                </c:pt>
                <c:pt idx="3">
                  <c:v>45102</c:v>
                </c:pt>
                <c:pt idx="4">
                  <c:v>45107</c:v>
                </c:pt>
                <c:pt idx="5">
                  <c:v>45077</c:v>
                </c:pt>
                <c:pt idx="6">
                  <c:v>45107</c:v>
                </c:pt>
                <c:pt idx="7">
                  <c:v>45169</c:v>
                </c:pt>
                <c:pt idx="8">
                  <c:v>45230</c:v>
                </c:pt>
                <c:pt idx="9">
                  <c:v>45260</c:v>
                </c:pt>
                <c:pt idx="10">
                  <c:v>45322</c:v>
                </c:pt>
                <c:pt idx="11">
                  <c:v>45351</c:v>
                </c:pt>
                <c:pt idx="12">
                  <c:v>45351</c:v>
                </c:pt>
                <c:pt idx="13">
                  <c:v>45382</c:v>
                </c:pt>
                <c:pt idx="14">
                  <c:v>45382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4-41EF-9DF7-EEEC2B0089DF}"/>
            </c:ext>
          </c:extLst>
        </c:ser>
        <c:ser>
          <c:idx val="1"/>
          <c:order val="1"/>
          <c:tx>
            <c:v>Длительность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Сбор требований к приложению</c:v>
                </c:pt>
                <c:pt idx="1">
                  <c:v>Предварительная оценка стоимости</c:v>
                </c:pt>
                <c:pt idx="2">
                  <c:v>Проектирование прототипа</c:v>
                </c:pt>
                <c:pt idx="3">
                  <c:v>Составление тех. Задания</c:v>
                </c:pt>
                <c:pt idx="4">
                  <c:v>Разработка первого релиза</c:v>
                </c:pt>
                <c:pt idx="5">
                  <c:v>Разработка базы данных</c:v>
                </c:pt>
                <c:pt idx="6">
                  <c:v>Разработка основных модулей</c:v>
                </c:pt>
                <c:pt idx="7">
                  <c:v>Разработка архитектуры </c:v>
                </c:pt>
                <c:pt idx="8">
                  <c:v>Разработка интерфейса </c:v>
                </c:pt>
                <c:pt idx="9">
                  <c:v>Соединение всего воедино</c:v>
                </c:pt>
                <c:pt idx="10">
                  <c:v>Тестирование внутреннее</c:v>
                </c:pt>
                <c:pt idx="11">
                  <c:v>Публикация в магазины</c:v>
                </c:pt>
                <c:pt idx="12">
                  <c:v>Реклама</c:v>
                </c:pt>
                <c:pt idx="13">
                  <c:v>Тестирование внешнее</c:v>
                </c:pt>
                <c:pt idx="14">
                  <c:v>Техническая поддержка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</c:v>
                </c:pt>
                <c:pt idx="1">
                  <c:v>4</c:v>
                </c:pt>
                <c:pt idx="2">
                  <c:v>25</c:v>
                </c:pt>
                <c:pt idx="3">
                  <c:v>5</c:v>
                </c:pt>
                <c:pt idx="4">
                  <c:v>244</c:v>
                </c:pt>
                <c:pt idx="5">
                  <c:v>30</c:v>
                </c:pt>
                <c:pt idx="6">
                  <c:v>62</c:v>
                </c:pt>
                <c:pt idx="7">
                  <c:v>61</c:v>
                </c:pt>
                <c:pt idx="8">
                  <c:v>30</c:v>
                </c:pt>
                <c:pt idx="9">
                  <c:v>62</c:v>
                </c:pt>
                <c:pt idx="10">
                  <c:v>29</c:v>
                </c:pt>
                <c:pt idx="11">
                  <c:v>31</c:v>
                </c:pt>
                <c:pt idx="12">
                  <c:v>365</c:v>
                </c:pt>
                <c:pt idx="13">
                  <c:v>61</c:v>
                </c:pt>
                <c:pt idx="14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24-41EF-9DF7-EEEC2B008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378472687"/>
        <c:axId val="1378473935"/>
      </c:barChart>
      <c:catAx>
        <c:axId val="13784726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78473935"/>
        <c:crosses val="autoZero"/>
        <c:auto val="1"/>
        <c:lblAlgn val="ctr"/>
        <c:lblOffset val="100"/>
        <c:noMultiLvlLbl val="0"/>
      </c:catAx>
      <c:valAx>
        <c:axId val="1378473935"/>
        <c:scaling>
          <c:orientation val="minMax"/>
          <c:max val="45700"/>
          <c:min val="45069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F800]dddd\,\ mmmm\ dd\,\ 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78472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2400" dirty="0"/>
            <a:t>Студенты-первокурсники, абитуриенты</a:t>
          </a:r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/>
        <a:lstStyle/>
        <a:p>
          <a:r>
            <a:rPr lang="ru-RU" sz="3200" dirty="0"/>
            <a:t>Затруднения в навигации в новом для них месте учебы.</a:t>
          </a:r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/>
            <a:t>Затруднения в навигации в новом для них месте учебы.</a:t>
          </a:r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Студенты-первокурсники, абитуриенты</a:t>
          </a:r>
        </a:p>
      </dsp:txBody>
      <dsp:txXfrm>
        <a:off x="81303" y="82117"/>
        <a:ext cx="3311059" cy="1502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1686620"/>
            <a:ext cx="6731280" cy="13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/>
              <a:t>“Мобильный навигатор </a:t>
            </a:r>
            <a:r>
              <a:rPr lang="ru-RU" sz="4400" dirty="0" err="1"/>
              <a:t>УдГУ</a:t>
            </a:r>
            <a:r>
              <a:rPr lang="ru-RU" sz="4400" dirty="0"/>
              <a:t>”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spc="-1" dirty="0">
              <a:latin typeface="Arial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6225" algn="l"/>
                <a:tab pos="363538" algn="l"/>
                <a:tab pos="727075" algn="l"/>
                <a:tab pos="1090613" algn="l"/>
                <a:tab pos="1454150" algn="l"/>
                <a:tab pos="1817688" algn="l"/>
                <a:tab pos="2182813" algn="l"/>
                <a:tab pos="2546350" algn="l"/>
                <a:tab pos="2909888" algn="l"/>
                <a:tab pos="3273425" algn="l"/>
                <a:tab pos="3636963" algn="l"/>
                <a:tab pos="4000500" algn="l"/>
                <a:tab pos="4365625" algn="l"/>
                <a:tab pos="4729163" algn="l"/>
                <a:tab pos="5092700" algn="l"/>
                <a:tab pos="5456238" algn="l"/>
                <a:tab pos="5821363" algn="l"/>
                <a:tab pos="6184900" algn="l"/>
                <a:tab pos="6548438" algn="l"/>
                <a:tab pos="6911975" algn="l"/>
                <a:tab pos="7275513" algn="l"/>
              </a:tabLst>
              <a:defRPr/>
            </a:pP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itka Text" pitchFamily="2" charset="0"/>
              <a:ea typeface="MS Gothic" pitchFamily="49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itchFamily="49" charset="-128"/>
              </a:rPr>
              <a:t>Команда проекта</a:t>
            </a:r>
            <a:endParaRPr sz="4000" dirty="0">
              <a:latin typeface="+mj-lt"/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B6DDDFF-C793-4B59-B237-A7C9734DFB8B}"/>
              </a:ext>
            </a:extLst>
          </p:cNvPr>
          <p:cNvSpPr txBox="1">
            <a:spLocks/>
          </p:cNvSpPr>
          <p:nvPr/>
        </p:nvSpPr>
        <p:spPr>
          <a:xfrm>
            <a:off x="789068" y="3309923"/>
            <a:ext cx="2883092" cy="168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D9B31A1A-A9EB-46A7-AB2B-849F0510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B6BC7D94-11CA-43FA-938D-5F079F0094FB}"/>
              </a:ext>
            </a:extLst>
          </p:cNvPr>
          <p:cNvSpPr txBox="1">
            <a:spLocks/>
          </p:cNvSpPr>
          <p:nvPr/>
        </p:nvSpPr>
        <p:spPr>
          <a:xfrm>
            <a:off x="4104208" y="3279796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Сунцов Роман</a:t>
            </a:r>
          </a:p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Лидер</a:t>
            </a:r>
          </a:p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sp>
        <p:nvSpPr>
          <p:cNvPr id="12" name="Содержимое 2">
            <a:extLst>
              <a:ext uri="{FF2B5EF4-FFF2-40B4-BE49-F238E27FC236}">
                <a16:creationId xmlns:a16="http://schemas.microsoft.com/office/drawing/2014/main" id="{61AAB4EE-FE0B-4358-A46A-E1FC33434142}"/>
              </a:ext>
            </a:extLst>
          </p:cNvPr>
          <p:cNvSpPr txBox="1">
            <a:spLocks/>
          </p:cNvSpPr>
          <p:nvPr/>
        </p:nvSpPr>
        <p:spPr>
          <a:xfrm>
            <a:off x="6998444" y="3254793"/>
            <a:ext cx="2883092" cy="677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1400" b="1" dirty="0">
              <a:solidFill>
                <a:srgbClr val="1B1464"/>
              </a:solidFill>
            </a:endParaRPr>
          </a:p>
        </p:txBody>
      </p:sp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34DA60C0-CE40-49B3-9139-3F2D931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035" y="1403330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5488" y="816007"/>
            <a:ext cx="9730897" cy="518901"/>
          </a:xfrm>
        </p:spPr>
        <p:txBody>
          <a:bodyPr/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Какую проблему Вашей целевой аудитории вы решаете?</a:t>
            </a:r>
            <a:endParaRPr sz="1400" dirty="0">
              <a:ea typeface="MS Gothic" pitchFamily="49" charset="-128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0FFEB6C-B383-4836-8572-A19DC615E985}"/>
              </a:ext>
            </a:extLst>
          </p:cNvPr>
          <p:cNvSpPr txBox="1">
            <a:spLocks/>
          </p:cNvSpPr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itchFamily="49" charset="-128"/>
              </a:rPr>
              <a:t>Решение проблемы: 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563D58AA-EDEB-44C6-9646-1513EE9463AD}"/>
              </a:ext>
            </a:extLst>
          </p:cNvPr>
          <p:cNvSpPr txBox="1">
            <a:spLocks/>
          </p:cNvSpPr>
          <p:nvPr/>
        </p:nvSpPr>
        <p:spPr>
          <a:xfrm>
            <a:off x="719832" y="4203427"/>
            <a:ext cx="8488806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зработка удобного и многофункционального мобильного приложения “Мобильный навигатор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УдГУ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”</a:t>
            </a:r>
            <a:endParaRPr kumimoji="0" lang="ru-RU" sz="2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BB18E9-133E-4C90-870A-415F0FFD0691}"/>
              </a:ext>
            </a:extLst>
          </p:cNvPr>
          <p:cNvSpPr txBox="1">
            <a:spLocks/>
          </p:cNvSpPr>
          <p:nvPr/>
        </p:nvSpPr>
        <p:spPr>
          <a:xfrm>
            <a:off x="-1" y="-12629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itchFamily="49" charset="-128"/>
              </a:rPr>
              <a:t>Проблема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A3F3CDA1-2F46-4253-98A6-B0F9338B6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8035286"/>
              </p:ext>
            </p:extLst>
          </p:nvPr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br>
              <a:rPr lang="ru-RU" sz="2800" dirty="0">
                <a:ea typeface="MS Gothic" pitchFamily="49" charset="-128"/>
              </a:rPr>
            </a:br>
            <a:r>
              <a:rPr lang="ru-RU" sz="2800" dirty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03407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err="1"/>
                        <a:t>Инновационность</a:t>
                      </a:r>
                      <a:r>
                        <a:rPr lang="ru-RU" dirty="0"/>
                        <a:t> 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Инновация мирового</a:t>
                      </a:r>
                      <a:r>
                        <a:rPr lang="ru-RU" baseline="0" dirty="0"/>
                        <a:t> уровня</a:t>
                      </a:r>
                      <a:endParaRPr lang="ru-RU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/>
                        <a:t>Нет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НТИ</a:t>
                      </a:r>
                    </a:p>
                    <a:p>
                      <a:r>
                        <a:rPr lang="ru-RU" dirty="0"/>
                        <a:t>(отметьте нужное)</a:t>
                      </a: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Не использует 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20" y="2763267"/>
            <a:ext cx="288032" cy="25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475" y="3987403"/>
            <a:ext cx="330037" cy="2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>
              <a:lnSpc>
                <a:spcPct val="8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600" dirty="0"/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70E0F1-0A62-1B23-37E7-FFFA609C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</p:spPr>
        <p:txBody>
          <a:bodyPr lIns="720000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E01CC-4B1D-4F09-A925-4AB4E0FDEE93}"/>
              </a:ext>
            </a:extLst>
          </p:cNvPr>
          <p:cNvSpPr txBox="1"/>
          <p:nvPr/>
        </p:nvSpPr>
        <p:spPr>
          <a:xfrm>
            <a:off x="-4862" y="2421008"/>
            <a:ext cx="9509670" cy="11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отенциальной целевой категорией мобильного приложения “Навигатор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УдГУ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” являются абитуриенты и первокурсники, для которых в общем случае затруднена навигация в новом для них месте учебы.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627407"/>
              </p:ext>
            </p:extLst>
          </p:nvPr>
        </p:nvGraphicFramePr>
        <p:xfrm>
          <a:off x="143766" y="982800"/>
          <a:ext cx="9793089" cy="4588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Разработка приложения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300000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 + спонсорство ВУЗа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50000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 + спонсорство ВУЗа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Администрирование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10000</a:t>
                      </a:r>
                      <a:r>
                        <a:rPr lang="en-US" sz="2300" dirty="0"/>
                        <a:t>/</a:t>
                      </a:r>
                      <a:r>
                        <a:rPr lang="ru-RU" sz="2300" dirty="0"/>
                        <a:t>мес.</a:t>
                      </a:r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dirty="0"/>
                        <a:t>Собственные средства + спонсорство ВУЗа</a:t>
                      </a:r>
                    </a:p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470.000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>
                <a:ea typeface="MS Gothic" pitchFamily="49" charset="-128"/>
              </a:rPr>
              <a:t>Выбранная организационно-правовая форма: Самозанятый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налогообложения:</a:t>
            </a:r>
            <a:br>
              <a:rPr lang="ru-RU" sz="3200" dirty="0">
                <a:ea typeface="MS Gothic" pitchFamily="49" charset="-128"/>
              </a:rPr>
            </a:br>
            <a:r>
              <a:rPr lang="ru-RU" sz="3200" dirty="0">
                <a:ea typeface="MS Gothic" pitchFamily="49" charset="-128"/>
              </a:rPr>
              <a:t>Общая</a:t>
            </a:r>
          </a:p>
          <a:p>
            <a:pPr>
              <a:buFont typeface="Times New Roman" pitchFamily="18" charset="0"/>
              <a:buNone/>
            </a:pPr>
            <a:endParaRPr lang="ru-RU" sz="3200" b="1" i="1" dirty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План реализации проекта</a:t>
            </a:r>
            <a:endParaRPr sz="4000" dirty="0">
              <a:ea typeface="MS Gothic" pitchFamily="49" charset="-128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5AF267F-3B01-4FDD-9ED7-99AEEAB497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54821"/>
              </p:ext>
            </p:extLst>
          </p:nvPr>
        </p:nvGraphicFramePr>
        <p:xfrm>
          <a:off x="-1" y="1160462"/>
          <a:ext cx="10229851" cy="451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2738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itchFamily="49" charset="-128"/>
              </a:rPr>
              <a:t>Координаты команды проекта</a:t>
            </a:r>
            <a:endParaRPr sz="4000" dirty="0">
              <a:ea typeface="MS Gothic" pitchFamily="49" charset="-128"/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102F9B5-637E-4104-9E9B-169CC3E72A94}"/>
              </a:ext>
            </a:extLst>
          </p:cNvPr>
          <p:cNvSpPr txBox="1">
            <a:spLocks/>
          </p:cNvSpPr>
          <p:nvPr/>
        </p:nvSpPr>
        <p:spPr>
          <a:xfrm>
            <a:off x="789069" y="3309923"/>
            <a:ext cx="2059340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80000"/>
              </a:lnSpc>
              <a:spcBef>
                <a:spcPts val="0"/>
              </a:spcBef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548E3CDE-44C3-4484-AD52-D4420FD6E5E2}"/>
              </a:ext>
            </a:extLst>
          </p:cNvPr>
          <p:cNvSpPr txBox="1">
            <a:spLocks/>
          </p:cNvSpPr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6C0C4E4A-6767-430D-BCD2-99AC244BD098}"/>
              </a:ext>
            </a:extLst>
          </p:cNvPr>
          <p:cNvSpPr txBox="1">
            <a:spLocks/>
          </p:cNvSpPr>
          <p:nvPr/>
        </p:nvSpPr>
        <p:spPr>
          <a:xfrm>
            <a:off x="4032200" y="3249542"/>
            <a:ext cx="244827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/>
              <a:t>Сунцов Роман,</a:t>
            </a:r>
          </a:p>
          <a:p>
            <a:pPr algn="ctr">
              <a:lnSpc>
                <a:spcPct val="110000"/>
              </a:lnSpc>
            </a:pPr>
            <a:r>
              <a:rPr lang="en-US" sz="1400" b="1" dirty="0"/>
              <a:t>roma.suntzov@yandex.ru</a:t>
            </a:r>
            <a:endParaRPr lang="ru-RU" sz="14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91E717BA-61CB-4851-AD9F-8E362718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5594" y="1523436"/>
            <a:ext cx="1452010" cy="1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с праздником | Смешные смайлики, Эмодзи, Смешные открытки">
            <a:extLst>
              <a:ext uri="{FF2B5EF4-FFF2-40B4-BE49-F238E27FC236}">
                <a16:creationId xmlns:a16="http://schemas.microsoft.com/office/drawing/2014/main" id="{AFF29497-B484-4485-941C-910814E5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035" y="1400706"/>
            <a:ext cx="1773128" cy="173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476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7929</TotalTime>
  <Words>187</Words>
  <Application>Microsoft Office PowerPoint</Application>
  <PresentationFormat>Произвольный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MS Gothic</vt:lpstr>
      <vt:lpstr>Arial</vt:lpstr>
      <vt:lpstr>Calibri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Какую проблему Вашей целевой аудитории вы решаете?</vt:lpstr>
      <vt:lpstr>Роль проекта в обеспечении  технологического суверенитета страны</vt:lpstr>
      <vt:lpstr>Целевая аудитория проекта</vt:lpstr>
      <vt:lpstr>Стартовые инвестиции</vt:lpstr>
      <vt:lpstr>Организационный план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Роман Сунцов</cp:lastModifiedBy>
  <cp:revision>35</cp:revision>
  <dcterms:created xsi:type="dcterms:W3CDTF">2022-10-14T10:42:52Z</dcterms:created>
  <dcterms:modified xsi:type="dcterms:W3CDTF">2023-05-28T13:50:04Z</dcterms:modified>
  <dc:language>ru-RU</dc:language>
</cp:coreProperties>
</file>