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neDyj4uM2yeDp+IhnM+Prm3lo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70D0A0-0C3F-4FDB-8973-9FB39DE29586}">
  <a:tblStyle styleId="{C570D0A0-0C3F-4FDB-8973-9FB39DE2958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21" name="Google Shape;22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None/>
            </a:pPr>
            <a:r>
              <a:rPr lang="ru-RU" sz="5400">
                <a:latin typeface="Times New Roman"/>
                <a:ea typeface="Times New Roman"/>
                <a:cs typeface="Times New Roman"/>
                <a:sym typeface="Times New Roman"/>
              </a:rPr>
              <a:t>Цифровая платформа для первичной диагностики заболеваний на основе искусственного интеллекта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Согласно исследованию НИУ ВШЭ более 60% россиян выбирают самолечение.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Из-за чего возникают следующие проблемы: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Неточность диагноза (поиск заболевания</a:t>
            </a:r>
            <a:r>
              <a:rPr b="1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симптомам в интернете разнится на каждом сайте).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Неверное лечение выбранное самостоятельно.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Прогрессирование болезни.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599" y="1978025"/>
            <a:ext cx="548409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онлайн сервиса на основе искусственного интеллекта, способного анализировать медицинские данные и предоставлять информацию о диагнозе, врачах и  мед. учреждениях, в которых им будет предоставлена квалифицированная помощь.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1" name="Google Shape;18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9701" y="1395682"/>
            <a:ext cx="4351339" cy="4351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990600" y="1978025"/>
            <a:ext cx="10515600" cy="396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Требования потребителей к характеристикам продукта: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Быстрота обработки данных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Высокая точность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Адаптивность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Безопасность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990600" y="1978025"/>
            <a:ext cx="4717473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Пользовательский сценарий: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Пользователи будут заходить на сайт, вводить свои симптомы, результаты анализов, и получать примерный диагноз с возможностью записаться к специалистам, способным предоставить им необходимое лечение.</a:t>
            </a:r>
            <a:endParaRPr/>
          </a:p>
        </p:txBody>
      </p:sp>
      <p:cxnSp>
        <p:nvCxnSpPr>
          <p:cNvPr id="197" name="Google Shape;19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3431" y="1437735"/>
            <a:ext cx="5152642" cy="5095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05" name="Google Shape;205;p6"/>
          <p:cNvSpPr txBox="1"/>
          <p:nvPr/>
        </p:nvSpPr>
        <p:spPr>
          <a:xfrm>
            <a:off x="7165298" y="1978025"/>
            <a:ext cx="434090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6" name="Google Shape;206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07" name="Google Shape;20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275" y="1829205"/>
            <a:ext cx="4511401" cy="4511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"/>
          <p:cNvSpPr txBox="1"/>
          <p:nvPr/>
        </p:nvSpPr>
        <p:spPr>
          <a:xfrm>
            <a:off x="6096000" y="2141764"/>
            <a:ext cx="4113548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TAM: 140 млн.чел. – население России имеющее проблемы со здоровьем.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SAM: 54% населения использующие онлайн сервисы (сайты), с помощью которых сами узнают диагноз по симптомам (75,6 млн. чел.)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SOM: 5% привлеченных уникальным предложением. (3,78 млн. чел.)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15" name="Google Shape;215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6" name="Google Shape;216;p7"/>
          <p:cNvGraphicFramePr/>
          <p:nvPr/>
        </p:nvGraphicFramePr>
        <p:xfrm>
          <a:off x="737038" y="150559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{C570D0A0-0C3F-4FDB-8973-9FB39DE29586}</a:tableStyleId>
              </a:tblPr>
              <a:tblGrid>
                <a:gridCol w="1785575"/>
                <a:gridCol w="1785575"/>
                <a:gridCol w="1786700"/>
                <a:gridCol w="1786700"/>
                <a:gridCol w="1786700"/>
                <a:gridCol w="1786700"/>
              </a:tblGrid>
              <a:tr h="651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 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Наш проект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IBM Watson Health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Google DeepMind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Amazon Comprehend Medical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Microsoft Healthcare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</a:tr>
              <a:tr h="58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Информация о всех болезнях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</a:tr>
              <a:tr h="58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Хранение данных пациента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</a:tr>
              <a:tr h="58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Персонализированное лечение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</a:tr>
              <a:tr h="57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Запись к специалистам.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solidFill>
                      <a:srgbClr val="B3C6E7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7"/>
          <p:cNvSpPr txBox="1"/>
          <p:nvPr/>
        </p:nvSpPr>
        <p:spPr>
          <a:xfrm>
            <a:off x="803275" y="5029243"/>
            <a:ext cx="936596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преимущество: предоставление информации о всех болезнях и возможность записаться к специалисту не выходя с сайта.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24" name="Google Shape;22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5" name="Google Shape;225;p8"/>
          <p:cNvSpPr/>
          <p:nvPr/>
        </p:nvSpPr>
        <p:spPr>
          <a:xfrm>
            <a:off x="1534158" y="2824006"/>
            <a:ext cx="1154545" cy="1126836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Kлиенты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4729018" y="3906860"/>
            <a:ext cx="2309091" cy="2253673"/>
          </a:xfrm>
          <a:prstGeom prst="ellipse">
            <a:avLst/>
          </a:prstGeom>
          <a:solidFill>
            <a:srgbClr val="DF297B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Сервис для первичной диагностики заболеваний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8"/>
          <p:cNvSpPr txBox="1"/>
          <p:nvPr/>
        </p:nvSpPr>
        <p:spPr>
          <a:xfrm>
            <a:off x="3881745" y="1262315"/>
            <a:ext cx="33343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Партнерская </a:t>
            </a:r>
            <a:endParaRPr/>
          </a:p>
        </p:txBody>
      </p:sp>
      <p:sp>
        <p:nvSpPr>
          <p:cNvPr id="228" name="Google Shape;228;p8"/>
          <p:cNvSpPr/>
          <p:nvPr/>
        </p:nvSpPr>
        <p:spPr>
          <a:xfrm>
            <a:off x="8676644" y="1766454"/>
            <a:ext cx="1653309" cy="1662546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Мед. учреждения</a:t>
            </a:r>
            <a:endParaRPr/>
          </a:p>
        </p:txBody>
      </p:sp>
      <p:cxnSp>
        <p:nvCxnSpPr>
          <p:cNvPr id="229" name="Google Shape;229;p8"/>
          <p:cNvCxnSpPr>
            <a:stCxn id="225" idx="5"/>
            <a:endCxn id="226" idx="2"/>
          </p:cNvCxnSpPr>
          <p:nvPr/>
        </p:nvCxnSpPr>
        <p:spPr>
          <a:xfrm>
            <a:off x="2519624" y="3785821"/>
            <a:ext cx="2209500" cy="124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0" name="Google Shape;230;p8"/>
          <p:cNvSpPr txBox="1"/>
          <p:nvPr/>
        </p:nvSpPr>
        <p:spPr>
          <a:xfrm rot="1707416">
            <a:off x="2440258" y="4433009"/>
            <a:ext cx="210964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о заболевании</a:t>
            </a:r>
            <a:endParaRPr/>
          </a:p>
        </p:txBody>
      </p:sp>
      <p:cxnSp>
        <p:nvCxnSpPr>
          <p:cNvPr id="231" name="Google Shape;231;p8"/>
          <p:cNvCxnSpPr/>
          <p:nvPr/>
        </p:nvCxnSpPr>
        <p:spPr>
          <a:xfrm rot="10800000">
            <a:off x="2643085" y="3622035"/>
            <a:ext cx="2102074" cy="118562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2" name="Google Shape;232;p8"/>
          <p:cNvCxnSpPr>
            <a:endCxn id="228" idx="3"/>
          </p:cNvCxnSpPr>
          <p:nvPr/>
        </p:nvCxnSpPr>
        <p:spPr>
          <a:xfrm flipH="1" rot="10800000">
            <a:off x="6927365" y="3185526"/>
            <a:ext cx="1991400" cy="136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3" name="Google Shape;233;p8"/>
          <p:cNvCxnSpPr/>
          <p:nvPr/>
        </p:nvCxnSpPr>
        <p:spPr>
          <a:xfrm flipH="1">
            <a:off x="6816436" y="3083282"/>
            <a:ext cx="1860208" cy="122921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4" name="Google Shape;234;p8"/>
          <p:cNvSpPr txBox="1"/>
          <p:nvPr/>
        </p:nvSpPr>
        <p:spPr>
          <a:xfrm rot="1773572">
            <a:off x="2898137" y="3535341"/>
            <a:ext cx="24225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Возможный диагноз,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Направление к специалисту</a:t>
            </a:r>
            <a:endParaRPr/>
          </a:p>
        </p:txBody>
      </p:sp>
      <p:sp>
        <p:nvSpPr>
          <p:cNvPr id="235" name="Google Shape;235;p8"/>
          <p:cNvSpPr txBox="1"/>
          <p:nvPr/>
        </p:nvSpPr>
        <p:spPr>
          <a:xfrm rot="-2009041">
            <a:off x="7258490" y="3932545"/>
            <a:ext cx="17086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Приток клиентов</a:t>
            </a:r>
            <a:endParaRPr/>
          </a:p>
        </p:txBody>
      </p:sp>
      <p:sp>
        <p:nvSpPr>
          <p:cNvPr id="236" name="Google Shape;236;p8"/>
          <p:cNvSpPr txBox="1"/>
          <p:nvPr/>
        </p:nvSpPr>
        <p:spPr>
          <a:xfrm rot="-2004990">
            <a:off x="6709625" y="3034571"/>
            <a:ext cx="178771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10% от каждого посетителя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3" name="Google Shape;243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245" name="Google Shape;245;p9"/>
          <p:cNvCxnSpPr/>
          <p:nvPr/>
        </p:nvCxnSpPr>
        <p:spPr>
          <a:xfrm>
            <a:off x="990600" y="3851564"/>
            <a:ext cx="105156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6" name="Google Shape;246;p9"/>
          <p:cNvSpPr/>
          <p:nvPr/>
        </p:nvSpPr>
        <p:spPr>
          <a:xfrm>
            <a:off x="1089891" y="3792682"/>
            <a:ext cx="129309" cy="117764"/>
          </a:xfrm>
          <a:prstGeom prst="ellipse">
            <a:avLst/>
          </a:prstGeom>
          <a:solidFill>
            <a:srgbClr val="DF297B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11291454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6026721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2242125" y="3792682"/>
            <a:ext cx="129309" cy="117764"/>
          </a:xfrm>
          <a:prstGeom prst="ellipse">
            <a:avLst/>
          </a:prstGeom>
          <a:solidFill>
            <a:srgbClr val="DF297B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3495962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4724395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8776854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7372917" y="3792682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9986819" y="3803940"/>
            <a:ext cx="129309" cy="117764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 txBox="1"/>
          <p:nvPr/>
        </p:nvSpPr>
        <p:spPr>
          <a:xfrm>
            <a:off x="647074" y="2104858"/>
            <a:ext cx="1556325" cy="1163139"/>
          </a:xfrm>
          <a:prstGeom prst="rect">
            <a:avLst/>
          </a:prstGeom>
          <a:solidFill>
            <a:srgbClr val="DF297B">
              <a:alpha val="14901"/>
            </a:srgbClr>
          </a:solidFill>
          <a:ln cap="flat" cmpd="sng" w="9525">
            <a:solidFill>
              <a:srgbClr val="DF2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13.10.23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концепции</a:t>
            </a:r>
            <a:endParaRPr/>
          </a:p>
        </p:txBody>
      </p:sp>
      <p:sp>
        <p:nvSpPr>
          <p:cNvPr id="256" name="Google Shape;256;p9"/>
          <p:cNvSpPr txBox="1"/>
          <p:nvPr/>
        </p:nvSpPr>
        <p:spPr>
          <a:xfrm>
            <a:off x="1425237" y="4376250"/>
            <a:ext cx="1763083" cy="2108269"/>
          </a:xfrm>
          <a:prstGeom prst="rect">
            <a:avLst/>
          </a:prstGeom>
          <a:solidFill>
            <a:srgbClr val="DF297B">
              <a:alpha val="14901"/>
            </a:srgbClr>
          </a:solidFill>
          <a:ln cap="flat" cmpd="sng" w="9525">
            <a:solidFill>
              <a:srgbClr val="DF2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Определение требований к функционалу продукта и необходимых данных.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02.12.23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9"/>
          <p:cNvSpPr txBox="1"/>
          <p:nvPr/>
        </p:nvSpPr>
        <p:spPr>
          <a:xfrm>
            <a:off x="2808940" y="1651565"/>
            <a:ext cx="1860564" cy="1827936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29.04.24</a:t>
            </a:r>
            <a:endParaRPr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ТЗ на разработку алгоритмов и интерфейса</a:t>
            </a:r>
            <a:endParaRPr/>
          </a:p>
        </p:txBody>
      </p:sp>
      <p:sp>
        <p:nvSpPr>
          <p:cNvPr id="258" name="Google Shape;258;p9"/>
          <p:cNvSpPr txBox="1"/>
          <p:nvPr/>
        </p:nvSpPr>
        <p:spPr>
          <a:xfrm>
            <a:off x="4010886" y="4621707"/>
            <a:ext cx="1623296" cy="1493999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алгоритмов и интерфейсов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23.08.24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9"/>
          <p:cNvSpPr txBox="1"/>
          <p:nvPr/>
        </p:nvSpPr>
        <p:spPr>
          <a:xfrm>
            <a:off x="5479894" y="1965357"/>
            <a:ext cx="1292756" cy="1495538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04.12.24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Сбор и обработка данных</a:t>
            </a:r>
            <a:endParaRPr/>
          </a:p>
        </p:txBody>
      </p:sp>
      <p:sp>
        <p:nvSpPr>
          <p:cNvPr id="260" name="Google Shape;260;p9"/>
          <p:cNvSpPr txBox="1"/>
          <p:nvPr/>
        </p:nvSpPr>
        <p:spPr>
          <a:xfrm>
            <a:off x="6664558" y="4376250"/>
            <a:ext cx="1579974" cy="1493999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Размещение сервиса на серверах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10.01.25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9"/>
          <p:cNvSpPr txBox="1"/>
          <p:nvPr/>
        </p:nvSpPr>
        <p:spPr>
          <a:xfrm>
            <a:off x="7708973" y="2510456"/>
            <a:ext cx="1676395" cy="829201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10.02.25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Тестирование</a:t>
            </a:r>
            <a:endParaRPr/>
          </a:p>
        </p:txBody>
      </p:sp>
      <p:sp>
        <p:nvSpPr>
          <p:cNvPr id="262" name="Google Shape;262;p9"/>
          <p:cNvSpPr txBox="1"/>
          <p:nvPr/>
        </p:nvSpPr>
        <p:spPr>
          <a:xfrm>
            <a:off x="8953376" y="4516011"/>
            <a:ext cx="1708195" cy="829201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Патентование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14.04.25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9986819" y="2580620"/>
            <a:ext cx="1676395" cy="723275"/>
          </a:xfrm>
          <a:prstGeom prst="rect">
            <a:avLst/>
          </a:prstGeom>
          <a:solidFill>
            <a:schemeClr val="accent1">
              <a:alpha val="14901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26.05.23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Продвижение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4" name="Google Shape;264;p9"/>
          <p:cNvCxnSpPr>
            <a:stCxn id="246" idx="7"/>
            <a:endCxn id="255" idx="2"/>
          </p:cNvCxnSpPr>
          <p:nvPr/>
        </p:nvCxnSpPr>
        <p:spPr>
          <a:xfrm flipH="1" rot="10800000">
            <a:off x="1200263" y="3268128"/>
            <a:ext cx="225000" cy="54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5" name="Google Shape;265;p9"/>
          <p:cNvCxnSpPr>
            <a:stCxn id="249" idx="5"/>
            <a:endCxn id="256" idx="0"/>
          </p:cNvCxnSpPr>
          <p:nvPr/>
        </p:nvCxnSpPr>
        <p:spPr>
          <a:xfrm flipH="1">
            <a:off x="2306897" y="3893200"/>
            <a:ext cx="45600" cy="483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6" name="Google Shape;266;p9"/>
          <p:cNvCxnSpPr>
            <a:stCxn id="250" idx="6"/>
            <a:endCxn id="257" idx="2"/>
          </p:cNvCxnSpPr>
          <p:nvPr/>
        </p:nvCxnSpPr>
        <p:spPr>
          <a:xfrm flipH="1" rot="10800000">
            <a:off x="3625271" y="3479564"/>
            <a:ext cx="114000" cy="372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7" name="Google Shape;267;p9"/>
          <p:cNvCxnSpPr>
            <a:stCxn id="251" idx="5"/>
            <a:endCxn id="258" idx="0"/>
          </p:cNvCxnSpPr>
          <p:nvPr/>
        </p:nvCxnSpPr>
        <p:spPr>
          <a:xfrm flipH="1">
            <a:off x="4822467" y="3893200"/>
            <a:ext cx="12300" cy="728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8" name="Google Shape;268;p9"/>
          <p:cNvCxnSpPr>
            <a:stCxn id="248" idx="0"/>
            <a:endCxn id="259" idx="2"/>
          </p:cNvCxnSpPr>
          <p:nvPr/>
        </p:nvCxnSpPr>
        <p:spPr>
          <a:xfrm flipH="1" rot="10800000">
            <a:off x="6091376" y="3460882"/>
            <a:ext cx="34800" cy="33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9" name="Google Shape;269;p9"/>
          <p:cNvCxnSpPr>
            <a:stCxn id="253" idx="3"/>
            <a:endCxn id="260" idx="0"/>
          </p:cNvCxnSpPr>
          <p:nvPr/>
        </p:nvCxnSpPr>
        <p:spPr>
          <a:xfrm>
            <a:off x="7391854" y="3893200"/>
            <a:ext cx="62700" cy="483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70" name="Google Shape;270;p9"/>
          <p:cNvCxnSpPr>
            <a:stCxn id="252" idx="7"/>
            <a:endCxn id="261" idx="2"/>
          </p:cNvCxnSpPr>
          <p:nvPr/>
        </p:nvCxnSpPr>
        <p:spPr>
          <a:xfrm rot="10800000">
            <a:off x="8547026" y="3339528"/>
            <a:ext cx="340200" cy="470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71" name="Google Shape;271;p9"/>
          <p:cNvCxnSpPr>
            <a:stCxn id="254" idx="5"/>
            <a:endCxn id="262" idx="0"/>
          </p:cNvCxnSpPr>
          <p:nvPr/>
        </p:nvCxnSpPr>
        <p:spPr>
          <a:xfrm flipH="1">
            <a:off x="9807391" y="3904458"/>
            <a:ext cx="289800" cy="611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72" name="Google Shape;272;p9"/>
          <p:cNvCxnSpPr>
            <a:stCxn id="247" idx="1"/>
            <a:endCxn id="263" idx="2"/>
          </p:cNvCxnSpPr>
          <p:nvPr/>
        </p:nvCxnSpPr>
        <p:spPr>
          <a:xfrm rot="10800000">
            <a:off x="10824991" y="3303828"/>
            <a:ext cx="485400" cy="506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79" name="Google Shape;279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81" name="Google Shape;281;p10"/>
          <p:cNvGraphicFramePr/>
          <p:nvPr/>
        </p:nvGraphicFramePr>
        <p:xfrm>
          <a:off x="990599" y="15298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{C570D0A0-0C3F-4FDB-8973-9FB39DE29586}</a:tableStyleId>
              </a:tblPr>
              <a:tblGrid>
                <a:gridCol w="3236625"/>
                <a:gridCol w="6790550"/>
              </a:tblGrid>
              <a:tr h="5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Член команды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Функция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96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Мед. Эксперты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Предоставление информации о заболеваниях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9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Инженеры по машинному обучению</a:t>
                      </a:r>
                      <a:endParaRPr b="0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разрабатывают и обучают модель искусственного интеллекта</a:t>
                      </a:r>
                      <a:endParaRPr sz="2000"/>
                    </a:p>
                  </a:txBody>
                  <a:tcPr marT="45725" marB="45725" marR="91450" marL="91450"/>
                </a:tc>
              </a:tr>
              <a:tr h="5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Разработчики</a:t>
                      </a:r>
                      <a:endParaRPr b="0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Программное обеспечение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Дизайнеры</a:t>
                      </a:r>
                      <a:endParaRPr b="0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Пользовательский интерфейс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Специалисты по обработке и анализу данных</a:t>
                      </a:r>
                      <a:endParaRPr b="0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Очистка собранного материала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2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Администратор сайта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Отвечает за обновление и поддержку стабильной работы сайта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Руководитель проекта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Координирует работу команды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"/>
          <p:cNvSpPr txBox="1"/>
          <p:nvPr/>
        </p:nvSpPr>
        <p:spPr>
          <a:xfrm>
            <a:off x="746374" y="17691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