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5" r:id="rId1"/>
  </p:sldMasterIdLst>
  <p:sldIdLst>
    <p:sldId id="263" r:id="rId2"/>
    <p:sldId id="260" r:id="rId3"/>
    <p:sldId id="256" r:id="rId4"/>
    <p:sldId id="257" r:id="rId5"/>
    <p:sldId id="258" r:id="rId6"/>
    <p:sldId id="269" r:id="rId7"/>
    <p:sldId id="261" r:id="rId8"/>
    <p:sldId id="268" r:id="rId9"/>
    <p:sldId id="265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95E1656-2376-4EB7-9052-B6185F5C0483}">
          <p14:sldIdLst>
            <p14:sldId id="263"/>
            <p14:sldId id="260"/>
            <p14:sldId id="256"/>
            <p14:sldId id="257"/>
            <p14:sldId id="258"/>
            <p14:sldId id="269"/>
            <p14:sldId id="261"/>
            <p14:sldId id="268"/>
            <p14:sldId id="265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80" d="100"/>
          <a:sy n="80" d="100"/>
        </p:scale>
        <p:origin x="634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1430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746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895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519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742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305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85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271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051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476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866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0756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88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22448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7700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2306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100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608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  <p:sldLayoutId id="214748375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A1E96F-2DB7-4BD6-B586-1502B95F03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685799"/>
            <a:ext cx="10424055" cy="2971801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FFFF00"/>
                </a:solidFill>
              </a:rPr>
              <a:t>Разработка программного КОМПЛЕКСА обнаружения и классификации радиосигналов с использованием глубокого машинного обучения для спектрального мониторинга и динамического доступа к спектру в КВ диапазоне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EC90313-31CA-4BB9-BF8D-AB8265D468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Наставник: </a:t>
            </a:r>
          </a:p>
          <a:p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Овчинников Владимир Викторович</a:t>
            </a:r>
          </a:p>
          <a:p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Участник:</a:t>
            </a:r>
          </a:p>
          <a:p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Пантелеев Павел Геннадьевич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1761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6CA6AE4-1662-4E1E-A0E2-85992CCF6F9E}"/>
              </a:ext>
            </a:extLst>
          </p:cNvPr>
          <p:cNvSpPr txBox="1"/>
          <p:nvPr/>
        </p:nvSpPr>
        <p:spPr>
          <a:xfrm>
            <a:off x="1792816" y="1163781"/>
            <a:ext cx="889423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Актуальность:</a:t>
            </a:r>
            <a:r>
              <a:rPr lang="ru-RU" dirty="0"/>
              <a:t> Классификация радиосигналов с различным типом модуляции является важной задачей в таких приложениях как когнитивное радио, динамический доступ к спектру, мониторинг спектра и его занятости.</a:t>
            </a:r>
            <a:endParaRPr lang="en-US" dirty="0"/>
          </a:p>
          <a:p>
            <a:endParaRPr lang="en-US" dirty="0"/>
          </a:p>
          <a:p>
            <a:r>
              <a:rPr lang="ru-RU" dirty="0"/>
              <a:t>Обычно для мониторинга занятости спектра и обнаружения радиосигналов применяются статистические методы для отделения сигнала от шума </a:t>
            </a:r>
            <a:endParaRPr lang="en-US" dirty="0"/>
          </a:p>
          <a:p>
            <a:endParaRPr lang="en-US" dirty="0"/>
          </a:p>
          <a:p>
            <a:r>
              <a:rPr lang="ru-RU" dirty="0"/>
              <a:t>Применение методов машинного обучения, таких как глубокие нейронные сети позволит помимо определения наличия сигнала определить тип его модуляции</a:t>
            </a:r>
          </a:p>
          <a:p>
            <a:endParaRPr lang="ru-RU" dirty="0"/>
          </a:p>
          <a:p>
            <a:r>
              <a:rPr lang="ru-RU" b="1" dirty="0"/>
              <a:t>Цель проекта:</a:t>
            </a:r>
            <a:r>
              <a:rPr lang="ru-RU" dirty="0"/>
              <a:t> Создание программного продукта для разработчиков радиотехнических систем позволяющий распознавать тип принимаемого радиосигнала.</a:t>
            </a:r>
          </a:p>
          <a:p>
            <a:endParaRPr lang="ru-RU" dirty="0"/>
          </a:p>
          <a:p>
            <a:r>
              <a:rPr lang="ru-RU" b="1" dirty="0"/>
              <a:t>Потенциальные заказчики: </a:t>
            </a:r>
            <a:r>
              <a:rPr lang="ru-RU" dirty="0"/>
              <a:t>Предприятия, занимающиеся разработкой перспективных систем связи. Службы мониторинга спектра.</a:t>
            </a:r>
          </a:p>
        </p:txBody>
      </p:sp>
      <p:sp>
        <p:nvSpPr>
          <p:cNvPr id="9" name="Заголовок 11">
            <a:extLst>
              <a:ext uri="{FF2B5EF4-FFF2-40B4-BE49-F238E27FC236}">
                <a16:creationId xmlns:a16="http://schemas.microsoft.com/office/drawing/2014/main" id="{1F45D417-D82F-4196-AC9D-5BCFB912E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74133"/>
            <a:ext cx="9905998" cy="88964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6"/>
                </a:solidFill>
              </a:rPr>
              <a:t>Актуальность и цель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851629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29242CC-321E-4331-9096-13807E3EEB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94" t="23130" b="13385"/>
          <a:stretch/>
        </p:blipFill>
        <p:spPr>
          <a:xfrm>
            <a:off x="837210" y="1276123"/>
            <a:ext cx="5409210" cy="1851497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A03DCC91-A7DD-4E6B-A901-DA2FF01D7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74133"/>
            <a:ext cx="9905998" cy="88964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6"/>
                </a:solidFill>
              </a:rPr>
              <a:t>Радиосвязь в КВ диапазоне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36831A-B18D-42C6-B259-4379F3A5B90B}"/>
              </a:ext>
            </a:extLst>
          </p:cNvPr>
          <p:cNvSpPr txBox="1"/>
          <p:nvPr/>
        </p:nvSpPr>
        <p:spPr>
          <a:xfrm>
            <a:off x="1894115" y="3424628"/>
            <a:ext cx="308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Спектр в КВ диапазоне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50FFE61-B7DD-4A88-97CD-AF59F7CC014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02" y="4051134"/>
            <a:ext cx="5940425" cy="20351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D7456D7-2CAC-42D1-8546-EB026BC204C8}"/>
              </a:ext>
            </a:extLst>
          </p:cNvPr>
          <p:cNvSpPr txBox="1"/>
          <p:nvPr/>
        </p:nvSpPr>
        <p:spPr>
          <a:xfrm>
            <a:off x="1256806" y="6086309"/>
            <a:ext cx="3873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Система связи в КВ диапазоне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F8482BE-A544-4676-AEA5-0846CC4DF445}"/>
              </a:ext>
            </a:extLst>
          </p:cNvPr>
          <p:cNvSpPr txBox="1"/>
          <p:nvPr/>
        </p:nvSpPr>
        <p:spPr>
          <a:xfrm>
            <a:off x="837210" y="3116851"/>
            <a:ext cx="5409210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Частота, МГц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2F9C421-8664-461D-8161-CE381926B4F5}"/>
              </a:ext>
            </a:extLst>
          </p:cNvPr>
          <p:cNvSpPr txBox="1"/>
          <p:nvPr/>
        </p:nvSpPr>
        <p:spPr>
          <a:xfrm rot="16200000">
            <a:off x="-355640" y="2196488"/>
            <a:ext cx="2117729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Амплитуда, дБ</a:t>
            </a:r>
          </a:p>
        </p:txBody>
      </p:sp>
      <p:pic>
        <p:nvPicPr>
          <p:cNvPr id="1026" name="Picture 2" descr="радиосвязь #модуляция #обозначения #CW #USB #RTTY #PSK #цифровой #код  #частота #несущая #излучение #информация #сигнал | ВКонтакте">
            <a:extLst>
              <a:ext uri="{FF2B5EF4-FFF2-40B4-BE49-F238E27FC236}">
                <a16:creationId xmlns:a16="http://schemas.microsoft.com/office/drawing/2014/main" id="{EA556A12-B641-4210-A020-A5DAD6778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452" y="1226593"/>
            <a:ext cx="3968338" cy="336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B3D111C-1179-41BF-90EC-692C8A5ADE8E}"/>
              </a:ext>
            </a:extLst>
          </p:cNvPr>
          <p:cNvSpPr txBox="1"/>
          <p:nvPr/>
        </p:nvSpPr>
        <p:spPr>
          <a:xfrm>
            <a:off x="7386452" y="4653293"/>
            <a:ext cx="3873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Разные типы модуляций задают разную форму сигнала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0BF631-3971-4A03-AF6C-0E2CD940928B}"/>
              </a:ext>
            </a:extLst>
          </p:cNvPr>
          <p:cNvSpPr txBox="1"/>
          <p:nvPr/>
        </p:nvSpPr>
        <p:spPr>
          <a:xfrm>
            <a:off x="6512027" y="5532311"/>
            <a:ext cx="5612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Изменяющиеся параметры, влияющие на форму сигнала:</a:t>
            </a:r>
          </a:p>
          <a:p>
            <a:r>
              <a:rPr lang="ru-RU" sz="1400" b="1" dirty="0"/>
              <a:t>Сигнал/шум, фаза, частотные искажения</a:t>
            </a:r>
          </a:p>
        </p:txBody>
      </p:sp>
      <p:pic>
        <p:nvPicPr>
          <p:cNvPr id="1028" name="Picture 4" descr="SDRSharp">
            <a:extLst>
              <a:ext uri="{FF2B5EF4-FFF2-40B4-BE49-F238E27FC236}">
                <a16:creationId xmlns:a16="http://schemas.microsoft.com/office/drawing/2014/main" id="{6B0E41A2-C358-4737-9242-8C843D327D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11" t="10722" r="32825" b="2355"/>
          <a:stretch/>
        </p:blipFill>
        <p:spPr bwMode="auto">
          <a:xfrm>
            <a:off x="5812790" y="1276122"/>
            <a:ext cx="1362087" cy="2117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219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D029DB0-6E86-40ED-9E2A-D5BB733C85CE}"/>
              </a:ext>
            </a:extLst>
          </p:cNvPr>
          <p:cNvSpPr/>
          <p:nvPr/>
        </p:nvSpPr>
        <p:spPr>
          <a:xfrm>
            <a:off x="2207610" y="1318260"/>
            <a:ext cx="7996041" cy="1630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11">
            <a:extLst>
              <a:ext uri="{FF2B5EF4-FFF2-40B4-BE49-F238E27FC236}">
                <a16:creationId xmlns:a16="http://schemas.microsoft.com/office/drawing/2014/main" id="{C6CCB48C-69D4-4A93-9579-48756DB9E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74133"/>
            <a:ext cx="9905998" cy="88964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6"/>
                </a:solidFill>
              </a:rPr>
              <a:t>Классификация сигналов методом глубокого обучения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66EBDDB5-38F4-4CAE-B979-DB19DCDE5E51}"/>
              </a:ext>
            </a:extLst>
          </p:cNvPr>
          <p:cNvGrpSpPr/>
          <p:nvPr/>
        </p:nvGrpSpPr>
        <p:grpSpPr>
          <a:xfrm>
            <a:off x="2207611" y="3297971"/>
            <a:ext cx="7996040" cy="3015067"/>
            <a:chOff x="2207611" y="3297971"/>
            <a:chExt cx="7996040" cy="3015067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92BF575C-2475-4522-BD52-FFC4EF5F76DB}"/>
                </a:ext>
              </a:extLst>
            </p:cNvPr>
            <p:cNvGrpSpPr/>
            <p:nvPr/>
          </p:nvGrpSpPr>
          <p:grpSpPr>
            <a:xfrm>
              <a:off x="2207612" y="3297971"/>
              <a:ext cx="7996039" cy="3015067"/>
              <a:chOff x="2296863" y="2769632"/>
              <a:chExt cx="7996039" cy="301506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AAFEE2D-1F96-488B-A07B-EE94A70E61C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96863" y="3046631"/>
                <a:ext cx="1107373" cy="2738067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noAutofit/>
              </a:bodyPr>
              <a:lstStyle/>
              <a:p>
                <a:pPr algn="ctr"/>
                <a:endParaRPr lang="ru-RU" sz="1200" dirty="0">
                  <a:solidFill>
                    <a:schemeClr val="bg1"/>
                  </a:solidFill>
                </a:endParaRPr>
              </a:p>
              <a:p>
                <a:pPr algn="ctr"/>
                <a:endParaRPr lang="ru-RU" sz="1200" dirty="0">
                  <a:solidFill>
                    <a:schemeClr val="bg1"/>
                  </a:solidFill>
                </a:endParaRPr>
              </a:p>
              <a:p>
                <a:pPr algn="ctr"/>
                <a:endParaRPr lang="ru-RU" sz="1200" dirty="0">
                  <a:solidFill>
                    <a:schemeClr val="bg1"/>
                  </a:solidFill>
                </a:endParaRPr>
              </a:p>
              <a:p>
                <a:pPr algn="ctr"/>
                <a:endParaRPr lang="ru-RU" sz="12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ru-RU" sz="1400" dirty="0">
                    <a:solidFill>
                      <a:schemeClr val="bg1"/>
                    </a:solidFill>
                  </a:rPr>
                  <a:t>Входные данные: отсчеты сигнала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1C1565-D343-4CC0-93C3-A035B3C1C53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14924" y="2769632"/>
                <a:ext cx="1198596" cy="3015067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noAutofit/>
              </a:bodyPr>
              <a:lstStyle/>
              <a:p>
                <a:pPr algn="ctr"/>
                <a:endParaRPr lang="ru-RU" sz="1200" dirty="0">
                  <a:solidFill>
                    <a:schemeClr val="bg1"/>
                  </a:solidFill>
                </a:endParaRPr>
              </a:p>
              <a:p>
                <a:pPr algn="ctr"/>
                <a:endParaRPr lang="ru-RU" sz="1200" dirty="0">
                  <a:solidFill>
                    <a:schemeClr val="bg1"/>
                  </a:solidFill>
                </a:endParaRPr>
              </a:p>
              <a:p>
                <a:pPr algn="ctr"/>
                <a:endParaRPr lang="ru-RU" sz="1200" dirty="0">
                  <a:solidFill>
                    <a:schemeClr val="bg1"/>
                  </a:solidFill>
                </a:endParaRPr>
              </a:p>
              <a:p>
                <a:pPr algn="ctr"/>
                <a:endParaRPr lang="ru-RU" sz="1200" dirty="0">
                  <a:solidFill>
                    <a:schemeClr val="bg1"/>
                  </a:solidFill>
                </a:endParaRPr>
              </a:p>
              <a:p>
                <a:pPr algn="ctr"/>
                <a:endParaRPr lang="ru-RU" sz="12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ru-RU" sz="1400" dirty="0">
                    <a:solidFill>
                      <a:schemeClr val="bg1"/>
                    </a:solidFill>
                  </a:rPr>
                  <a:t>Выходные данные: тип модуляции</a:t>
                </a:r>
              </a:p>
            </p:txBody>
          </p:sp>
          <p:pic>
            <p:nvPicPr>
              <p:cNvPr id="2056" name="Picture 8" descr="Структура и принцип работы полносвязных нейронных сетей">
                <a:extLst>
                  <a:ext uri="{FF2B5EF4-FFF2-40B4-BE49-F238E27FC236}">
                    <a16:creationId xmlns:a16="http://schemas.microsoft.com/office/drawing/2014/main" id="{729C60A0-0D2E-4C0C-9953-0A43CA32F1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04236" y="3046631"/>
                <a:ext cx="4510688" cy="27380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4F96782-55CD-4D20-B75C-9F1175D0160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094306" y="2769632"/>
                <a:ext cx="1198596" cy="3015065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noAutofit/>
              </a:bodyPr>
              <a:lstStyle/>
              <a:p>
                <a:pPr algn="ctr"/>
                <a:endParaRPr lang="ru-RU" sz="1200" dirty="0">
                  <a:solidFill>
                    <a:schemeClr val="bg1"/>
                  </a:solidFill>
                </a:endParaRPr>
              </a:p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  <a:p>
                <a:pPr algn="ctr"/>
                <a:endParaRPr lang="ru-RU" sz="1200" dirty="0">
                  <a:solidFill>
                    <a:schemeClr val="bg1"/>
                  </a:solidFill>
                </a:endParaRPr>
              </a:p>
              <a:p>
                <a:pPr algn="ctr"/>
                <a:endParaRPr lang="ru-RU" sz="1200" dirty="0">
                  <a:solidFill>
                    <a:schemeClr val="bg1"/>
                  </a:solidFill>
                </a:endParaRPr>
              </a:p>
              <a:p>
                <a:pPr algn="ctr"/>
                <a:endParaRPr lang="ru-RU" sz="1200" dirty="0">
                  <a:solidFill>
                    <a:schemeClr val="bg1"/>
                  </a:solidFill>
                </a:endParaRPr>
              </a:p>
              <a:p>
                <a:pPr algn="ctr"/>
                <a:endParaRPr lang="ru-RU" sz="12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AM</a:t>
                </a: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LSB</a:t>
                </a: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USB</a:t>
                </a: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PSK</a:t>
                </a: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QPSK</a:t>
                </a: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FSK</a:t>
                </a:r>
              </a:p>
              <a:p>
                <a:pPr algn="ctr"/>
                <a:endParaRPr lang="ru-RU" sz="14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94151C0-9FEE-4744-81C8-79432257B15E}"/>
                </a:ext>
              </a:extLst>
            </p:cNvPr>
            <p:cNvSpPr txBox="1"/>
            <p:nvPr/>
          </p:nvSpPr>
          <p:spPr>
            <a:xfrm>
              <a:off x="2207611" y="3297971"/>
              <a:ext cx="6816657" cy="30777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</a:rPr>
                <a:t>Нейросеть</a:t>
              </a:r>
            </a:p>
          </p:txBody>
        </p:sp>
      </p:grpSp>
      <p:pic>
        <p:nvPicPr>
          <p:cNvPr id="2058" name="Picture 10" descr="КЛАССИФИКАЦИЯ СИГНАЛОВ - презентация, доклад, проект">
            <a:extLst>
              <a:ext uri="{FF2B5EF4-FFF2-40B4-BE49-F238E27FC236}">
                <a16:creationId xmlns:a16="http://schemas.microsoft.com/office/drawing/2014/main" id="{90C559B6-5D58-4FC0-B724-2A35BA94D5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34" t="30187" r="5330" b="19866"/>
          <a:stretch/>
        </p:blipFill>
        <p:spPr bwMode="auto">
          <a:xfrm>
            <a:off x="2255520" y="1505701"/>
            <a:ext cx="1838167" cy="127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51CE7888-86F2-44C7-800D-D6B009C212F9}"/>
              </a:ext>
            </a:extLst>
          </p:cNvPr>
          <p:cNvCxnSpPr/>
          <p:nvPr/>
        </p:nvCxnSpPr>
        <p:spPr>
          <a:xfrm>
            <a:off x="4300725" y="2133600"/>
            <a:ext cx="777240" cy="0"/>
          </a:xfrm>
          <a:prstGeom prst="straightConnector1">
            <a:avLst/>
          </a:prstGeom>
          <a:ln w="15875">
            <a:solidFill>
              <a:schemeClr val="bg1">
                <a:alpha val="58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4814F9C-05A4-49AE-B5B4-F480B38B24ED}"/>
              </a:ext>
            </a:extLst>
          </p:cNvPr>
          <p:cNvSpPr txBox="1"/>
          <p:nvPr/>
        </p:nvSpPr>
        <p:spPr>
          <a:xfrm>
            <a:off x="5077965" y="1627777"/>
            <a:ext cx="1838167" cy="889648"/>
          </a:xfrm>
          <a:prstGeom prst="rect">
            <a:avLst/>
          </a:prstGeom>
          <a:noFill/>
          <a:ln w="12700">
            <a:solidFill>
              <a:schemeClr val="accent1">
                <a:shade val="50000"/>
                <a:hueMod val="94000"/>
              </a:schemeClr>
            </a:solidFill>
          </a:ln>
        </p:spPr>
        <p:txBody>
          <a:bodyPr wrap="square" rtlCol="0">
            <a:noAutofit/>
          </a:bodyPr>
          <a:lstStyle/>
          <a:p>
            <a:endParaRPr lang="ru-RU" dirty="0"/>
          </a:p>
          <a:p>
            <a:pPr algn="ctr"/>
            <a:r>
              <a:rPr lang="ru-RU" dirty="0">
                <a:solidFill>
                  <a:schemeClr val="bg1"/>
                </a:solidFill>
              </a:rPr>
              <a:t>Обработка</a:t>
            </a:r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71751335-57D7-4F55-9433-4301B3CDFC1D}"/>
              </a:ext>
            </a:extLst>
          </p:cNvPr>
          <p:cNvCxnSpPr/>
          <p:nvPr/>
        </p:nvCxnSpPr>
        <p:spPr>
          <a:xfrm>
            <a:off x="6916132" y="2087841"/>
            <a:ext cx="777240" cy="0"/>
          </a:xfrm>
          <a:prstGeom prst="straightConnector1">
            <a:avLst/>
          </a:prstGeom>
          <a:ln w="15875">
            <a:solidFill>
              <a:schemeClr val="bg1">
                <a:alpha val="58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E2A75C8-1F19-4E47-AA88-DB2EAAFAF467}"/>
              </a:ext>
            </a:extLst>
          </p:cNvPr>
          <p:cNvSpPr txBox="1"/>
          <p:nvPr/>
        </p:nvSpPr>
        <p:spPr>
          <a:xfrm>
            <a:off x="7900410" y="1766951"/>
            <a:ext cx="1838167" cy="88964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Тип модуляции</a:t>
            </a:r>
          </a:p>
        </p:txBody>
      </p:sp>
    </p:spTree>
    <p:extLst>
      <p:ext uri="{BB962C8B-B14F-4D97-AF65-F5344CB8AC3E}">
        <p14:creationId xmlns:p14="http://schemas.microsoft.com/office/powerpoint/2010/main" val="339330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omputer | History, Parts, Networking, Operating Systems, &amp; Facts |  Britannica">
            <a:extLst>
              <a:ext uri="{FF2B5EF4-FFF2-40B4-BE49-F238E27FC236}">
                <a16:creationId xmlns:a16="http://schemas.microsoft.com/office/drawing/2014/main" id="{FECA0E0F-DD77-4923-BF7D-3DFCDE139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332" y="3576953"/>
            <a:ext cx="25812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1">
            <a:extLst>
              <a:ext uri="{FF2B5EF4-FFF2-40B4-BE49-F238E27FC236}">
                <a16:creationId xmlns:a16="http://schemas.microsoft.com/office/drawing/2014/main" id="{1D2DAEB7-5830-41E7-8087-561B129EF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87913"/>
            <a:ext cx="9905998" cy="1699447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6"/>
                </a:solidFill>
              </a:rPr>
              <a:t>Аппаратная платформа для испытания обученной нейросети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5F588A-775F-4279-9646-45E674555EB7}"/>
              </a:ext>
            </a:extLst>
          </p:cNvPr>
          <p:cNvSpPr txBox="1"/>
          <p:nvPr/>
        </p:nvSpPr>
        <p:spPr>
          <a:xfrm>
            <a:off x="6629194" y="5282174"/>
            <a:ext cx="5231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Структурная схема платформы USRP </a:t>
            </a:r>
            <a:r>
              <a:rPr lang="en-US" dirty="0"/>
              <a:t>N210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3753A6-83FE-4629-9D40-2DCB2C0F8866}"/>
              </a:ext>
            </a:extLst>
          </p:cNvPr>
          <p:cNvSpPr txBox="1"/>
          <p:nvPr/>
        </p:nvSpPr>
        <p:spPr>
          <a:xfrm>
            <a:off x="907459" y="4631632"/>
            <a:ext cx="1347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USRP N210</a:t>
            </a:r>
            <a:endParaRPr lang="en-US" dirty="0"/>
          </a:p>
          <a:p>
            <a:endParaRPr lang="ru-RU" dirty="0"/>
          </a:p>
        </p:txBody>
      </p:sp>
      <p:grpSp>
        <p:nvGrpSpPr>
          <p:cNvPr id="9" name="Полотно 349">
            <a:extLst>
              <a:ext uri="{FF2B5EF4-FFF2-40B4-BE49-F238E27FC236}">
                <a16:creationId xmlns:a16="http://schemas.microsoft.com/office/drawing/2014/main" id="{688D92F2-8613-49F7-B1F1-24C3FD5F2AD9}"/>
              </a:ext>
            </a:extLst>
          </p:cNvPr>
          <p:cNvGrpSpPr/>
          <p:nvPr/>
        </p:nvGrpSpPr>
        <p:grpSpPr>
          <a:xfrm>
            <a:off x="6666759" y="2755233"/>
            <a:ext cx="5276215" cy="2193256"/>
            <a:chOff x="0" y="0"/>
            <a:chExt cx="5276215" cy="2193256"/>
          </a:xfrm>
          <a:solidFill>
            <a:srgbClr val="FFFFFF"/>
          </a:solidFill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5F93F2B-5E9F-4DD8-8E30-5BC492F54984}"/>
                </a:ext>
              </a:extLst>
            </p:cNvPr>
            <p:cNvSpPr/>
            <p:nvPr/>
          </p:nvSpPr>
          <p:spPr>
            <a:xfrm>
              <a:off x="0" y="0"/>
              <a:ext cx="5276215" cy="2192655"/>
            </a:xfrm>
            <a:prstGeom prst="rect">
              <a:avLst/>
            </a:prstGeom>
            <a:grpFill/>
          </p:spPr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731A2D6-3B36-4EAC-9322-7331ACF8F4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501" y="164405"/>
              <a:ext cx="932803" cy="2009851"/>
            </a:xfrm>
            <a:prstGeom prst="rect">
              <a:avLst/>
            </a:prstGeom>
            <a:grpFill/>
            <a:ln w="12700">
              <a:solidFill>
                <a:srgbClr val="000000"/>
              </a:solidFill>
              <a:prstDash val="dashDot"/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2" name="Надпись 91">
              <a:extLst>
                <a:ext uri="{FF2B5EF4-FFF2-40B4-BE49-F238E27FC236}">
                  <a16:creationId xmlns:a16="http://schemas.microsoft.com/office/drawing/2014/main" id="{A50DA2A7-76B5-469F-A35A-96242325CA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0402" y="417112"/>
              <a:ext cx="547102" cy="445811"/>
            </a:xfrm>
            <a:prstGeom prst="rect">
              <a:avLst/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just"/>
              <a:r>
                <a:rPr lang="ru-RU" sz="12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ФНЧ</a:t>
              </a:r>
            </a:p>
          </p:txBody>
        </p: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DE91C72B-67AB-4563-9012-CB3555E0842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1300" y="230407"/>
              <a:ext cx="119000" cy="142904"/>
            </a:xfrm>
            <a:prstGeom prst="line">
              <a:avLst/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5ECFD3BE-BF27-4226-8EDB-338FD0C3280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60100" y="230407"/>
              <a:ext cx="0" cy="409610"/>
            </a:xfrm>
            <a:prstGeom prst="line">
              <a:avLst/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8B5029B6-3B30-42B2-80FC-7E4C842CFA0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160300" y="230407"/>
              <a:ext cx="118700" cy="142904"/>
            </a:xfrm>
            <a:prstGeom prst="line">
              <a:avLst/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BE28DBF7-D985-471D-AFDB-2A0A1539718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60100" y="640017"/>
              <a:ext cx="500301" cy="0"/>
            </a:xfrm>
            <a:prstGeom prst="line">
              <a:avLst/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</p:cxn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EE71A8DF-11B3-4E5D-9B66-395F9B9D73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0004" y="164405"/>
              <a:ext cx="1667605" cy="2009851"/>
            </a:xfrm>
            <a:prstGeom prst="rect">
              <a:avLst/>
            </a:prstGeom>
            <a:grpFill/>
            <a:ln w="12700">
              <a:solidFill>
                <a:srgbClr val="000000"/>
              </a:solidFill>
              <a:prstDash val="dashDot"/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8" name="Надпись 96">
              <a:extLst>
                <a:ext uri="{FF2B5EF4-FFF2-40B4-BE49-F238E27FC236}">
                  <a16:creationId xmlns:a16="http://schemas.microsoft.com/office/drawing/2014/main" id="{32EBE16A-E137-4F65-98D6-8653079198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901" y="1566541"/>
              <a:ext cx="1028603" cy="6197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just"/>
              <a:r>
                <a:rPr lang="en-US" sz="12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USRP N210</a:t>
              </a:r>
              <a:endParaRPr lang="ru-RU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8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LFRX / LFTX</a:t>
              </a:r>
              <a:endPara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 algn="ctr"/>
              <a:r>
                <a:rPr lang="en-US" sz="8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0-30</a:t>
              </a:r>
              <a:r>
                <a:rPr lang="ru-RU" sz="8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МГц</a:t>
              </a:r>
              <a:endPara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 algn="ctr"/>
              <a:r>
                <a:rPr lang="ru-RU" sz="8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Дочерние платы</a:t>
              </a:r>
              <a:endPara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19" name="Надпись 170">
              <a:extLst>
                <a:ext uri="{FF2B5EF4-FFF2-40B4-BE49-F238E27FC236}">
                  <a16:creationId xmlns:a16="http://schemas.microsoft.com/office/drawing/2014/main" id="{6E410FEF-6BBF-427C-907F-EEF81DFA90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0302" y="1049328"/>
              <a:ext cx="547502" cy="445711"/>
            </a:xfrm>
            <a:prstGeom prst="rect">
              <a:avLst/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just"/>
              <a:r>
                <a:rPr lang="ru-RU" sz="12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ФНЧ</a:t>
              </a:r>
            </a:p>
          </p:txBody>
        </p: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AAC8C93D-6430-42A8-B6F9-D20785FA62E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1500" y="861023"/>
              <a:ext cx="119000" cy="142904"/>
            </a:xfrm>
            <a:prstGeom prst="line">
              <a:avLst/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A6EF79FB-1608-412F-99EC-713EB92DB4D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60300" y="861023"/>
              <a:ext cx="0" cy="409610"/>
            </a:xfrm>
            <a:prstGeom prst="line">
              <a:avLst/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AF907675-65E3-4BA6-84D9-2742078A442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160500" y="861023"/>
              <a:ext cx="118700" cy="142904"/>
            </a:xfrm>
            <a:prstGeom prst="line">
              <a:avLst/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2F3AD754-6475-4D21-9199-5F3D944BB13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60400" y="1272234"/>
              <a:ext cx="499901" cy="0"/>
            </a:xfrm>
            <a:prstGeom prst="line">
              <a:avLst/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</p:cxnSp>
        <p:sp>
          <p:nvSpPr>
            <p:cNvPr id="24" name="Надпись 178">
              <a:extLst>
                <a:ext uri="{FF2B5EF4-FFF2-40B4-BE49-F238E27FC236}">
                  <a16:creationId xmlns:a16="http://schemas.microsoft.com/office/drawing/2014/main" id="{4C9C352B-20A4-4E43-8B9C-36DC2EB321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3505" y="1554441"/>
              <a:ext cx="1524304" cy="619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USRP N210</a:t>
              </a:r>
              <a:endParaRPr lang="ru-RU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1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Материнская плата</a:t>
              </a:r>
              <a:endParaRPr lang="ru-RU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Надпись 179">
              <a:extLst>
                <a:ext uri="{FF2B5EF4-FFF2-40B4-BE49-F238E27FC236}">
                  <a16:creationId xmlns:a16="http://schemas.microsoft.com/office/drawing/2014/main" id="{C97AD186-F43C-4D27-ABDF-7357BF0D8C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1604" y="417112"/>
              <a:ext cx="529102" cy="445811"/>
            </a:xfrm>
            <a:prstGeom prst="rect">
              <a:avLst/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just"/>
              <a:r>
                <a:rPr lang="ru-RU" sz="12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АЦП</a:t>
              </a:r>
            </a:p>
          </p:txBody>
        </p:sp>
        <p:cxnSp>
          <p:nvCxnSpPr>
            <p:cNvPr id="26" name="Прямая со стрелкой 25">
              <a:extLst>
                <a:ext uri="{FF2B5EF4-FFF2-40B4-BE49-F238E27FC236}">
                  <a16:creationId xmlns:a16="http://schemas.microsoft.com/office/drawing/2014/main" id="{44EA5EB9-9025-4A0A-BDF4-D91904EA2CC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07503" y="640017"/>
              <a:ext cx="334101" cy="0"/>
            </a:xfrm>
            <a:prstGeom prst="straightConnector1">
              <a:avLst/>
            </a:prstGeom>
            <a:grpFill/>
            <a:ln w="6350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7" name="Надпись 181">
              <a:extLst>
                <a:ext uri="{FF2B5EF4-FFF2-40B4-BE49-F238E27FC236}">
                  <a16:creationId xmlns:a16="http://schemas.microsoft.com/office/drawing/2014/main" id="{7BC02902-FFD9-490C-9095-791FBF6824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1904" y="1049328"/>
              <a:ext cx="528802" cy="445711"/>
            </a:xfrm>
            <a:prstGeom prst="rect">
              <a:avLst/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just"/>
              <a:r>
                <a:rPr lang="ru-RU" sz="12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ЦАП</a:t>
              </a:r>
            </a:p>
          </p:txBody>
        </p:sp>
        <p:cxnSp>
          <p:nvCxnSpPr>
            <p:cNvPr id="28" name="Прямая со стрелкой 27">
              <a:extLst>
                <a:ext uri="{FF2B5EF4-FFF2-40B4-BE49-F238E27FC236}">
                  <a16:creationId xmlns:a16="http://schemas.microsoft.com/office/drawing/2014/main" id="{5AD7FD72-3880-4CD4-A2C5-28B3F3214A6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1207803" y="1272234"/>
              <a:ext cx="334101" cy="0"/>
            </a:xfrm>
            <a:prstGeom prst="straightConnector1">
              <a:avLst/>
            </a:prstGeom>
            <a:grpFill/>
            <a:ln w="6350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7818CD27-29E8-49F8-A5B7-2391E03D2B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4411" y="164405"/>
              <a:ext cx="1522104" cy="2009851"/>
            </a:xfrm>
            <a:prstGeom prst="rect">
              <a:avLst/>
            </a:prstGeom>
            <a:grpFill/>
            <a:ln w="12700">
              <a:solidFill>
                <a:srgbClr val="000000"/>
              </a:solidFill>
              <a:prstDash val="dashDot"/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30" name="Надпись 183">
              <a:extLst>
                <a:ext uri="{FF2B5EF4-FFF2-40B4-BE49-F238E27FC236}">
                  <a16:creationId xmlns:a16="http://schemas.microsoft.com/office/drawing/2014/main" id="{0CA3FF63-0867-4F84-94B5-E3FEE377CE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5806" y="417112"/>
              <a:ext cx="1003003" cy="1077927"/>
            </a:xfrm>
            <a:prstGeom prst="rect">
              <a:avLst/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/>
              <a:r>
                <a:rPr lang="ru-RU" sz="12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ПЛИС</a:t>
              </a:r>
            </a:p>
            <a:p>
              <a:pPr algn="ctr"/>
              <a:r>
                <a:rPr lang="ru-RU" sz="8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Преобразование частоты</a:t>
              </a:r>
              <a:endParaRPr lang="ru-RU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8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Фильтрация</a:t>
              </a:r>
              <a:endParaRPr lang="ru-RU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8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Децимация</a:t>
              </a:r>
              <a:endParaRPr lang="ru-RU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8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Синхронизация</a:t>
              </a:r>
              <a:endParaRPr lang="ru-RU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Двойная стрелка влево/вправо 103">
              <a:extLst>
                <a:ext uri="{FF2B5EF4-FFF2-40B4-BE49-F238E27FC236}">
                  <a16:creationId xmlns:a16="http://schemas.microsoft.com/office/drawing/2014/main" id="{1F3EF79C-F818-45B4-9AED-57B4CC975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7609" y="1003927"/>
              <a:ext cx="556002" cy="358709"/>
            </a:xfrm>
            <a:prstGeom prst="leftRightArrow">
              <a:avLst>
                <a:gd name="adj1" fmla="val 50000"/>
                <a:gd name="adj2" fmla="val 50018"/>
              </a:avLst>
            </a:prstGeom>
            <a:grpFill/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32" name="Надпись 184">
              <a:extLst>
                <a:ext uri="{FF2B5EF4-FFF2-40B4-BE49-F238E27FC236}">
                  <a16:creationId xmlns:a16="http://schemas.microsoft.com/office/drawing/2014/main" id="{57FF2635-FA67-4C6F-A489-1B5FEB37F6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5111" y="300462"/>
              <a:ext cx="1363504" cy="1447684"/>
            </a:xfrm>
            <a:prstGeom prst="rect">
              <a:avLst/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UHD / GNU Radio</a:t>
              </a:r>
              <a:endParaRPr lang="ru-RU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50000"/>
                </a:lnSpc>
              </a:pPr>
              <a:endParaRPr lang="ru-RU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ru-RU" sz="14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ru-RU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ru-RU" sz="14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ru-RU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ru-RU" sz="14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ru-RU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Надпись 185">
              <a:extLst>
                <a:ext uri="{FF2B5EF4-FFF2-40B4-BE49-F238E27FC236}">
                  <a16:creationId xmlns:a16="http://schemas.microsoft.com/office/drawing/2014/main" id="{BB457A6C-76CC-4273-A7D2-11E0F5381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9311" y="1819847"/>
              <a:ext cx="1378904" cy="37340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/>
              <a:r>
                <a:rPr lang="ru-RU" sz="9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Персональный компьютер</a:t>
              </a:r>
              <a:endParaRPr lang="ru-RU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Надпись 186">
              <a:extLst>
                <a:ext uri="{FF2B5EF4-FFF2-40B4-BE49-F238E27FC236}">
                  <a16:creationId xmlns:a16="http://schemas.microsoft.com/office/drawing/2014/main" id="{11F67CFF-59DB-48F5-9989-EE734B6491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7711" y="640017"/>
              <a:ext cx="1220003" cy="1077927"/>
            </a:xfrm>
            <a:prstGeom prst="rect">
              <a:avLst/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/>
              <a:r>
                <a:rPr lang="ru-RU" sz="9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Обработка сигнала</a:t>
              </a:r>
              <a:endParaRPr lang="ru-RU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9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ru-RU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9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Модуляция</a:t>
              </a:r>
              <a:endParaRPr lang="ru-RU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9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Демодуляция</a:t>
              </a:r>
              <a:endParaRPr lang="ru-RU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9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ru-RU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9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Синхронизация</a:t>
              </a:r>
              <a:endParaRPr lang="ru-RU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Надпись 187">
              <a:extLst>
                <a:ext uri="{FF2B5EF4-FFF2-40B4-BE49-F238E27FC236}">
                  <a16:creationId xmlns:a16="http://schemas.microsoft.com/office/drawing/2014/main" id="{1D6E1B7D-51EE-44D2-9C14-FDE0DC4326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3109" y="1011827"/>
              <a:ext cx="627102" cy="30700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/>
              <a:r>
                <a:rPr lang="en-US" sz="800" dirty="0" err="1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GbitE</a:t>
              </a:r>
              <a:endParaRPr lang="ru-RU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CF83A090-A166-4B8C-B6B3-CA54CA4F1FD7}"/>
              </a:ext>
            </a:extLst>
          </p:cNvPr>
          <p:cNvSpPr txBox="1"/>
          <p:nvPr/>
        </p:nvSpPr>
        <p:spPr>
          <a:xfrm>
            <a:off x="565018" y="2025891"/>
            <a:ext cx="11245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Универсальная платформа USRP для разработки программно-определяемых радиосистем</a:t>
            </a:r>
          </a:p>
        </p:txBody>
      </p:sp>
      <p:pic>
        <p:nvPicPr>
          <p:cNvPr id="6146" name="Picture 2" descr="USRP N210">
            <a:extLst>
              <a:ext uri="{FF2B5EF4-FFF2-40B4-BE49-F238E27FC236}">
                <a16:creationId xmlns:a16="http://schemas.microsoft.com/office/drawing/2014/main" id="{8B29E23A-9AEC-43BB-8DEB-95B2E03228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35" b="20988"/>
          <a:stretch/>
        </p:blipFill>
        <p:spPr bwMode="auto">
          <a:xfrm>
            <a:off x="494224" y="2633754"/>
            <a:ext cx="4044602" cy="192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C6344AD6-2C96-4146-82A7-AF2C3801E588}"/>
              </a:ext>
            </a:extLst>
          </p:cNvPr>
          <p:cNvSpPr txBox="1"/>
          <p:nvPr/>
        </p:nvSpPr>
        <p:spPr>
          <a:xfrm>
            <a:off x="4129335" y="5499446"/>
            <a:ext cx="15992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Компьютер</a:t>
            </a:r>
          </a:p>
        </p:txBody>
      </p:sp>
    </p:spTree>
    <p:extLst>
      <p:ext uri="{BB962C8B-B14F-4D97-AF65-F5344CB8AC3E}">
        <p14:creationId xmlns:p14="http://schemas.microsoft.com/office/powerpoint/2010/main" val="131312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4FAE81-56BD-486A-9DEE-EF7C4E585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3987" y="2362284"/>
            <a:ext cx="8128000" cy="2279650"/>
          </a:xfrm>
          <a:prstGeom prst="rect">
            <a:avLst/>
          </a:prstGeom>
        </p:spPr>
      </p:pic>
      <p:sp>
        <p:nvSpPr>
          <p:cNvPr id="5" name="Заголовок 11">
            <a:extLst>
              <a:ext uri="{FF2B5EF4-FFF2-40B4-BE49-F238E27FC236}">
                <a16:creationId xmlns:a16="http://schemas.microsoft.com/office/drawing/2014/main" id="{E2451C65-3589-4EAA-B4EF-985ABA629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019" y="87913"/>
            <a:ext cx="11129962" cy="169944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6"/>
                </a:solidFill>
              </a:rPr>
              <a:t>Обучение и тестирование прототипов моделей нейросетей на публичном </a:t>
            </a:r>
            <a:r>
              <a:rPr lang="ru-RU" b="1" dirty="0" err="1">
                <a:solidFill>
                  <a:schemeClr val="accent6"/>
                </a:solidFill>
              </a:rPr>
              <a:t>датасете</a:t>
            </a:r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97DDCF-7982-4373-A098-D91B1245DCCA}"/>
              </a:ext>
            </a:extLst>
          </p:cNvPr>
          <p:cNvSpPr txBox="1"/>
          <p:nvPr/>
        </p:nvSpPr>
        <p:spPr>
          <a:xfrm>
            <a:off x="3522663" y="4684209"/>
            <a:ext cx="88487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Рисунок. Сравнение точности модели полностью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свёрточной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(All-CNN) 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и глубокой 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CNN 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нейросетей в зависимости от параметра 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SNR 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для различных обучающих данных.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F18BC5-17FF-4147-AF32-B59C606C9673}"/>
              </a:ext>
            </a:extLst>
          </p:cNvPr>
          <p:cNvSpPr txBox="1"/>
          <p:nvPr/>
        </p:nvSpPr>
        <p:spPr>
          <a:xfrm>
            <a:off x="100013" y="2900395"/>
            <a:ext cx="376713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57188" algn="just"/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Д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атасет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был модифицирован для дополнительного учёта признаков сигнала в частотной области, чтобы увеличить количество образов для выявления специфических паттернов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88AB81-A5A2-41FB-83F6-9A8459CE5F02}"/>
              </a:ext>
            </a:extLst>
          </p:cNvPr>
          <p:cNvSpPr txBox="1"/>
          <p:nvPr/>
        </p:nvSpPr>
        <p:spPr>
          <a:xfrm>
            <a:off x="242292" y="5330540"/>
            <a:ext cx="1170741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57188" algn="just"/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Из результатов видно, использование признаков в частотной области позволяет повысить точность обнаружения для сигналов с уровнем 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SNR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&lt;-5 дБ, однако ухудшает точность при 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SNR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&gt;0 дБ примерно на 4-7.5%. </a:t>
            </a:r>
          </a:p>
          <a:p>
            <a:pPr indent="357188" algn="just"/>
            <a:endParaRPr lang="ru-RU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indent="357188" algn="just"/>
            <a:r>
              <a:rPr lang="en-US" i="1" dirty="0">
                <a:latin typeface="Times New Roman" panose="02020603050405020304" pitchFamily="18" charset="0"/>
                <a:ea typeface="SimSun" panose="02010600030101010101" pitchFamily="2" charset="-122"/>
              </a:rPr>
              <a:t>[1]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S. Scholl “Classification of Radio Signals and HF Transmission Modes with Deep Learning,” arXiv:1906.04459 [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eess.SP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], 2019, pp. 1-4. Available: https://arxiv.org/abs/1906.04459</a:t>
            </a:r>
            <a:endParaRPr lang="ru-RU" i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862000-20B4-44B1-85FC-A5C4F4D957D4}"/>
              </a:ext>
            </a:extLst>
          </p:cNvPr>
          <p:cNvSpPr txBox="1"/>
          <p:nvPr/>
        </p:nvSpPr>
        <p:spPr>
          <a:xfrm>
            <a:off x="100013" y="1446285"/>
            <a:ext cx="117919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57188" algn="just"/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Публичный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д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атасет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[1]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включал 18 различных типов сигналов.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датасете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использована модель распространения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Ваттерсона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учитывающая замирания и Допплеровский сдвиг. Также данные случайным образом подвержены искажениям 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AWGN 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и учитывают некогерентный прием из-за возможного рассогласования частот приемника путём введения случайных фазовых и </a:t>
            </a:r>
            <a:endParaRPr 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частотных сдвигов.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6593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293365B-7355-4FD6-9C09-E79E01260A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372315"/>
              </p:ext>
            </p:extLst>
          </p:nvPr>
        </p:nvGraphicFramePr>
        <p:xfrm>
          <a:off x="1473201" y="1163781"/>
          <a:ext cx="9076266" cy="47785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89866">
                  <a:extLst>
                    <a:ext uri="{9D8B030D-6E8A-4147-A177-3AD203B41FA5}">
                      <a16:colId xmlns:a16="http://schemas.microsoft.com/office/drawing/2014/main" val="3181563271"/>
                    </a:ext>
                  </a:extLst>
                </a:gridCol>
                <a:gridCol w="2506134">
                  <a:extLst>
                    <a:ext uri="{9D8B030D-6E8A-4147-A177-3AD203B41FA5}">
                      <a16:colId xmlns:a16="http://schemas.microsoft.com/office/drawing/2014/main" val="1506560354"/>
                    </a:ext>
                  </a:extLst>
                </a:gridCol>
                <a:gridCol w="2980266">
                  <a:extLst>
                    <a:ext uri="{9D8B030D-6E8A-4147-A177-3AD203B41FA5}">
                      <a16:colId xmlns:a16="http://schemas.microsoft.com/office/drawing/2014/main" val="4281692759"/>
                    </a:ext>
                  </a:extLst>
                </a:gridCol>
              </a:tblGrid>
              <a:tr h="3582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Название этапа календарного плана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Длительность этапа, </a:t>
                      </a:r>
                      <a:r>
                        <a:rPr lang="ru-RU" sz="1400" b="1" dirty="0" err="1">
                          <a:effectLst/>
                        </a:rPr>
                        <a:t>мес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Стоимость, руб.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 anchor="ctr"/>
                </a:tc>
                <a:extLst>
                  <a:ext uri="{0D108BD9-81ED-4DB2-BD59-A6C34878D82A}">
                    <a16:rowId xmlns:a16="http://schemas.microsoft.com/office/drawing/2014/main" val="2197293063"/>
                  </a:ext>
                </a:extLst>
              </a:tr>
              <a:tr h="4780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1. Анализ влияния искажений радиосигнала при прохождении через ионосферный канал.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2043" marR="320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80 000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 anchor="ctr"/>
                </a:tc>
                <a:extLst>
                  <a:ext uri="{0D108BD9-81ED-4DB2-BD59-A6C34878D82A}">
                    <a16:rowId xmlns:a16="http://schemas.microsoft.com/office/drawing/2014/main" val="4053640635"/>
                  </a:ext>
                </a:extLst>
              </a:tr>
              <a:tr h="10839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2. Разработка методов, алгоритмов и программного обеспечения для создания большого объёма обучающей выборки, состоящей из фрагментов радиосигналов с вариативными типами модуляции, которые подвергались различным типам аддитивных помех и искажений при прохождении через канал, реализуя разнообразные условия передачи.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2043" marR="320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140 000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 anchor="ctr"/>
                </a:tc>
                <a:extLst>
                  <a:ext uri="{0D108BD9-81ED-4DB2-BD59-A6C34878D82A}">
                    <a16:rowId xmlns:a16="http://schemas.microsoft.com/office/drawing/2014/main" val="3690194516"/>
                  </a:ext>
                </a:extLst>
              </a:tr>
              <a:tr h="5746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3. Предобработка обучающих данных.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2043" marR="320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80 000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 anchor="ctr"/>
                </a:tc>
                <a:extLst>
                  <a:ext uri="{0D108BD9-81ED-4DB2-BD59-A6C34878D82A}">
                    <a16:rowId xmlns:a16="http://schemas.microsoft.com/office/drawing/2014/main" val="994027605"/>
                  </a:ext>
                </a:extLst>
              </a:tr>
              <a:tr h="5746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4. Разработка и реализация нескольких вариантов архитектур глубоких нейронных сетей.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2043" marR="320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200 000</a:t>
                      </a:r>
                    </a:p>
                  </a:txBody>
                  <a:tcPr marL="32043" marR="32043" marT="0" marB="0" anchor="ctr"/>
                </a:tc>
                <a:extLst>
                  <a:ext uri="{0D108BD9-81ED-4DB2-BD59-A6C34878D82A}">
                    <a16:rowId xmlns:a16="http://schemas.microsoft.com/office/drawing/2014/main" val="885768020"/>
                  </a:ext>
                </a:extLst>
              </a:tr>
            </a:tbl>
          </a:graphicData>
        </a:graphic>
      </p:graphicFrame>
      <p:sp>
        <p:nvSpPr>
          <p:cNvPr id="7" name="Заголовок 11">
            <a:extLst>
              <a:ext uri="{FF2B5EF4-FFF2-40B4-BE49-F238E27FC236}">
                <a16:creationId xmlns:a16="http://schemas.microsoft.com/office/drawing/2014/main" id="{AD08201B-FEB6-489A-84B4-CAF50FCA08BD}"/>
              </a:ext>
            </a:extLst>
          </p:cNvPr>
          <p:cNvSpPr txBox="1">
            <a:spLocks/>
          </p:cNvSpPr>
          <p:nvPr/>
        </p:nvSpPr>
        <p:spPr>
          <a:xfrm>
            <a:off x="1143001" y="274133"/>
            <a:ext cx="9905998" cy="88964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b="1" dirty="0">
                <a:solidFill>
                  <a:schemeClr val="accent6"/>
                </a:solidFill>
              </a:rPr>
              <a:t>Календарный план первого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583425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293365B-7355-4FD6-9C09-E79E01260A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045804"/>
              </p:ext>
            </p:extLst>
          </p:nvPr>
        </p:nvGraphicFramePr>
        <p:xfrm>
          <a:off x="1473201" y="1387969"/>
          <a:ext cx="9076266" cy="38743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89866">
                  <a:extLst>
                    <a:ext uri="{9D8B030D-6E8A-4147-A177-3AD203B41FA5}">
                      <a16:colId xmlns:a16="http://schemas.microsoft.com/office/drawing/2014/main" val="3181563271"/>
                    </a:ext>
                  </a:extLst>
                </a:gridCol>
                <a:gridCol w="2506134">
                  <a:extLst>
                    <a:ext uri="{9D8B030D-6E8A-4147-A177-3AD203B41FA5}">
                      <a16:colId xmlns:a16="http://schemas.microsoft.com/office/drawing/2014/main" val="1506560354"/>
                    </a:ext>
                  </a:extLst>
                </a:gridCol>
                <a:gridCol w="2980266">
                  <a:extLst>
                    <a:ext uri="{9D8B030D-6E8A-4147-A177-3AD203B41FA5}">
                      <a16:colId xmlns:a16="http://schemas.microsoft.com/office/drawing/2014/main" val="4281692759"/>
                    </a:ext>
                  </a:extLst>
                </a:gridCol>
              </a:tblGrid>
              <a:tr h="3582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Название этапа календарного плана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Длительность этапа, </a:t>
                      </a:r>
                      <a:r>
                        <a:rPr lang="ru-RU" sz="1400" b="1" dirty="0" err="1">
                          <a:effectLst/>
                        </a:rPr>
                        <a:t>мес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Стоимость, руб.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 anchor="ctr"/>
                </a:tc>
                <a:extLst>
                  <a:ext uri="{0D108BD9-81ED-4DB2-BD59-A6C34878D82A}">
                    <a16:rowId xmlns:a16="http://schemas.microsoft.com/office/drawing/2014/main" val="2197293063"/>
                  </a:ext>
                </a:extLst>
              </a:tr>
              <a:tr h="4780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Подготовка обучающей и тестовой выборок.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80 000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 anchor="ctr"/>
                </a:tc>
                <a:extLst>
                  <a:ext uri="{0D108BD9-81ED-4DB2-BD59-A6C34878D82A}">
                    <a16:rowId xmlns:a16="http://schemas.microsoft.com/office/drawing/2014/main" val="4053640635"/>
                  </a:ext>
                </a:extLst>
              </a:tr>
              <a:tr h="10839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2. 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Обучение разработанных моделей глубоких нейронных сетей и оценка их эффективности на основе выбранных метрик качества.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80 000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 anchor="ctr"/>
                </a:tc>
                <a:extLst>
                  <a:ext uri="{0D108BD9-81ED-4DB2-BD59-A6C34878D82A}">
                    <a16:rowId xmlns:a16="http://schemas.microsoft.com/office/drawing/2014/main" val="3690194516"/>
                  </a:ext>
                </a:extLst>
              </a:tr>
              <a:tr h="5746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3. 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алгоритмов разделения каналов.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80 000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 anchor="ctr"/>
                </a:tc>
                <a:extLst>
                  <a:ext uri="{0D108BD9-81ED-4DB2-BD59-A6C34878D82A}">
                    <a16:rowId xmlns:a16="http://schemas.microsoft.com/office/drawing/2014/main" val="994027605"/>
                  </a:ext>
                </a:extLst>
              </a:tr>
              <a:tr h="5746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4. 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Верификация обученной модели нейронной сети в натурных экспериментах на программно-определяемой радиосистеме.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160 000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 anchor="ctr"/>
                </a:tc>
                <a:extLst>
                  <a:ext uri="{0D108BD9-81ED-4DB2-BD59-A6C34878D82A}">
                    <a16:rowId xmlns:a16="http://schemas.microsoft.com/office/drawing/2014/main" val="885768020"/>
                  </a:ext>
                </a:extLst>
              </a:tr>
              <a:tr h="4780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5. 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Оценка точности и производительности нейронной сети.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100 000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43" marR="32043" marT="0" marB="0" anchor="ctr"/>
                </a:tc>
                <a:extLst>
                  <a:ext uri="{0D108BD9-81ED-4DB2-BD59-A6C34878D82A}">
                    <a16:rowId xmlns:a16="http://schemas.microsoft.com/office/drawing/2014/main" val="3919278767"/>
                  </a:ext>
                </a:extLst>
              </a:tr>
            </a:tbl>
          </a:graphicData>
        </a:graphic>
      </p:graphicFrame>
      <p:sp>
        <p:nvSpPr>
          <p:cNvPr id="7" name="Заголовок 11">
            <a:extLst>
              <a:ext uri="{FF2B5EF4-FFF2-40B4-BE49-F238E27FC236}">
                <a16:creationId xmlns:a16="http://schemas.microsoft.com/office/drawing/2014/main" id="{AD08201B-FEB6-489A-84B4-CAF50FCA08BD}"/>
              </a:ext>
            </a:extLst>
          </p:cNvPr>
          <p:cNvSpPr txBox="1">
            <a:spLocks/>
          </p:cNvSpPr>
          <p:nvPr/>
        </p:nvSpPr>
        <p:spPr>
          <a:xfrm>
            <a:off x="1143001" y="274133"/>
            <a:ext cx="9905998" cy="88964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b="1" dirty="0">
                <a:solidFill>
                  <a:schemeClr val="accent6"/>
                </a:solidFill>
              </a:rPr>
              <a:t>Календарный план второго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4043916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1">
            <a:extLst>
              <a:ext uri="{FF2B5EF4-FFF2-40B4-BE49-F238E27FC236}">
                <a16:creationId xmlns:a16="http://schemas.microsoft.com/office/drawing/2014/main" id="{AD08201B-FEB6-489A-84B4-CAF50FCA08BD}"/>
              </a:ext>
            </a:extLst>
          </p:cNvPr>
          <p:cNvSpPr txBox="1">
            <a:spLocks/>
          </p:cNvSpPr>
          <p:nvPr/>
        </p:nvSpPr>
        <p:spPr>
          <a:xfrm>
            <a:off x="1143001" y="274133"/>
            <a:ext cx="9905998" cy="88964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b="1">
                <a:solidFill>
                  <a:schemeClr val="accent6"/>
                </a:solidFill>
              </a:rPr>
              <a:t>Оценка рентабельности</a:t>
            </a:r>
            <a:endParaRPr lang="ru-RU" b="1" dirty="0">
              <a:solidFill>
                <a:schemeClr val="accent6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461365"/>
              </p:ext>
            </p:extLst>
          </p:nvPr>
        </p:nvGraphicFramePr>
        <p:xfrm>
          <a:off x="1343378" y="1163781"/>
          <a:ext cx="9705621" cy="37371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77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49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49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59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59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59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4324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1 год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2 год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3 год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 4 год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 5 год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324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Объем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Calibri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20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40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80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324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Цена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30 000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30 000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30 000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30 000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30 000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102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Выручка=объем*цена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30 000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600 000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1 200 000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2 400 000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2441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Суммарные затраты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500 000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500 000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240 000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240 000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480 000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8649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Прибыль=Выручка-затраты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-500 000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-470 000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360 000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960 000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1 920 000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2E90B59-A5B1-487E-ABF8-2323D84F2BE7}"/>
              </a:ext>
            </a:extLst>
          </p:cNvPr>
          <p:cNvSpPr txBox="1"/>
          <p:nvPr/>
        </p:nvSpPr>
        <p:spPr>
          <a:xfrm>
            <a:off x="1143001" y="6188587"/>
            <a:ext cx="35373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Среднегодовая прибыль =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454 000 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18F92A-6BFF-4B5D-A6E9-536F2F7F554F}"/>
              </a:ext>
            </a:extLst>
          </p:cNvPr>
          <p:cNvSpPr txBox="1"/>
          <p:nvPr/>
        </p:nvSpPr>
        <p:spPr>
          <a:xfrm>
            <a:off x="4773600" y="6188587"/>
            <a:ext cx="6969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Рентабельность инвестиций = 454 000 / 1 000 000 * 100% =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45,4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%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325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632178"/>
            <a:ext cx="10514366" cy="5362222"/>
          </a:xfrm>
        </p:spPr>
        <p:txBody>
          <a:bodyPr/>
          <a:lstStyle/>
          <a:p>
            <a:r>
              <a:rPr lang="ru-RU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638100601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2153</TotalTime>
  <Words>727</Words>
  <Application>Microsoft Office PowerPoint</Application>
  <PresentationFormat>Широкоэкранный</PresentationFormat>
  <Paragraphs>167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Century Gothic</vt:lpstr>
      <vt:lpstr>Times New Roman</vt:lpstr>
      <vt:lpstr>Wingdings 3</vt:lpstr>
      <vt:lpstr>Сектор</vt:lpstr>
      <vt:lpstr>Разработка программного КОМПЛЕКСА обнаружения и классификации радиосигналов с использованием глубокого машинного обучения для спектрального мониторинга и динамического доступа к спектру в КВ диапазоне</vt:lpstr>
      <vt:lpstr>Актуальность и цель проекта</vt:lpstr>
      <vt:lpstr>Радиосвязь в КВ диапазоне</vt:lpstr>
      <vt:lpstr>Классификация сигналов методом глубокого обучения</vt:lpstr>
      <vt:lpstr>Аппаратная платформа для испытания обученной нейросети</vt:lpstr>
      <vt:lpstr>Обучение и тестирование прототипов моделей нейросетей на публичном датасете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Lexa</dc:creator>
  <cp:lastModifiedBy>Владимир Овчинников</cp:lastModifiedBy>
  <cp:revision>50</cp:revision>
  <dcterms:created xsi:type="dcterms:W3CDTF">2022-10-27T15:07:48Z</dcterms:created>
  <dcterms:modified xsi:type="dcterms:W3CDTF">2023-12-13T06:52:39Z</dcterms:modified>
</cp:coreProperties>
</file>