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0" r:id="rId8"/>
    <p:sldId id="264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5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1504A-F244-4F5D-B688-812FD3E5F3CC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2F0D2-A362-4034-A42E-362AD0F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805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1504A-F244-4F5D-B688-812FD3E5F3CC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2F0D2-A362-4034-A42E-362AD0F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141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1504A-F244-4F5D-B688-812FD3E5F3CC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2F0D2-A362-4034-A42E-362AD0F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017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1504A-F244-4F5D-B688-812FD3E5F3CC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2F0D2-A362-4034-A42E-362AD0F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377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1504A-F244-4F5D-B688-812FD3E5F3CC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2F0D2-A362-4034-A42E-362AD0F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390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1504A-F244-4F5D-B688-812FD3E5F3CC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2F0D2-A362-4034-A42E-362AD0F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094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1504A-F244-4F5D-B688-812FD3E5F3CC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2F0D2-A362-4034-A42E-362AD0F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270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1504A-F244-4F5D-B688-812FD3E5F3CC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2F0D2-A362-4034-A42E-362AD0F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194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1504A-F244-4F5D-B688-812FD3E5F3CC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2F0D2-A362-4034-A42E-362AD0F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205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1504A-F244-4F5D-B688-812FD3E5F3CC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2F0D2-A362-4034-A42E-362AD0F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041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1504A-F244-4F5D-B688-812FD3E5F3CC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2F0D2-A362-4034-A42E-362AD0F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673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1504A-F244-4F5D-B688-812FD3E5F3CC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2F0D2-A362-4034-A42E-362AD0F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502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moshol14.ru/press-centr/novosti-rynka/proizvodstvo-pticy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productcenter.ru/producers/catalog-miaso-ptitsy-51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0111"/>
            <a:ext cx="9376837" cy="496420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3578" y="781776"/>
            <a:ext cx="11491190" cy="881004"/>
          </a:xfrm>
        </p:spPr>
        <p:txBody>
          <a:bodyPr>
            <a:noAutofit/>
          </a:bodyPr>
          <a:lstStyle/>
          <a:p>
            <a:r>
              <a:rPr lang="ru-RU" sz="4800" dirty="0" smtClean="0"/>
              <a:t>Разработка туннельного </a:t>
            </a:r>
            <a:r>
              <a:rPr lang="ru-RU" sz="4800" dirty="0" err="1" smtClean="0"/>
              <a:t>ворошителя</a:t>
            </a:r>
            <a:r>
              <a:rPr lang="ru-RU" sz="4800" dirty="0" smtClean="0"/>
              <a:t> для переработки птичьего помета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34399" y="2516453"/>
            <a:ext cx="3530369" cy="165576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Пугачева Екатерина Сергеевна</a:t>
            </a:r>
          </a:p>
          <a:p>
            <a:r>
              <a:rPr lang="ru-RU" dirty="0" smtClean="0"/>
              <a:t>ФГБОУ ВО «Марийский государственный университет»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457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276" y="124056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Анализ рынка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8723" y="4635455"/>
            <a:ext cx="11787447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PT Sans"/>
              </a:rPr>
              <a:t>Цель проекта: обоснование, разработка и получение эффективной аэробной технологии компостирования птичьего помета с применением оригинальной конструкции туннельного </a:t>
            </a:r>
            <a:r>
              <a:rPr lang="ru-RU" sz="1600" dirty="0" err="1">
                <a:solidFill>
                  <a:srgbClr val="000000"/>
                </a:solidFill>
                <a:latin typeface="PT Sans"/>
              </a:rPr>
              <a:t>ворошителя</a:t>
            </a:r>
            <a:r>
              <a:rPr lang="ru-RU" sz="1600" dirty="0">
                <a:solidFill>
                  <a:srgbClr val="000000"/>
                </a:solidFill>
                <a:latin typeface="PT Sans"/>
              </a:rPr>
              <a:t>, с доведением продукции до уровня TRL 3. </a:t>
            </a:r>
            <a:r>
              <a:rPr lang="ru-RU" sz="1600" dirty="0" smtClean="0">
                <a:solidFill>
                  <a:srgbClr val="000000"/>
                </a:solidFill>
                <a:latin typeface="PT Sans"/>
              </a:rPr>
              <a:t>Предлагаемое </a:t>
            </a:r>
            <a:r>
              <a:rPr lang="ru-RU" sz="1600" dirty="0">
                <a:solidFill>
                  <a:srgbClr val="000000"/>
                </a:solidFill>
                <a:latin typeface="PT Sans"/>
              </a:rPr>
              <a:t>техническое решение </a:t>
            </a:r>
            <a:r>
              <a:rPr lang="ru-RU" sz="1600" dirty="0" smtClean="0">
                <a:solidFill>
                  <a:srgbClr val="000000"/>
                </a:solidFill>
                <a:latin typeface="PT Sans"/>
              </a:rPr>
              <a:t>обеспечивает </a:t>
            </a:r>
            <a:r>
              <a:rPr lang="ru-RU" sz="1600" dirty="0">
                <a:solidFill>
                  <a:srgbClr val="000000"/>
                </a:solidFill>
                <a:latin typeface="PT Sans"/>
              </a:rPr>
              <a:t>высокую скорость переработки помета в автоматизированном режиме.</a:t>
            </a:r>
          </a:p>
          <a:p>
            <a:r>
              <a:rPr lang="ru-RU" sz="1600" dirty="0">
                <a:solidFill>
                  <a:srgbClr val="000000"/>
                </a:solidFill>
                <a:latin typeface="PT Sans"/>
              </a:rPr>
              <a:t>Задачи проекта:</a:t>
            </a:r>
          </a:p>
          <a:p>
            <a:r>
              <a:rPr lang="ru-RU" sz="1600" dirty="0">
                <a:solidFill>
                  <a:srgbClr val="000000"/>
                </a:solidFill>
                <a:latin typeface="PT Sans"/>
              </a:rPr>
              <a:t>1.     Разработка, изготовление и испытание макетного образца туннельного </a:t>
            </a:r>
            <a:r>
              <a:rPr lang="ru-RU" sz="1600" dirty="0" err="1">
                <a:solidFill>
                  <a:srgbClr val="000000"/>
                </a:solidFill>
                <a:latin typeface="PT Sans"/>
              </a:rPr>
              <a:t>ворошителя</a:t>
            </a:r>
            <a:r>
              <a:rPr lang="ru-RU" sz="1600" dirty="0">
                <a:solidFill>
                  <a:srgbClr val="000000"/>
                </a:solidFill>
                <a:latin typeface="PT Sans"/>
              </a:rPr>
              <a:t>.</a:t>
            </a:r>
          </a:p>
          <a:p>
            <a:r>
              <a:rPr lang="ru-RU" sz="1600" dirty="0">
                <a:solidFill>
                  <a:srgbClr val="000000"/>
                </a:solidFill>
                <a:latin typeface="PT Sans"/>
              </a:rPr>
              <a:t>2.     Доработка конструкции туннельного </a:t>
            </a:r>
            <a:r>
              <a:rPr lang="ru-RU" sz="1600" dirty="0" err="1">
                <a:solidFill>
                  <a:srgbClr val="000000"/>
                </a:solidFill>
                <a:latin typeface="PT Sans"/>
              </a:rPr>
              <a:t>ворошителя</a:t>
            </a:r>
            <a:r>
              <a:rPr lang="ru-RU" sz="1600" dirty="0">
                <a:solidFill>
                  <a:srgbClr val="000000"/>
                </a:solidFill>
                <a:latin typeface="PT Sans"/>
              </a:rPr>
              <a:t> по результатам испытаний.</a:t>
            </a:r>
          </a:p>
          <a:p>
            <a:r>
              <a:rPr lang="ru-RU" sz="1600" dirty="0">
                <a:solidFill>
                  <a:srgbClr val="000000"/>
                </a:solidFill>
                <a:latin typeface="PT Sans"/>
              </a:rPr>
              <a:t>3.     Разработка бизнес-плана развития </a:t>
            </a:r>
            <a:r>
              <a:rPr lang="ru-RU" sz="1600" dirty="0" err="1">
                <a:solidFill>
                  <a:srgbClr val="000000"/>
                </a:solidFill>
                <a:latin typeface="PT Sans"/>
              </a:rPr>
              <a:t>стартапа</a:t>
            </a:r>
            <a:r>
              <a:rPr lang="ru-RU" sz="1600" dirty="0">
                <a:solidFill>
                  <a:srgbClr val="000000"/>
                </a:solidFill>
                <a:latin typeface="PT Sans"/>
              </a:rPr>
              <a:t> и продвижение продукции на рынке.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2276" y="3716579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dirty="0">
                <a:solidFill>
                  <a:srgbClr val="606060"/>
                </a:solidFill>
                <a:latin typeface="Segoe UI" panose="020B0502040204020203" pitchFamily="34" charset="0"/>
              </a:rPr>
              <a:t>Производство мяса птицы в России (2012-2020 </a:t>
            </a:r>
            <a:r>
              <a:rPr lang="ru-RU" sz="1200" b="1" dirty="0" err="1">
                <a:solidFill>
                  <a:srgbClr val="606060"/>
                </a:solidFill>
                <a:latin typeface="Segoe UI" panose="020B0502040204020203" pitchFamily="34" charset="0"/>
              </a:rPr>
              <a:t>г.г</a:t>
            </a:r>
            <a:r>
              <a:rPr lang="ru-RU" sz="1200" b="1" dirty="0">
                <a:solidFill>
                  <a:srgbClr val="606060"/>
                </a:solidFill>
                <a:latin typeface="Segoe UI" panose="020B0502040204020203" pitchFamily="34" charset="0"/>
              </a:rPr>
              <a:t>., прогноз на 2021 год)</a:t>
            </a:r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>
                <a:solidFill>
                  <a:srgbClr val="606060"/>
                </a:solidFill>
                <a:latin typeface="Segoe UI" panose="020B0502040204020203" pitchFamily="34" charset="0"/>
              </a:rPr>
              <a:t>Источник: </a:t>
            </a:r>
            <a:r>
              <a:rPr lang="ru-RU" sz="1200" b="1" dirty="0">
                <a:solidFill>
                  <a:srgbClr val="3E6A9C"/>
                </a:solidFill>
                <a:latin typeface="Segoe UI" panose="020B0502040204020203" pitchFamily="34" charset="0"/>
                <a:hlinkClick r:id="rId2"/>
              </a:rPr>
              <a:t>https://www.moshol14.ru/press-centr/novosti-rynka/proizvodstvo-pticy/</a:t>
            </a:r>
            <a:endParaRPr lang="ru-RU" sz="1200" b="1" dirty="0"/>
          </a:p>
        </p:txBody>
      </p:sp>
      <p:pic>
        <p:nvPicPr>
          <p:cNvPr id="1030" name="Picture 6" descr="Производство мяса птицы в России 2012-2020 г.г., прогноз на 2021 год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723" y="124056"/>
            <a:ext cx="5715000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8723" y="839177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PT Sans"/>
              </a:rPr>
              <a:t>По итогам 2021 года топ-25 крупнейших российских игроков выпустили 4,6 млн т мяса бройлера </a:t>
            </a:r>
            <a:r>
              <a:rPr lang="ru-RU" sz="1600" dirty="0" smtClean="0">
                <a:solidFill>
                  <a:srgbClr val="000000"/>
                </a:solidFill>
                <a:latin typeface="PT Sans"/>
              </a:rPr>
              <a:t>в</a:t>
            </a:r>
            <a:r>
              <a:rPr lang="ru-RU" sz="1600" dirty="0">
                <a:solidFill>
                  <a:srgbClr val="000000"/>
                </a:solidFill>
                <a:latin typeface="PT Sans"/>
              </a:rPr>
              <a:t> живом </a:t>
            </a:r>
            <a:r>
              <a:rPr lang="ru-RU" sz="1600" dirty="0" smtClean="0">
                <a:solidFill>
                  <a:srgbClr val="000000"/>
                </a:solidFill>
                <a:latin typeface="PT Sans"/>
              </a:rPr>
              <a:t>весе</a:t>
            </a:r>
            <a:r>
              <a:rPr lang="ru-RU" sz="1600" dirty="0">
                <a:solidFill>
                  <a:srgbClr val="000000"/>
                </a:solidFill>
                <a:latin typeface="PT Sans"/>
              </a:rPr>
              <a:t> — около 74,3% от общего объема промышленного производства в </a:t>
            </a:r>
            <a:r>
              <a:rPr lang="ru-RU" sz="1600" dirty="0" smtClean="0">
                <a:solidFill>
                  <a:srgbClr val="000000"/>
                </a:solidFill>
                <a:latin typeface="PT Sans"/>
              </a:rPr>
              <a:t>стране (по данным Национального союза птицеводов)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8723" y="2082241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PT Sans"/>
              </a:rPr>
              <a:t>Существующая ситуация с развитием птицефабрик и устойчивым спросом населения на мясо и </a:t>
            </a:r>
            <a:r>
              <a:rPr lang="ru-RU" sz="1600" dirty="0" smtClean="0">
                <a:solidFill>
                  <a:srgbClr val="000000"/>
                </a:solidFill>
                <a:latin typeface="PT Sans"/>
              </a:rPr>
              <a:t>яйца </a:t>
            </a:r>
            <a:r>
              <a:rPr lang="ru-RU" sz="1600" dirty="0">
                <a:solidFill>
                  <a:srgbClr val="000000"/>
                </a:solidFill>
                <a:latin typeface="PT Sans"/>
              </a:rPr>
              <a:t>птицы создает благоприятные условия для перерабатывающих куриный помет предприятий. одновременно с этим фермерские хозяйства проявляют повышенный интерес к натуральным удобрениям, в том числе, к птичьему компосту. </a:t>
            </a:r>
          </a:p>
        </p:txBody>
      </p:sp>
    </p:spTree>
    <p:extLst>
      <p:ext uri="{BB962C8B-B14F-4D97-AF65-F5344CB8AC3E}">
        <p14:creationId xmlns:p14="http://schemas.microsoft.com/office/powerpoint/2010/main" val="351665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935058"/>
          </a:xfrm>
        </p:spPr>
        <p:txBody>
          <a:bodyPr/>
          <a:lstStyle/>
          <a:p>
            <a:r>
              <a:rPr lang="ru-RU" dirty="0" smtClean="0"/>
              <a:t>Предлагаемое решение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011" y="5857317"/>
            <a:ext cx="115969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Подходит для использования в типовых крытых помещениях арочного типа с пролетом до 12 м</a:t>
            </a:r>
          </a:p>
          <a:p>
            <a:pPr algn="just"/>
            <a:r>
              <a:rPr lang="ru-RU" dirty="0" smtClean="0"/>
              <a:t>Длина стенки туннеля выбирается с учетом удобства погрузки и выгрузки сырья, расположения ворот и применяемого </a:t>
            </a:r>
            <a:r>
              <a:rPr lang="ru-RU" dirty="0" err="1" smtClean="0"/>
              <a:t>машино</a:t>
            </a:r>
            <a:r>
              <a:rPr lang="ru-RU" dirty="0" smtClean="0"/>
              <a:t>-тракторного парка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11" y="935058"/>
            <a:ext cx="7769449" cy="42034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8089900" y="439605"/>
            <a:ext cx="41021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00"/>
                </a:solidFill>
                <a:latin typeface="Tahoma" panose="020B0604030504040204" pitchFamily="34" charset="0"/>
              </a:rPr>
              <a:t>Остов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</a:rPr>
              <a:t>: </a:t>
            </a:r>
            <a:r>
              <a:rPr lang="ru-RU" sz="1400" dirty="0" smtClean="0">
                <a:solidFill>
                  <a:srgbClr val="000000"/>
                </a:solidFill>
                <a:latin typeface="Tahoma" panose="020B0604030504040204" pitchFamily="34" charset="0"/>
              </a:rPr>
              <a:t>арочного 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</a:rPr>
              <a:t>типа с рельсовым механизмом перемещения по стенке </a:t>
            </a:r>
            <a:r>
              <a:rPr lang="ru-RU" sz="1400" dirty="0" smtClean="0">
                <a:solidFill>
                  <a:srgbClr val="000000"/>
                </a:solidFill>
                <a:latin typeface="Tahoma" panose="020B0604030504040204" pitchFamily="34" charset="0"/>
              </a:rPr>
              <a:t>туннеля</a:t>
            </a:r>
          </a:p>
          <a:p>
            <a:r>
              <a:rPr lang="ru-RU" dirty="0"/>
              <a:t>Тип перемещения по стенке туннеля – </a:t>
            </a:r>
            <a:r>
              <a:rPr lang="ru-RU" dirty="0" smtClean="0"/>
              <a:t>рельсовый</a:t>
            </a:r>
          </a:p>
          <a:p>
            <a:endParaRPr lang="ru-RU" sz="1400" dirty="0"/>
          </a:p>
        </p:txBody>
      </p:sp>
      <p:cxnSp>
        <p:nvCxnSpPr>
          <p:cNvPr id="15" name="Прямая соединительная линия 14"/>
          <p:cNvCxnSpPr>
            <a:stCxn id="13" idx="1"/>
          </p:cNvCxnSpPr>
          <p:nvPr/>
        </p:nvCxnSpPr>
        <p:spPr>
          <a:xfrm flipH="1">
            <a:off x="7537816" y="1085936"/>
            <a:ext cx="552084" cy="5770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5313184" y="3890558"/>
            <a:ext cx="6713716" cy="116955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</a:rPr>
              <a:t>Механизм ворошения</a:t>
            </a:r>
          </a:p>
          <a:p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</a:rPr>
              <a:t>Частота вращения рабочего органа </a:t>
            </a:r>
            <a:r>
              <a:rPr lang="ru-RU" sz="1400" dirty="0" err="1">
                <a:solidFill>
                  <a:srgbClr val="000000"/>
                </a:solidFill>
                <a:latin typeface="Tahoma" panose="020B0604030504040204" pitchFamily="34" charset="0"/>
              </a:rPr>
              <a:t>ворошителя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</a:rPr>
              <a:t> – </a:t>
            </a:r>
            <a:r>
              <a:rPr lang="ru-RU" sz="1400" dirty="0" smtClean="0">
                <a:solidFill>
                  <a:srgbClr val="000000"/>
                </a:solidFill>
                <a:latin typeface="Tahoma" panose="020B0604030504040204" pitchFamily="34" charset="0"/>
              </a:rPr>
              <a:t>регулируемая: 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</a:rPr>
              <a:t>2..</a:t>
            </a:r>
            <a:r>
              <a:rPr lang="ru-RU" sz="1400" dirty="0" smtClean="0">
                <a:solidFill>
                  <a:srgbClr val="000000"/>
                </a:solidFill>
                <a:latin typeface="Tahoma" panose="020B0604030504040204" pitchFamily="34" charset="0"/>
              </a:rPr>
              <a:t>10 об/секунду или 120…600 об/мин 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</a:rPr>
              <a:t>(может быть согласована с заказчиком)</a:t>
            </a:r>
          </a:p>
          <a:p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</a:rPr>
              <a:t>Скорость </a:t>
            </a:r>
            <a:r>
              <a:rPr lang="ru-RU" sz="1400" dirty="0" smtClean="0">
                <a:solidFill>
                  <a:srgbClr val="000000"/>
                </a:solidFill>
                <a:latin typeface="Tahoma" panose="020B0604030504040204" pitchFamily="34" charset="0"/>
              </a:rPr>
              <a:t>движения вдоль остова 5 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</a:rPr>
              <a:t>см/с</a:t>
            </a:r>
            <a:r>
              <a:rPr lang="ru-RU" sz="1400" dirty="0" smtClean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</a:rPr>
              <a:t>(может быть изменена по согласованию с заказчиком)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flipH="1" flipV="1">
            <a:off x="3937735" y="3416300"/>
            <a:ext cx="1320065" cy="1117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8089900" y="1654824"/>
            <a:ext cx="38481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</a:rPr>
              <a:t>Система подачи воды</a:t>
            </a:r>
          </a:p>
          <a:p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</a:rPr>
              <a:t>Увлажнение продукта автоматизированное, периодическое, синхронизировано с перемещением по стенке туннеля</a:t>
            </a:r>
          </a:p>
        </p:txBody>
      </p:sp>
      <p:cxnSp>
        <p:nvCxnSpPr>
          <p:cNvPr id="21" name="Прямая соединительная линия 20"/>
          <p:cNvCxnSpPr>
            <a:stCxn id="20" idx="1"/>
          </p:cNvCxnSpPr>
          <p:nvPr/>
        </p:nvCxnSpPr>
        <p:spPr>
          <a:xfrm flipH="1">
            <a:off x="6819900" y="2131878"/>
            <a:ext cx="1270000" cy="271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8089900" y="2836899"/>
            <a:ext cx="3937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</a:rPr>
              <a:t>Количество туннелей для обработки одной машины до 2-х (при использовании в крытых помещениях с пролетом несущих балок 12 м.)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6134100" y="3233358"/>
            <a:ext cx="1741371" cy="44198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1155700" y="5238050"/>
            <a:ext cx="609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</a:rPr>
              <a:t>Привод основных и вспомогательных механизмов- электрический</a:t>
            </a: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H="1" flipV="1">
            <a:off x="1854200" y="3233358"/>
            <a:ext cx="838941" cy="193449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292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470809" y="675625"/>
            <a:ext cx="64579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При использовании одного туннельного </a:t>
            </a:r>
            <a:r>
              <a:rPr lang="ru-RU" dirty="0" err="1" smtClean="0"/>
              <a:t>ворошителя</a:t>
            </a:r>
            <a:r>
              <a:rPr lang="ru-RU" dirty="0" smtClean="0"/>
              <a:t> для обработки двух и более буртов/туннелей, предусматривается специальный проход в стенке для перехода шнека механизма ворошения.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8899" y="3584192"/>
            <a:ext cx="2913101" cy="32738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41" y="982638"/>
            <a:ext cx="5199109" cy="5720339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935058"/>
          </a:xfrm>
        </p:spPr>
        <p:txBody>
          <a:bodyPr/>
          <a:lstStyle/>
          <a:p>
            <a:r>
              <a:rPr lang="ru-RU" dirty="0" smtClean="0"/>
              <a:t>Предлагаемое решение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481722" y="5591189"/>
            <a:ext cx="36099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Привод механизма </a:t>
            </a:r>
            <a:r>
              <a:rPr lang="ru-RU" dirty="0" smtClean="0"/>
              <a:t>перемещения остова </a:t>
            </a:r>
            <a:r>
              <a:rPr lang="ru-RU" dirty="0"/>
              <a:t>по стенке туннеля выполнен на основе </a:t>
            </a:r>
            <a:r>
              <a:rPr lang="ru-RU" dirty="0" smtClean="0"/>
              <a:t>мотор-редукторов </a:t>
            </a:r>
            <a:r>
              <a:rPr lang="ru-RU" dirty="0"/>
              <a:t>ЗМП-71М.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8158767" y="5506089"/>
            <a:ext cx="1837113" cy="2238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>
            <a:stCxn id="21" idx="1"/>
          </p:cNvCxnSpPr>
          <p:nvPr/>
        </p:nvCxnSpPr>
        <p:spPr>
          <a:xfrm flipH="1">
            <a:off x="4039295" y="3239052"/>
            <a:ext cx="1428054" cy="6037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5467349" y="3936533"/>
            <a:ext cx="36099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Перемещение механизма ворошения осуществляется тросом (на рисунке не показан) через барабан с приводом от мотор-редукторов ПЦ-3 на лапах.</a:t>
            </a:r>
            <a:endParaRPr lang="ru-RU" dirty="0"/>
          </a:p>
        </p:txBody>
      </p:sp>
      <p:cxnSp>
        <p:nvCxnSpPr>
          <p:cNvPr id="15" name="Прямая соединительная линия 14"/>
          <p:cNvCxnSpPr>
            <a:stCxn id="14" idx="3"/>
          </p:cNvCxnSpPr>
          <p:nvPr/>
        </p:nvCxnSpPr>
        <p:spPr>
          <a:xfrm flipV="1">
            <a:off x="9077324" y="4378454"/>
            <a:ext cx="390872" cy="2967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5467349" y="2036428"/>
            <a:ext cx="60873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Механизм ворошения включает шнековый вал с приводом от мотор-редуктора ПЦ-5 фланцевого типа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467349" y="277738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/>
              <a:t>Промежуточные опоры остова содержат «холостые» колеса типа К2Р 320х80 (колесо крановое </a:t>
            </a:r>
            <a:r>
              <a:rPr lang="ru-RU" dirty="0" err="1"/>
              <a:t>двухребордное</a:t>
            </a:r>
            <a:r>
              <a:rPr lang="ru-RU" dirty="0"/>
              <a:t> без привода).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flipH="1">
            <a:off x="3142211" y="2332663"/>
            <a:ext cx="2391814" cy="6206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176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57392" y="4414579"/>
            <a:ext cx="555296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Для безопасности, в конце пути установлены упоры, предотвращающие «соскакивание» устройства с рельс.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Перед упором устанавливаются концевые датчики выключающие привод механизма </a:t>
            </a:r>
            <a:r>
              <a:rPr lang="ru-RU" dirty="0"/>
              <a:t>перемещения остова по стенке туннеля </a:t>
            </a:r>
            <a:r>
              <a:rPr lang="ru-RU" dirty="0" smtClean="0"/>
              <a:t>(электродвигатели мотор-редукторов ЗМП-71М).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982639"/>
            <a:ext cx="3264731" cy="2907718"/>
          </a:xfrm>
          <a:prstGeom prst="rect">
            <a:avLst/>
          </a:prstGeom>
        </p:spPr>
      </p:pic>
      <p:sp>
        <p:nvSpPr>
          <p:cNvPr id="14" name="Стрелка вправо 13"/>
          <p:cNvSpPr/>
          <p:nvPr/>
        </p:nvSpPr>
        <p:spPr>
          <a:xfrm flipH="1">
            <a:off x="2331806" y="1702561"/>
            <a:ext cx="1366313" cy="2493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893382" y="1135038"/>
            <a:ext cx="825099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Для поддержания требуемого уровня влажности, предусмотрена система полива, выполненная в виде нескольких труб с отверстиями.</a:t>
            </a:r>
          </a:p>
          <a:p>
            <a:pPr algn="just"/>
            <a:r>
              <a:rPr lang="ru-RU" dirty="0" smtClean="0"/>
              <a:t>Трубы расположены с двух сторон рамы для обеспечения полива перед ворошением (при движении в прямом и обратном направлении).</a:t>
            </a:r>
          </a:p>
          <a:p>
            <a:pPr algn="just"/>
            <a:r>
              <a:rPr lang="ru-RU" dirty="0" smtClean="0"/>
              <a:t>Регулировка </a:t>
            </a:r>
            <a:r>
              <a:rPr lang="ru-RU" dirty="0"/>
              <a:t>подачи воды </a:t>
            </a:r>
            <a:r>
              <a:rPr lang="ru-RU" dirty="0" smtClean="0"/>
              <a:t>– изменением подачи насоса</a:t>
            </a:r>
          </a:p>
          <a:p>
            <a:pPr algn="just"/>
            <a:r>
              <a:rPr lang="ru-RU" dirty="0" smtClean="0"/>
              <a:t>Подвод воды – гибким шлангом (на рисунке не показан)</a:t>
            </a:r>
            <a:endParaRPr lang="ru-RU" dirty="0"/>
          </a:p>
          <a:p>
            <a:pPr algn="just"/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5853" y="3359421"/>
            <a:ext cx="3806147" cy="3496943"/>
          </a:xfrm>
          <a:prstGeom prst="rect">
            <a:avLst/>
          </a:prstGeom>
        </p:spPr>
      </p:pic>
      <p:cxnSp>
        <p:nvCxnSpPr>
          <p:cNvPr id="19" name="Прямая соединительная линия 18"/>
          <p:cNvCxnSpPr/>
          <p:nvPr/>
        </p:nvCxnSpPr>
        <p:spPr>
          <a:xfrm flipH="1" flipV="1">
            <a:off x="8179724" y="5382034"/>
            <a:ext cx="1907142" cy="47897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6384257" y="5103672"/>
            <a:ext cx="20015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Концевой датчик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380486" y="4420160"/>
            <a:ext cx="813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Упор</a:t>
            </a:r>
            <a:endParaRPr lang="ru-RU" dirty="0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 flipV="1">
            <a:off x="7057505" y="4729942"/>
            <a:ext cx="3792118" cy="113106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935058"/>
          </a:xfrm>
        </p:spPr>
        <p:txBody>
          <a:bodyPr/>
          <a:lstStyle/>
          <a:p>
            <a:r>
              <a:rPr lang="ru-RU" dirty="0" smtClean="0"/>
              <a:t>Предлагаемое решение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4751201" y="3337474"/>
            <a:ext cx="36346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Мотор-редуктор ЗМП-71М</a:t>
            </a:r>
            <a:r>
              <a:rPr lang="ru-RU" dirty="0"/>
              <a:t> </a:t>
            </a:r>
            <a:r>
              <a:rPr lang="ru-RU" dirty="0" smtClean="0"/>
              <a:t>привода </a:t>
            </a:r>
            <a:r>
              <a:rPr lang="ru-RU" dirty="0"/>
              <a:t>механизма перемещения остова по стенке туннеля</a:t>
            </a:r>
            <a:r>
              <a:rPr lang="ru-RU" dirty="0" smtClean="0"/>
              <a:t> </a:t>
            </a:r>
            <a:endParaRPr lang="ru-RU" dirty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H="1" flipV="1">
            <a:off x="7664335" y="4032154"/>
            <a:ext cx="1394766" cy="6286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6419632" y="6330148"/>
            <a:ext cx="20015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Стенка туннеля</a:t>
            </a:r>
            <a:endParaRPr lang="ru-RU" dirty="0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flipH="1" flipV="1">
            <a:off x="8179724" y="6514814"/>
            <a:ext cx="2826328" cy="1067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6380486" y="5606981"/>
            <a:ext cx="20015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Рельса крановая КР-80</a:t>
            </a:r>
            <a:endParaRPr lang="ru-RU" dirty="0"/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H="1" flipV="1">
            <a:off x="7583574" y="5994987"/>
            <a:ext cx="3628608" cy="17580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Стрелка вправо 42"/>
          <p:cNvSpPr/>
          <p:nvPr/>
        </p:nvSpPr>
        <p:spPr>
          <a:xfrm>
            <a:off x="4429311" y="5103672"/>
            <a:ext cx="1366313" cy="2493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693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33004" y="116379"/>
            <a:ext cx="10515600" cy="935058"/>
          </a:xfrm>
        </p:spPr>
        <p:txBody>
          <a:bodyPr>
            <a:normAutofit fontScale="90000"/>
          </a:bodyPr>
          <a:lstStyle/>
          <a:p>
            <a:r>
              <a:rPr lang="ru-RU" dirty="0"/>
              <a:t>Технологическая схема движения туннельного </a:t>
            </a:r>
            <a:r>
              <a:rPr lang="ru-RU" dirty="0" err="1"/>
              <a:t>ворошителя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62" y="1189637"/>
            <a:ext cx="3734100" cy="56683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454" y="973506"/>
            <a:ext cx="3651959" cy="570992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1412" y="939339"/>
            <a:ext cx="3695293" cy="574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992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6928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конкуренты</a:t>
            </a:r>
            <a:endParaRPr lang="ru-RU" dirty="0"/>
          </a:p>
        </p:txBody>
      </p:sp>
      <p:pic>
        <p:nvPicPr>
          <p:cNvPr id="1026" name="Picture 2" descr="https://res2.weblium.site/res/5ce31b9a72358b0023faf6ea/5d2cd2b059ddfe0023bb2954_optimized_1316_c1316x987-0x0?noweb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18"/>
          <a:stretch/>
        </p:blipFill>
        <p:spPr bwMode="auto">
          <a:xfrm>
            <a:off x="387804" y="1001485"/>
            <a:ext cx="3760247" cy="2224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87804" y="692807"/>
            <a:ext cx="6854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0" dirty="0" smtClean="0">
                <a:effectLst/>
                <a:latin typeface="Montserrat"/>
              </a:rPr>
              <a:t>Туннельные </a:t>
            </a:r>
            <a:r>
              <a:rPr lang="ru-RU" b="1" i="0" dirty="0" err="1" smtClean="0">
                <a:effectLst/>
                <a:latin typeface="Montserrat"/>
              </a:rPr>
              <a:t>ворошительные</a:t>
            </a:r>
            <a:r>
              <a:rPr lang="ru-RU" b="1" i="0" dirty="0" smtClean="0">
                <a:effectLst/>
                <a:latin typeface="Montserrat"/>
              </a:rPr>
              <a:t> машины </a:t>
            </a:r>
            <a:r>
              <a:rPr lang="en-US" b="1" i="0" dirty="0" err="1" smtClean="0">
                <a:effectLst/>
                <a:latin typeface="Montserrat"/>
              </a:rPr>
              <a:t>Scolari</a:t>
            </a:r>
            <a:r>
              <a:rPr lang="ru-RU" b="1" i="0" dirty="0" smtClean="0">
                <a:effectLst/>
                <a:latin typeface="Montserrat"/>
              </a:rPr>
              <a:t> и </a:t>
            </a:r>
            <a:r>
              <a:rPr lang="en-US" b="1" dirty="0">
                <a:latin typeface="Montserrat"/>
              </a:rPr>
              <a:t>BACKHUS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87804" y="3226082"/>
            <a:ext cx="2417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Montserrat"/>
              </a:rPr>
              <a:t>Термическая сушка</a:t>
            </a:r>
            <a:endParaRPr lang="ru-RU" b="1" dirty="0">
              <a:latin typeface="Montserra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051" y="1094911"/>
            <a:ext cx="3276400" cy="206062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08355" y="3213417"/>
            <a:ext cx="33998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Montserrat"/>
              </a:rPr>
              <a:t>Самоходные </a:t>
            </a:r>
            <a:r>
              <a:rPr lang="ru-RU" b="1" dirty="0" err="1" smtClean="0">
                <a:latin typeface="Montserrat"/>
              </a:rPr>
              <a:t>ворошители</a:t>
            </a:r>
            <a:endParaRPr lang="ru-RU" b="1" dirty="0">
              <a:latin typeface="Montserrat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590" y="3618663"/>
            <a:ext cx="2887385" cy="230117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54342" y="5823147"/>
            <a:ext cx="82509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Основным недостатком конкурентов являются или большая громоздкость механизмов перемещения между туннелями или низкая степень автоматизации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841" y="1149491"/>
            <a:ext cx="4135542" cy="198506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8419169" y="572476"/>
            <a:ext cx="3586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Montserrat"/>
              </a:rPr>
              <a:t>Линии </a:t>
            </a:r>
            <a:r>
              <a:rPr lang="ru-RU" b="1" dirty="0">
                <a:latin typeface="Montserrat"/>
              </a:rPr>
              <a:t>для переработки куриного помета в </a:t>
            </a:r>
            <a:r>
              <a:rPr lang="ru-RU" b="1" dirty="0" smtClean="0">
                <a:latin typeface="Montserrat"/>
              </a:rPr>
              <a:t>удобрение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284" y="3810285"/>
            <a:ext cx="3748306" cy="169690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92948" y="3182564"/>
            <a:ext cx="4295327" cy="244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804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4013"/>
          <a:stretch/>
        </p:blipFill>
        <p:spPr>
          <a:xfrm>
            <a:off x="2086495" y="931354"/>
            <a:ext cx="7560578" cy="53662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r="14505"/>
          <a:stretch/>
        </p:blipFill>
        <p:spPr>
          <a:xfrm>
            <a:off x="10401301" y="346404"/>
            <a:ext cx="1698485" cy="342019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6928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Реализация технической части проекта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038407" y="692807"/>
            <a:ext cx="25935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Оригинальная система подачи воздуха через </a:t>
            </a:r>
            <a:r>
              <a:rPr lang="ru-RU" dirty="0" err="1" smtClean="0"/>
              <a:t>неприводной</a:t>
            </a:r>
            <a:r>
              <a:rPr lang="ru-RU" dirty="0" smtClean="0"/>
              <a:t> вал в нижние части перемешиваемого компоста</a:t>
            </a:r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 rot="1413346">
            <a:off x="2190796" y="3290201"/>
            <a:ext cx="457922" cy="3325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360350" y="5438572"/>
            <a:ext cx="3405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Два туннеля, в которых компостирование может производиться как поочередно, так и одновременно</a:t>
            </a:r>
            <a:endParaRPr lang="ru-RU" dirty="0"/>
          </a:p>
        </p:txBody>
      </p:sp>
      <p:sp>
        <p:nvSpPr>
          <p:cNvPr id="16" name="Стрелка вправо 15"/>
          <p:cNvSpPr/>
          <p:nvPr/>
        </p:nvSpPr>
        <p:spPr>
          <a:xfrm rot="20051649">
            <a:off x="1948962" y="4945278"/>
            <a:ext cx="1080655" cy="3325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15597" y="2625470"/>
            <a:ext cx="25804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Передняя стенка макета снимается для удобства загрузки/выгрузки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45496" y="898918"/>
            <a:ext cx="3405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Компост содержится в специальном коробе, чтобы предотвратить «проваливание» через стенки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7804185" y="4990942"/>
            <a:ext cx="42644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Приводные колеса, барабаны и вал со шнеком приводятся в действие такими же мотор-редукторами, но с меньшими по мощностями электродвигателями</a:t>
            </a:r>
          </a:p>
          <a:p>
            <a:r>
              <a:rPr lang="ru-RU" dirty="0" smtClean="0"/>
              <a:t>Регулировка частоты вращения  </a:t>
            </a:r>
            <a:r>
              <a:rPr lang="ru-RU" smtClean="0"/>
              <a:t>частотным преобразователем</a:t>
            </a:r>
            <a:endParaRPr lang="ru-RU" dirty="0"/>
          </a:p>
        </p:txBody>
      </p:sp>
      <p:sp>
        <p:nvSpPr>
          <p:cNvPr id="22" name="Стрелка вправо 21"/>
          <p:cNvSpPr/>
          <p:nvPr/>
        </p:nvSpPr>
        <p:spPr>
          <a:xfrm rot="1413346">
            <a:off x="2729237" y="2150886"/>
            <a:ext cx="1434264" cy="3325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Двойная стрелка влево/вправо 7"/>
          <p:cNvSpPr/>
          <p:nvPr/>
        </p:nvSpPr>
        <p:spPr>
          <a:xfrm rot="21335430" flipV="1">
            <a:off x="7248699" y="2361904"/>
            <a:ext cx="2955241" cy="15018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8376757" y="2479569"/>
            <a:ext cx="25935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Соединение с компрессором гибким шлангом (не показано)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3304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6928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Перспективы коммерциализации проекта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26981" y="602695"/>
            <a:ext cx="63078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 данным </a:t>
            </a:r>
            <a:r>
              <a:rPr lang="ru-RU" dirty="0">
                <a:hlinkClick r:id="rId2"/>
              </a:rPr>
              <a:t>https://productcenter.ru › catalog-miaso-ptitsy-517</a:t>
            </a:r>
          </a:p>
          <a:p>
            <a:r>
              <a:rPr lang="ru-RU" dirty="0" smtClean="0"/>
              <a:t>в</a:t>
            </a:r>
            <a:r>
              <a:rPr lang="ru-RU" dirty="0"/>
              <a:t> России </a:t>
            </a:r>
            <a:r>
              <a:rPr lang="ru-RU" dirty="0" smtClean="0"/>
              <a:t>насчитывается более </a:t>
            </a:r>
            <a:r>
              <a:rPr lang="ru-RU" dirty="0"/>
              <a:t>120 производителей мяса птицы</a:t>
            </a:r>
            <a:r>
              <a:rPr lang="ru-RU" dirty="0" smtClean="0"/>
              <a:t> </a:t>
            </a:r>
            <a:r>
              <a:rPr lang="ru-RU" dirty="0">
                <a:hlinkClick r:id="rId2"/>
              </a:rPr>
              <a:t/>
            </a:r>
            <a:br>
              <a:rPr lang="ru-RU" dirty="0">
                <a:hlinkClick r:id="rId2"/>
              </a:rPr>
            </a:br>
            <a:endParaRPr lang="ru-RU" dirty="0"/>
          </a:p>
          <a:p>
            <a:pPr algn="just"/>
            <a:endParaRPr lang="ru-RU" dirty="0"/>
          </a:p>
        </p:txBody>
      </p:sp>
      <p:pic>
        <p:nvPicPr>
          <p:cNvPr id="3074" name="Picture 2" descr="Диаграмма: Топ-25 производителей бройлера по итогам 2019 год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530" y="1541462"/>
            <a:ext cx="5626470" cy="531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4300" y="3289546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На период выхода предприятия на самоокупаемость коллектив проекта должен составлять 5 </a:t>
            </a:r>
            <a:r>
              <a:rPr lang="ru-RU" dirty="0" smtClean="0"/>
              <a:t>основных работников.</a:t>
            </a:r>
          </a:p>
          <a:p>
            <a:r>
              <a:rPr lang="ru-RU" dirty="0" smtClean="0"/>
              <a:t>Цена </a:t>
            </a:r>
            <a:r>
              <a:rPr lang="ru-RU" dirty="0"/>
              <a:t>одного изделия для потребителя </a:t>
            </a:r>
            <a:r>
              <a:rPr lang="ru-RU" dirty="0" smtClean="0"/>
              <a:t>составит порядка 6 </a:t>
            </a:r>
            <a:r>
              <a:rPr lang="ru-RU" dirty="0"/>
              <a:t>млн. рублей </a:t>
            </a:r>
            <a:endParaRPr lang="ru-RU" dirty="0" smtClean="0"/>
          </a:p>
          <a:p>
            <a:r>
              <a:rPr lang="ru-RU" dirty="0" smtClean="0"/>
              <a:t>Планируемое количество </a:t>
            </a:r>
            <a:r>
              <a:rPr lang="ru-RU" dirty="0"/>
              <a:t>продаваемых ежегодно </a:t>
            </a:r>
            <a:r>
              <a:rPr lang="ru-RU" dirty="0" smtClean="0"/>
              <a:t>изделий (выход на самоокупаемость) </a:t>
            </a:r>
            <a:r>
              <a:rPr lang="ru-RU" dirty="0"/>
              <a:t>2 ед.</a:t>
            </a:r>
          </a:p>
          <a:p>
            <a:endParaRPr lang="ru-RU" dirty="0"/>
          </a:p>
          <a:p>
            <a:r>
              <a:rPr lang="ru-RU" dirty="0" smtClean="0"/>
              <a:t>Плановый суммарный доход (выручка за четыре года реализации проекта): 25 млн руб.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4300" y="886667"/>
            <a:ext cx="581890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Планируемый доход (варианты):</a:t>
            </a:r>
          </a:p>
          <a:p>
            <a:pPr marL="342900" indent="-342900">
              <a:buAutoNum type="arabicParenR"/>
            </a:pPr>
            <a:r>
              <a:rPr lang="ru-RU" dirty="0" smtClean="0"/>
              <a:t>Поиски инвестора и самостоятельное изготовление </a:t>
            </a:r>
            <a:r>
              <a:rPr lang="ru-RU" dirty="0" err="1" smtClean="0"/>
              <a:t>ворошителя</a:t>
            </a:r>
            <a:r>
              <a:rPr lang="ru-RU" dirty="0" smtClean="0"/>
              <a:t>;</a:t>
            </a:r>
          </a:p>
          <a:p>
            <a:pPr marL="342900" indent="-342900">
              <a:buFontTx/>
              <a:buAutoNum type="arabicParenR"/>
            </a:pPr>
            <a:r>
              <a:rPr lang="ru-RU" dirty="0"/>
              <a:t>Продажа проектной документации на изготовление </a:t>
            </a:r>
            <a:r>
              <a:rPr lang="ru-RU" dirty="0" err="1"/>
              <a:t>ворошителя</a:t>
            </a:r>
            <a:r>
              <a:rPr lang="ru-RU" dirty="0"/>
              <a:t>;</a:t>
            </a:r>
          </a:p>
          <a:p>
            <a:pPr marL="342900" indent="-342900">
              <a:buAutoNum type="arabicParenR"/>
            </a:pPr>
            <a:r>
              <a:rPr lang="ru-RU" dirty="0" smtClean="0"/>
              <a:t>Продажа лицензии </a:t>
            </a:r>
            <a:r>
              <a:rPr lang="ru-RU" dirty="0"/>
              <a:t>на </a:t>
            </a:r>
            <a:r>
              <a:rPr lang="ru-RU" dirty="0" smtClean="0"/>
              <a:t>использование </a:t>
            </a:r>
            <a:r>
              <a:rPr lang="ru-RU" dirty="0"/>
              <a:t>патента для производства третьим лицам</a:t>
            </a:r>
          </a:p>
        </p:txBody>
      </p:sp>
    </p:spTree>
    <p:extLst>
      <p:ext uri="{BB962C8B-B14F-4D97-AF65-F5344CB8AC3E}">
        <p14:creationId xmlns:p14="http://schemas.microsoft.com/office/powerpoint/2010/main" val="22173563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668</Words>
  <Application>Microsoft Office PowerPoint</Application>
  <PresentationFormat>Широкоэкранный</PresentationFormat>
  <Paragraphs>70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Montserrat</vt:lpstr>
      <vt:lpstr>PT Sans</vt:lpstr>
      <vt:lpstr>Segoe UI</vt:lpstr>
      <vt:lpstr>Tahoma</vt:lpstr>
      <vt:lpstr>Тема Office</vt:lpstr>
      <vt:lpstr>Разработка туннельного ворошителя для переработки птичьего помета</vt:lpstr>
      <vt:lpstr>Анализ рынка</vt:lpstr>
      <vt:lpstr>Предлагаемое решение</vt:lpstr>
      <vt:lpstr>Предлагаемое решение</vt:lpstr>
      <vt:lpstr>Предлагаемое решение</vt:lpstr>
      <vt:lpstr>Технологическая схема движения туннельного ворошителя</vt:lpstr>
      <vt:lpstr>Основные конкуренты</vt:lpstr>
      <vt:lpstr>Реализация технической части проекта</vt:lpstr>
      <vt:lpstr>Перспективы коммерциализации проекта</vt:lpstr>
    </vt:vector>
  </TitlesOfParts>
  <Company>ПГТУ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Грязин Владимир Альбертович</dc:creator>
  <cp:lastModifiedBy>Пугачева Елена Львовна</cp:lastModifiedBy>
  <cp:revision>58</cp:revision>
  <dcterms:created xsi:type="dcterms:W3CDTF">2022-05-10T11:59:44Z</dcterms:created>
  <dcterms:modified xsi:type="dcterms:W3CDTF">2023-12-12T07:05:59Z</dcterms:modified>
</cp:coreProperties>
</file>