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295" r:id="rId7"/>
    <p:sldId id="304" r:id="rId8"/>
    <p:sldId id="297" r:id="rId9"/>
    <p:sldId id="305" r:id="rId10"/>
    <p:sldId id="298" r:id="rId11"/>
    <p:sldId id="299" r:id="rId12"/>
    <p:sldId id="306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0" autoAdjust="0"/>
    <p:restoredTop sz="78354" autoAdjust="0"/>
  </p:normalViewPr>
  <p:slideViewPr>
    <p:cSldViewPr snapToGrid="0">
      <p:cViewPr varScale="1">
        <p:scale>
          <a:sx n="41" d="100"/>
          <a:sy n="41" d="100"/>
        </p:scale>
        <p:origin x="605" y="-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Лист1!$A$2:$A$6</cx:f>
        <cx:lvl ptCount="5">
          <cx:pt idx="0">Категория 1</cx:pt>
          <cx:pt idx="1">Категория 2</cx:pt>
          <cx:pt idx="2">Категория 3</cx:pt>
          <cx:pt idx="3">Категория 4</cx:pt>
          <cx:pt idx="4"/>
        </cx:lvl>
      </cx:strDim>
      <cx:numDim type="val">
        <cx:f>Лист1!$B$2:$B$6</cx:f>
        <cx:lvl ptCount="5" formatCode="Основной">
          <cx:pt idx="0">5000</cx:pt>
          <cx:pt idx="1">4000</cx:pt>
          <cx:pt idx="2">3000</cx:pt>
          <cx:pt idx="3">2000</cx:pt>
        </cx:lvl>
      </cx:numDim>
    </cx:data>
  </cx:chartData>
  <cx:chart>
    <cx:plotArea>
      <cx:plotAreaRegion>
        <cx:series layoutId="funnel" uniqueId="{E1ACC639-3D0D-4608-8D3B-D11B0F26417A}">
          <cx:tx>
            <cx:txData>
              <cx:f>Лист1!$B$1</cx:f>
              <cx:v>Ряд 1</cx:v>
            </cx:txData>
          </cx:tx>
          <cx:dataId val="0"/>
        </cx:series>
      </cx:plotAreaRegion>
      <cx:axis id="1" hidden="1">
        <cx:catScaling gapWidth="0.600000024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381452-1AF1-4837-A3D0-A936088DCA0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5D96917-A690-4CA2-9978-1D21DC23B081}">
      <dgm:prSet phldrT="[Текст]"/>
      <dgm:spPr/>
      <dgm:t>
        <a:bodyPr/>
        <a:lstStyle/>
        <a:p>
          <a:r>
            <a:rPr lang="ru-RU" dirty="0"/>
            <a:t>Проектирование</a:t>
          </a:r>
        </a:p>
      </dgm:t>
    </dgm:pt>
    <dgm:pt modelId="{EEA03263-F5C7-4493-AEB6-FAD9547404F5}" type="parTrans" cxnId="{764EC60D-A275-4D24-887D-34395346BD82}">
      <dgm:prSet/>
      <dgm:spPr/>
      <dgm:t>
        <a:bodyPr/>
        <a:lstStyle/>
        <a:p>
          <a:endParaRPr lang="ru-RU"/>
        </a:p>
      </dgm:t>
    </dgm:pt>
    <dgm:pt modelId="{45BF752F-DA77-4A53-AA80-CFE209195192}" type="sibTrans" cxnId="{764EC60D-A275-4D24-887D-34395346BD82}">
      <dgm:prSet/>
      <dgm:spPr/>
      <dgm:t>
        <a:bodyPr/>
        <a:lstStyle/>
        <a:p>
          <a:endParaRPr lang="ru-RU"/>
        </a:p>
      </dgm:t>
    </dgm:pt>
    <dgm:pt modelId="{EAF69924-482F-4740-BEA7-75EA444B0135}">
      <dgm:prSet phldrT="[Текст]"/>
      <dgm:spPr/>
      <dgm:t>
        <a:bodyPr/>
        <a:lstStyle/>
        <a:p>
          <a:r>
            <a:rPr lang="ru-RU" dirty="0"/>
            <a:t>Разработка</a:t>
          </a:r>
        </a:p>
      </dgm:t>
    </dgm:pt>
    <dgm:pt modelId="{0B42DF00-10AC-44E1-BB02-D9FBB6068F9C}" type="parTrans" cxnId="{58939163-A367-4CCA-B057-8EB8D9263920}">
      <dgm:prSet/>
      <dgm:spPr/>
      <dgm:t>
        <a:bodyPr/>
        <a:lstStyle/>
        <a:p>
          <a:endParaRPr lang="ru-RU"/>
        </a:p>
      </dgm:t>
    </dgm:pt>
    <dgm:pt modelId="{2020AB0B-EE04-4894-954E-1D2C0F240A64}" type="sibTrans" cxnId="{58939163-A367-4CCA-B057-8EB8D9263920}">
      <dgm:prSet/>
      <dgm:spPr/>
      <dgm:t>
        <a:bodyPr/>
        <a:lstStyle/>
        <a:p>
          <a:endParaRPr lang="ru-RU"/>
        </a:p>
      </dgm:t>
    </dgm:pt>
    <dgm:pt modelId="{14784341-B98D-46E7-AEF4-BE2B74522A8F}">
      <dgm:prSet phldrT="[Текст]"/>
      <dgm:spPr/>
      <dgm:t>
        <a:bodyPr/>
        <a:lstStyle/>
        <a:p>
          <a:r>
            <a:rPr lang="ru-RU" dirty="0"/>
            <a:t>Размещение</a:t>
          </a:r>
        </a:p>
      </dgm:t>
    </dgm:pt>
    <dgm:pt modelId="{9B2079BE-B169-4F1D-999A-ADC13C5064EE}" type="parTrans" cxnId="{32B1924B-0BD9-44BF-A348-C48E4D4BD980}">
      <dgm:prSet/>
      <dgm:spPr/>
      <dgm:t>
        <a:bodyPr/>
        <a:lstStyle/>
        <a:p>
          <a:endParaRPr lang="ru-RU"/>
        </a:p>
      </dgm:t>
    </dgm:pt>
    <dgm:pt modelId="{59EFF4C7-38FC-422B-AA9A-93DC3B3927C0}" type="sibTrans" cxnId="{32B1924B-0BD9-44BF-A348-C48E4D4BD980}">
      <dgm:prSet/>
      <dgm:spPr/>
      <dgm:t>
        <a:bodyPr/>
        <a:lstStyle/>
        <a:p>
          <a:endParaRPr lang="ru-RU"/>
        </a:p>
      </dgm:t>
    </dgm:pt>
    <dgm:pt modelId="{C346B46A-6238-4246-8F80-6841BDAB78BB}">
      <dgm:prSet phldrT="[Текст]"/>
      <dgm:spPr/>
      <dgm:t>
        <a:bodyPr/>
        <a:lstStyle/>
        <a:p>
          <a:r>
            <a:rPr lang="ru-RU" dirty="0"/>
            <a:t>Реализация</a:t>
          </a:r>
        </a:p>
      </dgm:t>
    </dgm:pt>
    <dgm:pt modelId="{69C3F881-980A-4E1B-B417-CB87728A3AF0}" type="parTrans" cxnId="{B8583B0F-9B8D-4CD5-84D9-A22AD058D963}">
      <dgm:prSet/>
      <dgm:spPr/>
      <dgm:t>
        <a:bodyPr/>
        <a:lstStyle/>
        <a:p>
          <a:endParaRPr lang="ru-RU"/>
        </a:p>
      </dgm:t>
    </dgm:pt>
    <dgm:pt modelId="{0FB4FE62-ACAE-4AE1-A1CA-5FBC05E77132}" type="sibTrans" cxnId="{B8583B0F-9B8D-4CD5-84D9-A22AD058D963}">
      <dgm:prSet/>
      <dgm:spPr/>
      <dgm:t>
        <a:bodyPr/>
        <a:lstStyle/>
        <a:p>
          <a:endParaRPr lang="ru-RU"/>
        </a:p>
      </dgm:t>
    </dgm:pt>
    <dgm:pt modelId="{E26C93B4-ED66-4A2A-A99B-63E4A52195E8}" type="pres">
      <dgm:prSet presAssocID="{4C381452-1AF1-4837-A3D0-A936088DCA05}" presName="Name0" presStyleCnt="0">
        <dgm:presLayoutVars>
          <dgm:dir/>
          <dgm:animLvl val="lvl"/>
          <dgm:resizeHandles val="exact"/>
        </dgm:presLayoutVars>
      </dgm:prSet>
      <dgm:spPr/>
    </dgm:pt>
    <dgm:pt modelId="{3F52C0F6-277D-4152-B79B-2BCF908E1B93}" type="pres">
      <dgm:prSet presAssocID="{95D96917-A690-4CA2-9978-1D21DC23B08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E36D94F-451F-4DCC-8686-BA6DE35EECDD}" type="pres">
      <dgm:prSet presAssocID="{45BF752F-DA77-4A53-AA80-CFE209195192}" presName="parTxOnlySpace" presStyleCnt="0"/>
      <dgm:spPr/>
    </dgm:pt>
    <dgm:pt modelId="{A37C3C32-FC8D-4582-A57C-6D4753802CF9}" type="pres">
      <dgm:prSet presAssocID="{EAF69924-482F-4740-BEA7-75EA444B013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3BA6C16-EFEB-4016-B178-32E9DC4FA423}" type="pres">
      <dgm:prSet presAssocID="{2020AB0B-EE04-4894-954E-1D2C0F240A64}" presName="parTxOnlySpace" presStyleCnt="0"/>
      <dgm:spPr/>
    </dgm:pt>
    <dgm:pt modelId="{D92F03E4-915C-457C-A55C-8BCE6BC76F3B}" type="pres">
      <dgm:prSet presAssocID="{14784341-B98D-46E7-AEF4-BE2B74522A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176809E-4262-43AF-96F1-5EC5AFBA7844}" type="pres">
      <dgm:prSet presAssocID="{59EFF4C7-38FC-422B-AA9A-93DC3B3927C0}" presName="parTxOnlySpace" presStyleCnt="0"/>
      <dgm:spPr/>
    </dgm:pt>
    <dgm:pt modelId="{9F743510-E795-4F61-BF69-DD9D337855BC}" type="pres">
      <dgm:prSet presAssocID="{C346B46A-6238-4246-8F80-6841BDAB78B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64EC60D-A275-4D24-887D-34395346BD82}" srcId="{4C381452-1AF1-4837-A3D0-A936088DCA05}" destId="{95D96917-A690-4CA2-9978-1D21DC23B081}" srcOrd="0" destOrd="0" parTransId="{EEA03263-F5C7-4493-AEB6-FAD9547404F5}" sibTransId="{45BF752F-DA77-4A53-AA80-CFE209195192}"/>
    <dgm:cxn modelId="{B8583B0F-9B8D-4CD5-84D9-A22AD058D963}" srcId="{4C381452-1AF1-4837-A3D0-A936088DCA05}" destId="{C346B46A-6238-4246-8F80-6841BDAB78BB}" srcOrd="3" destOrd="0" parTransId="{69C3F881-980A-4E1B-B417-CB87728A3AF0}" sibTransId="{0FB4FE62-ACAE-4AE1-A1CA-5FBC05E77132}"/>
    <dgm:cxn modelId="{F463E623-E461-45E3-8FA2-016DD1E4909A}" type="presOf" srcId="{95D96917-A690-4CA2-9978-1D21DC23B081}" destId="{3F52C0F6-277D-4152-B79B-2BCF908E1B93}" srcOrd="0" destOrd="0" presId="urn:microsoft.com/office/officeart/2005/8/layout/chevron1"/>
    <dgm:cxn modelId="{47A9593B-009B-432A-B783-D2377C7146C0}" type="presOf" srcId="{4C381452-1AF1-4837-A3D0-A936088DCA05}" destId="{E26C93B4-ED66-4A2A-A99B-63E4A52195E8}" srcOrd="0" destOrd="0" presId="urn:microsoft.com/office/officeart/2005/8/layout/chevron1"/>
    <dgm:cxn modelId="{58939163-A367-4CCA-B057-8EB8D9263920}" srcId="{4C381452-1AF1-4837-A3D0-A936088DCA05}" destId="{EAF69924-482F-4740-BEA7-75EA444B0135}" srcOrd="1" destOrd="0" parTransId="{0B42DF00-10AC-44E1-BB02-D9FBB6068F9C}" sibTransId="{2020AB0B-EE04-4894-954E-1D2C0F240A64}"/>
    <dgm:cxn modelId="{9ADD4C69-B3F8-41A8-848F-1283C0C79017}" type="presOf" srcId="{C346B46A-6238-4246-8F80-6841BDAB78BB}" destId="{9F743510-E795-4F61-BF69-DD9D337855BC}" srcOrd="0" destOrd="0" presId="urn:microsoft.com/office/officeart/2005/8/layout/chevron1"/>
    <dgm:cxn modelId="{32B1924B-0BD9-44BF-A348-C48E4D4BD980}" srcId="{4C381452-1AF1-4837-A3D0-A936088DCA05}" destId="{14784341-B98D-46E7-AEF4-BE2B74522A8F}" srcOrd="2" destOrd="0" parTransId="{9B2079BE-B169-4F1D-999A-ADC13C5064EE}" sibTransId="{59EFF4C7-38FC-422B-AA9A-93DC3B3927C0}"/>
    <dgm:cxn modelId="{8A9F95BA-AC6B-491C-9008-936092B3ADE2}" type="presOf" srcId="{EAF69924-482F-4740-BEA7-75EA444B0135}" destId="{A37C3C32-FC8D-4582-A57C-6D4753802CF9}" srcOrd="0" destOrd="0" presId="urn:microsoft.com/office/officeart/2005/8/layout/chevron1"/>
    <dgm:cxn modelId="{94A0C6F2-275A-40E7-8C96-5F812DEC0BAE}" type="presOf" srcId="{14784341-B98D-46E7-AEF4-BE2B74522A8F}" destId="{D92F03E4-915C-457C-A55C-8BCE6BC76F3B}" srcOrd="0" destOrd="0" presId="urn:microsoft.com/office/officeart/2005/8/layout/chevron1"/>
    <dgm:cxn modelId="{BDE5E82A-FA85-4325-B931-D3C0888B754E}" type="presParOf" srcId="{E26C93B4-ED66-4A2A-A99B-63E4A52195E8}" destId="{3F52C0F6-277D-4152-B79B-2BCF908E1B93}" srcOrd="0" destOrd="0" presId="urn:microsoft.com/office/officeart/2005/8/layout/chevron1"/>
    <dgm:cxn modelId="{C20E6A26-EA3F-4ED1-83F1-9317F0780FA6}" type="presParOf" srcId="{E26C93B4-ED66-4A2A-A99B-63E4A52195E8}" destId="{6E36D94F-451F-4DCC-8686-BA6DE35EECDD}" srcOrd="1" destOrd="0" presId="urn:microsoft.com/office/officeart/2005/8/layout/chevron1"/>
    <dgm:cxn modelId="{B0C54528-7E32-4D36-8702-B9FE190B6F4E}" type="presParOf" srcId="{E26C93B4-ED66-4A2A-A99B-63E4A52195E8}" destId="{A37C3C32-FC8D-4582-A57C-6D4753802CF9}" srcOrd="2" destOrd="0" presId="urn:microsoft.com/office/officeart/2005/8/layout/chevron1"/>
    <dgm:cxn modelId="{0954E21D-88CA-40CC-8E4C-5FFE895489E2}" type="presParOf" srcId="{E26C93B4-ED66-4A2A-A99B-63E4A52195E8}" destId="{53BA6C16-EFEB-4016-B178-32E9DC4FA423}" srcOrd="3" destOrd="0" presId="urn:microsoft.com/office/officeart/2005/8/layout/chevron1"/>
    <dgm:cxn modelId="{D5A109FB-6F2D-45DD-B060-BBD46FB14E58}" type="presParOf" srcId="{E26C93B4-ED66-4A2A-A99B-63E4A52195E8}" destId="{D92F03E4-915C-457C-A55C-8BCE6BC76F3B}" srcOrd="4" destOrd="0" presId="urn:microsoft.com/office/officeart/2005/8/layout/chevron1"/>
    <dgm:cxn modelId="{DF9FD410-0868-41A0-A8C9-C341B0D15D8D}" type="presParOf" srcId="{E26C93B4-ED66-4A2A-A99B-63E4A52195E8}" destId="{4176809E-4262-43AF-96F1-5EC5AFBA7844}" srcOrd="5" destOrd="0" presId="urn:microsoft.com/office/officeart/2005/8/layout/chevron1"/>
    <dgm:cxn modelId="{0023B6D7-3E17-42A8-A40C-5900BBDA6494}" type="presParOf" srcId="{E26C93B4-ED66-4A2A-A99B-63E4A52195E8}" destId="{9F743510-E795-4F61-BF69-DD9D337855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2C0F6-277D-4152-B79B-2BCF908E1B93}">
      <dsp:nvSpPr>
        <dsp:cNvPr id="0" name=""/>
        <dsp:cNvSpPr/>
      </dsp:nvSpPr>
      <dsp:spPr>
        <a:xfrm>
          <a:off x="7067" y="3515358"/>
          <a:ext cx="4113989" cy="16455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Проектирование</a:t>
          </a:r>
        </a:p>
      </dsp:txBody>
      <dsp:txXfrm>
        <a:off x="829865" y="3515358"/>
        <a:ext cx="2468394" cy="1645595"/>
      </dsp:txXfrm>
    </dsp:sp>
    <dsp:sp modelId="{A37C3C32-FC8D-4582-A57C-6D4753802CF9}">
      <dsp:nvSpPr>
        <dsp:cNvPr id="0" name=""/>
        <dsp:cNvSpPr/>
      </dsp:nvSpPr>
      <dsp:spPr>
        <a:xfrm>
          <a:off x="3709658" y="3515358"/>
          <a:ext cx="4113989" cy="16455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Разработка</a:t>
          </a:r>
        </a:p>
      </dsp:txBody>
      <dsp:txXfrm>
        <a:off x="4532456" y="3515358"/>
        <a:ext cx="2468394" cy="1645595"/>
      </dsp:txXfrm>
    </dsp:sp>
    <dsp:sp modelId="{D92F03E4-915C-457C-A55C-8BCE6BC76F3B}">
      <dsp:nvSpPr>
        <dsp:cNvPr id="0" name=""/>
        <dsp:cNvSpPr/>
      </dsp:nvSpPr>
      <dsp:spPr>
        <a:xfrm>
          <a:off x="7412249" y="3515358"/>
          <a:ext cx="4113989" cy="16455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Размещение</a:t>
          </a:r>
        </a:p>
      </dsp:txBody>
      <dsp:txXfrm>
        <a:off x="8235047" y="3515358"/>
        <a:ext cx="2468394" cy="1645595"/>
      </dsp:txXfrm>
    </dsp:sp>
    <dsp:sp modelId="{9F743510-E795-4F61-BF69-DD9D337855BC}">
      <dsp:nvSpPr>
        <dsp:cNvPr id="0" name=""/>
        <dsp:cNvSpPr/>
      </dsp:nvSpPr>
      <dsp:spPr>
        <a:xfrm>
          <a:off x="11114839" y="3515358"/>
          <a:ext cx="4113989" cy="16455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Реализация</a:t>
          </a:r>
        </a:p>
      </dsp:txBody>
      <dsp:txXfrm>
        <a:off x="11937637" y="3515358"/>
        <a:ext cx="2468394" cy="16455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настоящее время набирают популярность акселерационные программы в различных вузах. Эти программы направлены на </a:t>
            </a:r>
            <a:r>
              <a:rPr lang="ru-R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поиск и содействие развитию наиболее перспективных инновационных решений в различных отраслях</a:t>
            </a:r>
            <a:r>
              <a:rPr lang="ru-RU" dirty="0"/>
              <a:t>, но в организации этих программ существуют существенные помехи: трудно найти специалистов для проектов, равно как и найти команду. Для решения данных проблем и будет создан наш сайт.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14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Перед акселераторами стоят значительные проблемы с поиском людей с нужными навыками и компетенциями. Для студентов в акселерационных программах слишком высокий порог входа из-за затруднений с поиском команды. Вузы заинтересованы в упрощении организации команд акселератора. Также предприятия желают получить себе на работу людей, с опытом в акселерационных программах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879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хотим создать сайт, предназначенный для соединения студентов, обладающих определёнными навыками и команд, нуждающихся в них. Также на сайте будет предусмотрена работа с внешними компаниями</a:t>
            </a:r>
            <a:r>
              <a:rPr lang="en-US" dirty="0"/>
              <a:t>. </a:t>
            </a:r>
            <a:r>
              <a:rPr lang="ru-RU" dirty="0"/>
              <a:t>Кроме того планируем предоставить возможность для команд подобрать необходимое оборудование для разработки </a:t>
            </a:r>
            <a:r>
              <a:rPr lang="en-US" dirty="0"/>
              <a:t>MVP</a:t>
            </a:r>
            <a:r>
              <a:rPr lang="ru-RU" dirty="0"/>
              <a:t> и проведения пилота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917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/>
              <a:t>В первую очередь наш проект направлен на решение проблем акселерационных команд и студентов, желающих принять участие в акселераторе. Также в нашем продукте заинтересованы вузы, в которых проводятся акселерационные программы, а также внешние компании, заинтересованные в поиске работников для своих собственных проектов.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9214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Среди аналогичных сайтов можно назвать сайты по поиску работы: </a:t>
            </a:r>
            <a:r>
              <a:rPr lang="en-US" dirty="0" err="1"/>
              <a:t>HeadHunter</a:t>
            </a:r>
            <a:r>
              <a:rPr lang="en-US" dirty="0"/>
              <a:t>, </a:t>
            </a:r>
            <a:r>
              <a:rPr lang="en-US" dirty="0" err="1"/>
              <a:t>Avito</a:t>
            </a:r>
            <a:r>
              <a:rPr lang="ru-RU" dirty="0"/>
              <a:t>Работа и т.д.</a:t>
            </a:r>
          </a:p>
          <a:p>
            <a:r>
              <a:rPr lang="ru-RU" dirty="0"/>
              <a:t>Мы фокусируемся на поиск сотрудников для команд стартапа и  акселератора, тем самым занимаем отдельную нишу, слабо пересекающуюся с нишами выше перечисленных компаний</a:t>
            </a:r>
            <a:r>
              <a:rPr lang="en-US" dirty="0"/>
              <a:t>. </a:t>
            </a:r>
            <a:r>
              <a:rPr lang="ru-RU" dirty="0"/>
              <a:t>На данный момент в России действуют около трёхсот акселерационных программ по всей стране, в которых принимают участие более ста тысяч учащихся.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028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будем предоставлять сайт в пользование вузам, взымая с них плату за адаптацию сайта под нужды конкретного вуза, а также ежемесячную плату за использование сайта.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9513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/>
              <a:t>Основным путём продвижения нашего сайта будет </a:t>
            </a:r>
            <a:r>
              <a:rPr lang="en-US" dirty="0"/>
              <a:t>Email </a:t>
            </a:r>
            <a:r>
              <a:rPr lang="ru-RU" dirty="0"/>
              <a:t>рассылка вузам-участникам акселератора и заключение с ними непосредственно договоров о продажах. Также будет создан продающий сайт для </a:t>
            </a:r>
            <a:r>
              <a:rPr lang="en-US" dirty="0"/>
              <a:t>SEO </a:t>
            </a:r>
            <a:r>
              <a:rPr lang="ru-RU" dirty="0"/>
              <a:t>продвижения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8482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данный момент идёт тестирование чат-бота, чтобы проанализировать его востребованность и потребности </a:t>
            </a:r>
            <a:r>
              <a:rPr lang="ru-RU"/>
              <a:t>аудитории.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7405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предварительному плану после прохождения зимней сессии и проектирования ТЗ до июля следующего года будет длится разработка сайта. Затем будет необходимо детально протестировать работу сайта и до конца года обеспечить первые продажи </a:t>
            </a:r>
            <a:r>
              <a:rPr lang="ru-RU"/>
              <a:t>нашего продукта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9714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вопросам, связанным с нашим проектом, можете связаться по этим контактам.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84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microsoft.com/office/2014/relationships/chartEx" Target="../charts/chartEx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68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5488674"/>
            <a:ext cx="7400004" cy="2290164"/>
          </a:xfrm>
        </p:spPr>
        <p:txBody>
          <a:bodyPr/>
          <a:lstStyle/>
          <a:p>
            <a:r>
              <a:rPr lang="ru-RU" dirty="0"/>
              <a:t>Сайт для</a:t>
            </a:r>
            <a:r>
              <a:rPr lang="en-US" dirty="0"/>
              <a:t> </a:t>
            </a:r>
            <a:r>
              <a:rPr lang="ru-RU" dirty="0"/>
              <a:t>Акселератора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778838"/>
            <a:ext cx="7400004" cy="1951655"/>
          </a:xfrm>
        </p:spPr>
        <p:txBody>
          <a:bodyPr/>
          <a:lstStyle/>
          <a:p>
            <a:r>
              <a:rPr lang="ru-RU" dirty="0"/>
              <a:t>Создание сайта для поиска команд в проекты акселератора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42941" cy="2715450"/>
          </a:xfrm>
        </p:spPr>
        <p:txBody>
          <a:bodyPr/>
          <a:lstStyle/>
          <a:p>
            <a:r>
              <a:rPr lang="ru-RU" sz="3200" dirty="0"/>
              <a:t>Акселерационные программы – востребованное направление для развития инновационных решений в различных отраслях, проводятся во многих вузах. </a:t>
            </a:r>
          </a:p>
          <a:p>
            <a:r>
              <a:rPr lang="ru-RU" sz="3200" dirty="0"/>
              <a:t>Однако при их реализации существуют определённые помехи – трудно найти специалистов и команду 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5829342"/>
            <a:ext cx="8793162" cy="46679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36" name="Picture 12" descr="Результаты поиска">
            <a:extLst>
              <a:ext uri="{FF2B5EF4-FFF2-40B4-BE49-F238E27FC236}">
                <a16:creationId xmlns:a16="http://schemas.microsoft.com/office/drawing/2014/main" id="{EFE546C4-0CD3-41C1-BD47-1BE70E732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137" y="5017994"/>
            <a:ext cx="9129839" cy="478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-260198"/>
            <a:ext cx="20110451" cy="11575897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201180"/>
            <a:ext cx="8793162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50906"/>
            <a:ext cx="8793162" cy="6746406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Для Университетов – организация команд акселератора</a:t>
            </a:r>
            <a:r>
              <a:rPr lang="en-US" sz="3200" dirty="0"/>
              <a:t>;</a:t>
            </a: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Для команд – поиск участников с необходимыми навыками</a:t>
            </a:r>
            <a:r>
              <a:rPr lang="en-US" sz="3200" dirty="0"/>
              <a:t>;</a:t>
            </a: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Для студентов – поиск команд, нуждающихся в его навыках</a:t>
            </a:r>
            <a:r>
              <a:rPr lang="en-US" sz="3200" dirty="0"/>
              <a:t>;</a:t>
            </a: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Для внешних предприятий – поиск  работников для своих проектов.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112270"/>
            <a:ext cx="8793162" cy="73850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495789" y="2201180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2050" name="Picture 2" descr="Колледж университет изометрические инфографика | Бесплатно векторы">
            <a:extLst>
              <a:ext uri="{FF2B5EF4-FFF2-40B4-BE49-F238E27FC236}">
                <a16:creationId xmlns:a16="http://schemas.microsoft.com/office/drawing/2014/main" id="{19A8666D-E969-494E-92E3-32C01E849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794" y="1962531"/>
            <a:ext cx="8693028" cy="869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900196"/>
            <a:ext cx="7446979" cy="6597116"/>
          </a:xfrm>
        </p:spPr>
        <p:txBody>
          <a:bodyPr/>
          <a:lstStyle/>
          <a:p>
            <a:r>
              <a:rPr lang="ru-RU" sz="3200" dirty="0"/>
              <a:t>Создание сайта, предназначенного для: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соединения студентов и команд;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для работы с внешними компаниями;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подбора необходимого оборудования.</a:t>
            </a:r>
          </a:p>
        </p:txBody>
      </p:sp>
      <p:pic>
        <p:nvPicPr>
          <p:cNvPr id="3074" name="Picture 2" descr="Зачем вашему бизнесу нужен сайт?">
            <a:extLst>
              <a:ext uri="{FF2B5EF4-FFF2-40B4-BE49-F238E27FC236}">
                <a16:creationId xmlns:a16="http://schemas.microsoft.com/office/drawing/2014/main" id="{910CCBBD-0983-4A27-9311-2038C7532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091" y="3344731"/>
            <a:ext cx="10673421" cy="6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DFEEF3-65D5-4A50-B698-29500D2AD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F1606E52-56F6-46D3-9961-E5BD8B39CB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7E94E3-9012-4BC2-98E4-6D94D4CB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386529-2F4D-4C8B-A151-13A87D96A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741216" cy="7554912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ВУЗы с акселерационными программами;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команды-участники акселератора;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/>
              <a:t>рекрутинговые компании, ищущие новых работников</a:t>
            </a:r>
          </a:p>
        </p:txBody>
      </p:sp>
      <p:pic>
        <p:nvPicPr>
          <p:cNvPr id="4100" name="Picture 4" descr="Инструкция по применению: как построить эффективную бизнес-команду">
            <a:extLst>
              <a:ext uri="{FF2B5EF4-FFF2-40B4-BE49-F238E27FC236}">
                <a16:creationId xmlns:a16="http://schemas.microsoft.com/office/drawing/2014/main" id="{5D2CC6C3-38BE-44C7-8067-213CBF91B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434" y="3448227"/>
            <a:ext cx="8212090" cy="527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976474"/>
            <a:ext cx="9443731" cy="7554912"/>
          </a:xfrm>
        </p:spPr>
        <p:txBody>
          <a:bodyPr/>
          <a:lstStyle/>
          <a:p>
            <a:r>
              <a:rPr lang="ru-RU" sz="3200" dirty="0"/>
              <a:t>Мы нацелены на акселерационные программы: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en-US" sz="3200" dirty="0"/>
              <a:t>&gt;300</a:t>
            </a:r>
            <a:r>
              <a:rPr lang="ru-RU" sz="3200" dirty="0"/>
              <a:t> акселераторов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en-US" sz="3200" dirty="0"/>
              <a:t>&gt;</a:t>
            </a:r>
            <a:r>
              <a:rPr lang="ru-RU" sz="3200" dirty="0"/>
              <a:t>120 000 участников</a:t>
            </a:r>
          </a:p>
          <a:p>
            <a:endParaRPr lang="ru-RU" dirty="0"/>
          </a:p>
        </p:txBody>
      </p:sp>
      <p:pic>
        <p:nvPicPr>
          <p:cNvPr id="5122" name="Picture 2" descr="HeadHunter — Википедия">
            <a:extLst>
              <a:ext uri="{FF2B5EF4-FFF2-40B4-BE49-F238E27FC236}">
                <a16:creationId xmlns:a16="http://schemas.microsoft.com/office/drawing/2014/main" id="{536E19EE-F37E-403A-BE22-64C5204C2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5507" y="2157000"/>
            <a:ext cx="4282395" cy="42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Авито Работа HRtech -&gt; Поиск талантов (джобборд)">
            <a:extLst>
              <a:ext uri="{FF2B5EF4-FFF2-40B4-BE49-F238E27FC236}">
                <a16:creationId xmlns:a16="http://schemas.microsoft.com/office/drawing/2014/main" id="{0E204C49-4F59-4DF4-85E1-81DFA851D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884" y="6939196"/>
            <a:ext cx="8683431" cy="138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Удаленная работа">
            <a:extLst>
              <a:ext uri="{FF2B5EF4-FFF2-40B4-BE49-F238E27FC236}">
                <a16:creationId xmlns:a16="http://schemas.microsoft.com/office/drawing/2014/main" id="{D3913299-CA86-40B8-90E0-5106FA976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242" y="2494029"/>
            <a:ext cx="3346933" cy="334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157462" cy="7554912"/>
          </a:xfrm>
        </p:spPr>
        <p:txBody>
          <a:bodyPr/>
          <a:lstStyle/>
          <a:p>
            <a:r>
              <a:rPr lang="ru-RU" sz="3200" b="1" dirty="0"/>
              <a:t>Доходы:</a:t>
            </a:r>
          </a:p>
          <a:p>
            <a:r>
              <a:rPr lang="ru-RU" sz="3200" dirty="0"/>
              <a:t>+ продажа доступа к сайту для вузов, проводящих акселерационную программу;</a:t>
            </a:r>
          </a:p>
          <a:p>
            <a:r>
              <a:rPr lang="ru-RU" sz="3200" dirty="0"/>
              <a:t>+ адаптация сайта под нужды конкретного вуза;</a:t>
            </a:r>
          </a:p>
          <a:p>
            <a:r>
              <a:rPr lang="ru-RU" sz="3200" dirty="0"/>
              <a:t>+ помесячная продажа доступа к сайту.</a:t>
            </a:r>
          </a:p>
          <a:p>
            <a:endParaRPr lang="ru-RU" dirty="0"/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F2262599-6D80-418B-A309-E5D731F79049}"/>
              </a:ext>
            </a:extLst>
          </p:cNvPr>
          <p:cNvSpPr txBox="1">
            <a:spLocks/>
          </p:cNvSpPr>
          <p:nvPr/>
        </p:nvSpPr>
        <p:spPr>
          <a:xfrm>
            <a:off x="10321867" y="2942400"/>
            <a:ext cx="91574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b="1" dirty="0"/>
              <a:t>Расходы:</a:t>
            </a:r>
          </a:p>
          <a:p>
            <a:pPr>
              <a:buClrTx/>
            </a:pPr>
            <a:r>
              <a:rPr lang="ru-RU" sz="3200" dirty="0"/>
              <a:t>- аренда серверов;</a:t>
            </a:r>
          </a:p>
          <a:p>
            <a:pPr>
              <a:buClrTx/>
            </a:pPr>
            <a:r>
              <a:rPr lang="ru-RU" sz="3200" dirty="0"/>
              <a:t>- поддержка сайта;</a:t>
            </a:r>
          </a:p>
          <a:p>
            <a:pPr>
              <a:buClrTx/>
            </a:pPr>
            <a:r>
              <a:rPr lang="ru-RU" sz="3200" dirty="0"/>
              <a:t>- фонд оплаты труда разработчиков;</a:t>
            </a:r>
          </a:p>
          <a:p>
            <a:pPr>
              <a:buClrTx/>
            </a:pPr>
            <a:r>
              <a:rPr lang="ru-RU" sz="3200" dirty="0"/>
              <a:t>- налоги на ФОТ;</a:t>
            </a:r>
          </a:p>
          <a:p>
            <a:pPr>
              <a:buClrTx/>
            </a:pPr>
            <a:r>
              <a:rPr lang="ru-RU" sz="3200" dirty="0"/>
              <a:t>- налог на прибыль;</a:t>
            </a:r>
          </a:p>
          <a:p>
            <a:pPr>
              <a:buClrTx/>
            </a:pPr>
            <a:r>
              <a:rPr lang="ru-RU" sz="3200" dirty="0"/>
              <a:t>- оплата интернета;</a:t>
            </a:r>
          </a:p>
          <a:p>
            <a:pPr>
              <a:buClrTx/>
            </a:pPr>
            <a:r>
              <a:rPr lang="ru-RU" sz="3200" dirty="0"/>
              <a:t>- продвижение и маркетинг.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5970FD-2A50-43D0-9103-D09458C1E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04ECF3-EAC8-4BDB-8A20-D5CD5EEF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mc:AlternateContent xmlns:mc="http://schemas.openxmlformats.org/markup-compatibility/2006">
        <mc:Choice xmlns:cx2="http://schemas.microsoft.com/office/drawing/2015/10/21/chartex" Requires="cx2">
          <p:graphicFrame>
            <p:nvGraphicFramePr>
              <p:cNvPr id="13" name="Диаграмма 12">
                <a:extLst>
                  <a:ext uri="{FF2B5EF4-FFF2-40B4-BE49-F238E27FC236}">
                    <a16:creationId xmlns:a16="http://schemas.microsoft.com/office/drawing/2014/main" id="{F2230EFD-65EF-49D5-A9A4-86AD430768A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26329444"/>
                  </p:ext>
                </p:extLst>
              </p:nvPr>
            </p:nvGraphicFramePr>
            <p:xfrm>
              <a:off x="3686585" y="1581940"/>
              <a:ext cx="13220484" cy="1131212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13" name="Диаграмма 12">
                <a:extLst>
                  <a:ext uri="{FF2B5EF4-FFF2-40B4-BE49-F238E27FC236}">
                    <a16:creationId xmlns:a16="http://schemas.microsoft.com/office/drawing/2014/main" id="{F2230EFD-65EF-49D5-A9A4-86AD430768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6585" y="1581940"/>
                <a:ext cx="13220484" cy="11312128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DEC48B4-AE6A-4CBD-9BE3-D45A3D1FEFA3}"/>
              </a:ext>
            </a:extLst>
          </p:cNvPr>
          <p:cNvSpPr txBox="1"/>
          <p:nvPr/>
        </p:nvSpPr>
        <p:spPr>
          <a:xfrm>
            <a:off x="8522916" y="2420057"/>
            <a:ext cx="561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Email </a:t>
            </a:r>
            <a:r>
              <a:rPr lang="ru-RU" sz="3200" dirty="0">
                <a:solidFill>
                  <a:schemeClr val="bg1"/>
                </a:solidFill>
              </a:rPr>
              <a:t>рассылка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45CFB8-BC35-4A6B-B72F-EDBFDE130E26}"/>
              </a:ext>
            </a:extLst>
          </p:cNvPr>
          <p:cNvSpPr txBox="1"/>
          <p:nvPr/>
        </p:nvSpPr>
        <p:spPr>
          <a:xfrm>
            <a:off x="8522916" y="4699085"/>
            <a:ext cx="561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Связь с ВУЗами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E1D6F-03A0-442A-97DF-6E77B315056F}"/>
              </a:ext>
            </a:extLst>
          </p:cNvPr>
          <p:cNvSpPr txBox="1"/>
          <p:nvPr/>
        </p:nvSpPr>
        <p:spPr>
          <a:xfrm>
            <a:off x="8194294" y="9201505"/>
            <a:ext cx="561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Заключение договора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49A661-0B9B-4DBF-9A14-C095A849FD4B}"/>
              </a:ext>
            </a:extLst>
          </p:cNvPr>
          <p:cNvSpPr txBox="1"/>
          <p:nvPr/>
        </p:nvSpPr>
        <p:spPr>
          <a:xfrm>
            <a:off x="7487196" y="6922477"/>
            <a:ext cx="561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Коммерческое предложение</a:t>
            </a:r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6AF50EF2-A50A-4536-A96C-B6591C83A901}"/>
              </a:ext>
            </a:extLst>
          </p:cNvPr>
          <p:cNvSpPr/>
          <p:nvPr/>
        </p:nvSpPr>
        <p:spPr>
          <a:xfrm>
            <a:off x="9812181" y="3565221"/>
            <a:ext cx="969291" cy="74552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EE182E1B-36CD-4C2F-A02D-7E5A6F36707C}"/>
              </a:ext>
            </a:extLst>
          </p:cNvPr>
          <p:cNvSpPr/>
          <p:nvPr/>
        </p:nvSpPr>
        <p:spPr>
          <a:xfrm>
            <a:off x="9812180" y="5758225"/>
            <a:ext cx="969291" cy="74552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FABF024C-3BDE-4FEA-8E97-BFB115A1B602}"/>
              </a:ext>
            </a:extLst>
          </p:cNvPr>
          <p:cNvSpPr/>
          <p:nvPr/>
        </p:nvSpPr>
        <p:spPr>
          <a:xfrm>
            <a:off x="9812179" y="7998913"/>
            <a:ext cx="969291" cy="74552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22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1123242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2BB1F8-5D9C-472E-804D-1A7D350B2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2960" y="3232636"/>
            <a:ext cx="6145914" cy="62301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B45E95-F8E8-4ED9-B774-C276AD253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239" y="3307281"/>
            <a:ext cx="4383026" cy="63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8748147"/>
            <a:ext cx="4960874" cy="3300434"/>
          </a:xfrm>
        </p:spPr>
        <p:txBody>
          <a:bodyPr/>
          <a:lstStyle/>
          <a:p>
            <a:r>
              <a:rPr lang="ru-RU" sz="2400" dirty="0"/>
              <a:t>Руководитель проекта, разработчик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7629444"/>
            <a:ext cx="4960874" cy="688786"/>
          </a:xfrm>
        </p:spPr>
        <p:txBody>
          <a:bodyPr/>
          <a:lstStyle/>
          <a:p>
            <a:r>
              <a:rPr lang="ru-RU" dirty="0"/>
              <a:t>Польских </a:t>
            </a:r>
          </a:p>
          <a:p>
            <a:r>
              <a:rPr lang="ru-RU" dirty="0"/>
              <a:t>Антон Михайлович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8795540"/>
            <a:ext cx="4960874" cy="3300434"/>
          </a:xfrm>
        </p:spPr>
        <p:txBody>
          <a:bodyPr/>
          <a:lstStyle/>
          <a:p>
            <a:r>
              <a:rPr lang="ru-RU" sz="2400" dirty="0"/>
              <a:t>Разработчик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7603755"/>
            <a:ext cx="4960874" cy="688786"/>
          </a:xfrm>
        </p:spPr>
        <p:txBody>
          <a:bodyPr/>
          <a:lstStyle/>
          <a:p>
            <a:r>
              <a:rPr lang="ru-RU" dirty="0"/>
              <a:t>Гребенников </a:t>
            </a:r>
          </a:p>
          <a:p>
            <a:r>
              <a:rPr lang="ru-RU" dirty="0"/>
              <a:t>Никита Анатольевич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64477" y="8784103"/>
            <a:ext cx="4960874" cy="3300434"/>
          </a:xfrm>
        </p:spPr>
        <p:txBody>
          <a:bodyPr/>
          <a:lstStyle/>
          <a:p>
            <a:r>
              <a:rPr lang="ru-RU" sz="2400" dirty="0"/>
              <a:t>Разработчик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964477" y="7573461"/>
            <a:ext cx="4960874" cy="688786"/>
          </a:xfrm>
        </p:spPr>
        <p:txBody>
          <a:bodyPr/>
          <a:lstStyle/>
          <a:p>
            <a:r>
              <a:rPr lang="ru-RU" dirty="0"/>
              <a:t>Соломон </a:t>
            </a:r>
          </a:p>
          <a:p>
            <a:r>
              <a:rPr lang="ru-RU" dirty="0"/>
              <a:t>Максим Алексеевич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1EFBC7-171C-4F3B-AF19-9B45D5741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7" y="2948415"/>
            <a:ext cx="3416156" cy="45359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A94C2-3551-497C-B4A6-FD214711A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134" y="2952158"/>
            <a:ext cx="3326287" cy="45322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9148E9-B688-40DC-8318-A28D1EA5B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682" y="2967134"/>
            <a:ext cx="3389950" cy="451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2" y="3572"/>
            <a:ext cx="20110451" cy="11312128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9137BE6-C69D-4934-B49E-D42812A48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651089"/>
              </p:ext>
            </p:extLst>
          </p:nvPr>
        </p:nvGraphicFramePr>
        <p:xfrm>
          <a:off x="2069801" y="1938267"/>
          <a:ext cx="15235897" cy="8676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34865" y="7619556"/>
            <a:ext cx="2788860" cy="1393815"/>
          </a:xfrm>
        </p:spPr>
        <p:txBody>
          <a:bodyPr/>
          <a:lstStyle/>
          <a:p>
            <a:r>
              <a:rPr lang="ru-RU" sz="3200" dirty="0"/>
              <a:t>Детализация структуры сайта, разработка точного ТЗ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8AD53F30-5C45-43F7-96C0-36AD99094251}"/>
              </a:ext>
            </a:extLst>
          </p:cNvPr>
          <p:cNvSpPr txBox="1">
            <a:spLocks/>
          </p:cNvSpPr>
          <p:nvPr/>
        </p:nvSpPr>
        <p:spPr>
          <a:xfrm>
            <a:off x="6432361" y="7619555"/>
            <a:ext cx="2788860" cy="139381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Разработка сайта и базы данных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33EC28DF-D43D-4A00-9B8B-0748D2F850CE}"/>
              </a:ext>
            </a:extLst>
          </p:cNvPr>
          <p:cNvSpPr txBox="1">
            <a:spLocks/>
          </p:cNvSpPr>
          <p:nvPr/>
        </p:nvSpPr>
        <p:spPr>
          <a:xfrm>
            <a:off x="10052049" y="7619555"/>
            <a:ext cx="2788860" cy="139381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Аренда сервера, тест работы сайта, исправление возможных багов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0BC6A6B0-5BF7-4007-BA37-9C055E3EC3C9}"/>
              </a:ext>
            </a:extLst>
          </p:cNvPr>
          <p:cNvSpPr txBox="1">
            <a:spLocks/>
          </p:cNvSpPr>
          <p:nvPr/>
        </p:nvSpPr>
        <p:spPr>
          <a:xfrm>
            <a:off x="13937278" y="7619554"/>
            <a:ext cx="2788860" cy="139381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Выход на продажи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C7E40033-7B5C-407D-A779-DB32D9FF96F5}"/>
              </a:ext>
            </a:extLst>
          </p:cNvPr>
          <p:cNvSpPr txBox="1">
            <a:spLocks/>
          </p:cNvSpPr>
          <p:nvPr/>
        </p:nvSpPr>
        <p:spPr>
          <a:xfrm>
            <a:off x="5075118" y="4114230"/>
            <a:ext cx="1781435" cy="696908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Февраль 2024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804AA558-9257-46C7-82F0-076B7285AFCF}"/>
              </a:ext>
            </a:extLst>
          </p:cNvPr>
          <p:cNvSpPr txBox="1">
            <a:spLocks/>
          </p:cNvSpPr>
          <p:nvPr/>
        </p:nvSpPr>
        <p:spPr>
          <a:xfrm>
            <a:off x="8519840" y="4085812"/>
            <a:ext cx="2938149" cy="696908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Июль-август 2024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E6FA6C63-5655-4E80-9726-E20551CCAB9B}"/>
              </a:ext>
            </a:extLst>
          </p:cNvPr>
          <p:cNvSpPr txBox="1">
            <a:spLocks/>
          </p:cNvSpPr>
          <p:nvPr/>
        </p:nvSpPr>
        <p:spPr>
          <a:xfrm>
            <a:off x="12304755" y="4085812"/>
            <a:ext cx="1781435" cy="696908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200" dirty="0"/>
              <a:t>Декабрь 2024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2"/>
            <a:ext cx="20104100" cy="113085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1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email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1"/>
                </a:solidFill>
              </a:rPr>
              <a:t>Контакты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>
              <a:solidFill>
                <a:schemeClr val="bg1"/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+7 (</a:t>
            </a:r>
            <a:r>
              <a:rPr lang="ru-RU" sz="2800" dirty="0">
                <a:solidFill>
                  <a:schemeClr val="bg1"/>
                </a:solidFill>
              </a:rPr>
              <a:t>906) 942-37-73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o</a:t>
            </a:r>
            <a:r>
              <a:rPr lang="ru-RU" sz="2800" dirty="0">
                <a:solidFill>
                  <a:schemeClr val="bg1"/>
                </a:solidFill>
              </a:rPr>
              <a:t>725</a:t>
            </a:r>
            <a:r>
              <a:rPr lang="en-US" sz="2800" dirty="0">
                <a:solidFill>
                  <a:schemeClr val="bg1"/>
                </a:solidFill>
              </a:rPr>
              <a:t>b</a:t>
            </a:r>
            <a:r>
              <a:rPr lang="ru-RU" sz="2800" dirty="0">
                <a:solidFill>
                  <a:schemeClr val="bg1"/>
                </a:solidFill>
              </a:rPr>
              <a:t>17</a:t>
            </a:r>
            <a:r>
              <a:rPr lang="en-US" sz="2800" dirty="0">
                <a:solidFill>
                  <a:schemeClr val="bg1"/>
                </a:solidFill>
              </a:rPr>
              <a:t>@voenmeh.ru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terms/"/>
    <ds:schemaRef ds:uri="dae585fd-f7dc-4d5a-b1b8-e5742ef77c8f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4989</TotalTime>
  <Words>689</Words>
  <Application>Microsoft Office PowerPoint</Application>
  <PresentationFormat>Произвольный</PresentationFormat>
  <Paragraphs>97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ОБЛОЖКИ</vt:lpstr>
      <vt:lpstr>РАЗДЕЛИТЕЛИ</vt:lpstr>
      <vt:lpstr>Сайт для Акселератора</vt:lpstr>
      <vt:lpstr>Актуальность проекта</vt:lpstr>
      <vt:lpstr>Проблема</vt:lpstr>
      <vt:lpstr>Решение</vt:lpstr>
      <vt:lpstr>Целевая аудитория</vt:lpstr>
      <vt:lpstr>Рынок</vt:lpstr>
      <vt:lpstr>Бизнес-модель</vt:lpstr>
      <vt:lpstr>Маркетинговая стратегия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Антон Польских</cp:lastModifiedBy>
  <cp:revision>248</cp:revision>
  <dcterms:created xsi:type="dcterms:W3CDTF">2021-03-01T12:07:13Z</dcterms:created>
  <dcterms:modified xsi:type="dcterms:W3CDTF">2023-12-10T10:04:48Z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