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56" r:id="rId3"/>
    <p:sldId id="257" r:id="rId4"/>
    <p:sldId id="270" r:id="rId5"/>
    <p:sldId id="258" r:id="rId6"/>
    <p:sldId id="265" r:id="rId7"/>
    <p:sldId id="261" r:id="rId8"/>
    <p:sldId id="260" r:id="rId9"/>
    <p:sldId id="262" r:id="rId10"/>
    <p:sldId id="266" r:id="rId11"/>
    <p:sldId id="271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C12"/>
    <a:srgbClr val="C0392B"/>
    <a:srgbClr val="94B64E"/>
    <a:srgbClr val="4B2C50"/>
    <a:srgbClr val="2980B9"/>
    <a:srgbClr val="008000"/>
    <a:srgbClr val="16A0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8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519A1C-2331-42ED-9BFD-063C58BBCB4C}" type="doc">
      <dgm:prSet loTypeId="urn:microsoft.com/office/officeart/2005/8/layout/radial3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574704D2-AD2E-42FB-86FB-BC7C97464286}">
      <dgm:prSet phldrT="[Текст]"/>
      <dgm:spPr>
        <a:solidFill>
          <a:srgbClr val="16A085"/>
        </a:solidFill>
      </dgm:spPr>
      <dgm:t>
        <a:bodyPr/>
        <a:lstStyle/>
        <a:p>
          <a:r>
            <a:rPr lang="ru-RU" b="0" dirty="0" smtClean="0">
              <a:solidFill>
                <a:schemeClr val="bg1"/>
              </a:solidFill>
            </a:rPr>
            <a:t>РСГУ</a:t>
          </a:r>
          <a:endParaRPr lang="ru-RU" b="0" dirty="0">
            <a:solidFill>
              <a:schemeClr val="bg1"/>
            </a:solidFill>
          </a:endParaRPr>
        </a:p>
      </dgm:t>
    </dgm:pt>
    <dgm:pt modelId="{D4E24497-57B1-4659-864D-E4A538FCE969}" type="parTrans" cxnId="{D7C45FA7-4197-4A53-A89F-DF523A4CC80C}">
      <dgm:prSet/>
      <dgm:spPr/>
      <dgm:t>
        <a:bodyPr/>
        <a:lstStyle/>
        <a:p>
          <a:endParaRPr lang="ru-RU"/>
        </a:p>
      </dgm:t>
    </dgm:pt>
    <dgm:pt modelId="{27EC503A-F885-4C91-B352-96A7048D2809}" type="sibTrans" cxnId="{D7C45FA7-4197-4A53-A89F-DF523A4CC80C}">
      <dgm:prSet/>
      <dgm:spPr/>
      <dgm:t>
        <a:bodyPr/>
        <a:lstStyle/>
        <a:p>
          <a:endParaRPr lang="ru-RU"/>
        </a:p>
      </dgm:t>
    </dgm:pt>
    <dgm:pt modelId="{50095698-11EF-4423-A51C-4997B1717F4F}">
      <dgm:prSet custT="1"/>
      <dgm:spPr>
        <a:solidFill>
          <a:srgbClr val="94B64E"/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Эффект </a:t>
          </a:r>
          <a:r>
            <a:rPr lang="ru-RU" sz="1800" dirty="0" err="1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Пельтье</a:t>
          </a:r>
          <a:endParaRPr lang="ru-RU" sz="1800" b="0" dirty="0">
            <a:solidFill>
              <a:schemeClr val="bg1"/>
            </a:solidFill>
          </a:endParaRPr>
        </a:p>
      </dgm:t>
    </dgm:pt>
    <dgm:pt modelId="{98B26185-899F-41CA-B844-D6144091BF94}" type="parTrans" cxnId="{5C263CA9-14ED-4F08-A2BE-4106732A1E15}">
      <dgm:prSet/>
      <dgm:spPr/>
      <dgm:t>
        <a:bodyPr/>
        <a:lstStyle/>
        <a:p>
          <a:endParaRPr lang="ru-RU"/>
        </a:p>
      </dgm:t>
    </dgm:pt>
    <dgm:pt modelId="{9880F6C9-518E-46FF-AF1E-D2F0E818225C}" type="sibTrans" cxnId="{5C263CA9-14ED-4F08-A2BE-4106732A1E15}">
      <dgm:prSet/>
      <dgm:spPr/>
      <dgm:t>
        <a:bodyPr/>
        <a:lstStyle/>
        <a:p>
          <a:endParaRPr lang="ru-RU"/>
        </a:p>
      </dgm:t>
    </dgm:pt>
    <dgm:pt modelId="{51CF45C7-3A7D-452B-A468-4126B9CA9747}">
      <dgm:prSet custT="1"/>
      <dgm:spPr>
        <a:solidFill>
          <a:srgbClr val="2980B9"/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Дешевизна оборудования</a:t>
          </a:r>
          <a:endParaRPr lang="ru-RU" sz="1800" b="0" dirty="0">
            <a:solidFill>
              <a:schemeClr val="bg1"/>
            </a:solidFill>
          </a:endParaRPr>
        </a:p>
      </dgm:t>
    </dgm:pt>
    <dgm:pt modelId="{82CA2F4D-0697-4486-BFC1-2996FA0E45DD}" type="parTrans" cxnId="{DDF99D27-B993-4121-8942-9CD3E81B0D69}">
      <dgm:prSet/>
      <dgm:spPr/>
      <dgm:t>
        <a:bodyPr/>
        <a:lstStyle/>
        <a:p>
          <a:endParaRPr lang="ru-RU"/>
        </a:p>
      </dgm:t>
    </dgm:pt>
    <dgm:pt modelId="{CA62B515-5323-43EE-AF8F-DF0D8253ED4D}" type="sibTrans" cxnId="{DDF99D27-B993-4121-8942-9CD3E81B0D69}">
      <dgm:prSet/>
      <dgm:spPr/>
      <dgm:t>
        <a:bodyPr/>
        <a:lstStyle/>
        <a:p>
          <a:endParaRPr lang="ru-RU"/>
        </a:p>
      </dgm:t>
    </dgm:pt>
    <dgm:pt modelId="{AC227E2F-8A98-4737-ABE7-788D2839ED2A}">
      <dgm:prSet custT="1"/>
      <dgm:spPr>
        <a:solidFill>
          <a:srgbClr val="F39C12"/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Уменьшение габаритов оборудования</a:t>
          </a:r>
          <a:endParaRPr lang="ru-RU" sz="1800" b="0" dirty="0">
            <a:solidFill>
              <a:schemeClr val="bg1"/>
            </a:solidFill>
          </a:endParaRPr>
        </a:p>
      </dgm:t>
    </dgm:pt>
    <dgm:pt modelId="{449222A4-0A8B-4A03-9954-0CF5E4C211BB}" type="parTrans" cxnId="{E9FEEB68-9FBE-4762-9FAF-2FACEA0537F4}">
      <dgm:prSet/>
      <dgm:spPr/>
      <dgm:t>
        <a:bodyPr/>
        <a:lstStyle/>
        <a:p>
          <a:endParaRPr lang="ru-RU"/>
        </a:p>
      </dgm:t>
    </dgm:pt>
    <dgm:pt modelId="{0238CE08-882B-4379-8AC1-B1AFA95138AF}" type="sibTrans" cxnId="{E9FEEB68-9FBE-4762-9FAF-2FACEA0537F4}">
      <dgm:prSet/>
      <dgm:spPr/>
      <dgm:t>
        <a:bodyPr/>
        <a:lstStyle/>
        <a:p>
          <a:endParaRPr lang="ru-RU"/>
        </a:p>
      </dgm:t>
    </dgm:pt>
    <dgm:pt modelId="{CA8777D4-2E9F-42A0-B339-7FB6FA4F99A4}">
      <dgm:prSet custT="1"/>
      <dgm:spPr>
        <a:solidFill>
          <a:srgbClr val="4B2C50"/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Современное ПО</a:t>
          </a:r>
          <a:endParaRPr lang="ru-RU" sz="1800" b="0" dirty="0">
            <a:solidFill>
              <a:schemeClr val="bg1"/>
            </a:solidFill>
          </a:endParaRPr>
        </a:p>
      </dgm:t>
    </dgm:pt>
    <dgm:pt modelId="{EFDF8338-D743-4746-882C-F20125C324F1}" type="parTrans" cxnId="{4B66A3E3-EC53-4617-8BCD-4A9802C8BD02}">
      <dgm:prSet/>
      <dgm:spPr/>
      <dgm:t>
        <a:bodyPr/>
        <a:lstStyle/>
        <a:p>
          <a:endParaRPr lang="ru-RU"/>
        </a:p>
      </dgm:t>
    </dgm:pt>
    <dgm:pt modelId="{B9482571-5B51-46C5-B8BE-65C0F8A378AE}" type="sibTrans" cxnId="{4B66A3E3-EC53-4617-8BCD-4A9802C8BD02}">
      <dgm:prSet/>
      <dgm:spPr/>
      <dgm:t>
        <a:bodyPr/>
        <a:lstStyle/>
        <a:p>
          <a:endParaRPr lang="ru-RU"/>
        </a:p>
      </dgm:t>
    </dgm:pt>
    <dgm:pt modelId="{FB26918C-C86B-4FEA-B795-C4A850E8C4ED}">
      <dgm:prSet custT="1"/>
      <dgm:spPr>
        <a:solidFill>
          <a:srgbClr val="2980B9"/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Сокращение времени исследования</a:t>
          </a:r>
          <a:endParaRPr lang="ru-RU" sz="1800" b="0" dirty="0">
            <a:solidFill>
              <a:schemeClr val="bg1"/>
            </a:solidFill>
          </a:endParaRPr>
        </a:p>
      </dgm:t>
    </dgm:pt>
    <dgm:pt modelId="{02084143-35B5-4D39-8878-89B00F7A4EBE}" type="parTrans" cxnId="{D24520F9-5E5E-4330-ADFD-41C82557931B}">
      <dgm:prSet/>
      <dgm:spPr/>
      <dgm:t>
        <a:bodyPr/>
        <a:lstStyle/>
        <a:p>
          <a:endParaRPr lang="ru-RU"/>
        </a:p>
      </dgm:t>
    </dgm:pt>
    <dgm:pt modelId="{5D5A8508-6BA0-4B0E-9E9B-9549DD351172}" type="sibTrans" cxnId="{D24520F9-5E5E-4330-ADFD-41C82557931B}">
      <dgm:prSet/>
      <dgm:spPr/>
      <dgm:t>
        <a:bodyPr/>
        <a:lstStyle/>
        <a:p>
          <a:endParaRPr lang="ru-RU"/>
        </a:p>
      </dgm:t>
    </dgm:pt>
    <dgm:pt modelId="{7C7BC2FC-0D7D-4397-A03D-5A764126F0E4}" type="pres">
      <dgm:prSet presAssocID="{34519A1C-2331-42ED-9BFD-063C58BBCB4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20874F-2310-4A03-88DA-0ADC8D6C702E}" type="pres">
      <dgm:prSet presAssocID="{34519A1C-2331-42ED-9BFD-063C58BBCB4C}" presName="radial" presStyleCnt="0">
        <dgm:presLayoutVars>
          <dgm:animLvl val="ctr"/>
        </dgm:presLayoutVars>
      </dgm:prSet>
      <dgm:spPr/>
      <dgm:t>
        <a:bodyPr/>
        <a:lstStyle/>
        <a:p>
          <a:endParaRPr lang="ru-RU"/>
        </a:p>
      </dgm:t>
    </dgm:pt>
    <dgm:pt modelId="{3C495B85-C03A-4DA9-99A2-172C47DB7E93}" type="pres">
      <dgm:prSet presAssocID="{574704D2-AD2E-42FB-86FB-BC7C97464286}" presName="centerShape" presStyleLbl="vennNode1" presStyleIdx="0" presStyleCnt="6" custScaleX="113206" custScaleY="111731"/>
      <dgm:spPr/>
      <dgm:t>
        <a:bodyPr/>
        <a:lstStyle/>
        <a:p>
          <a:endParaRPr lang="ru-RU"/>
        </a:p>
      </dgm:t>
    </dgm:pt>
    <dgm:pt modelId="{322EBD43-5962-42DB-A838-840D4BC82BA6}" type="pres">
      <dgm:prSet presAssocID="{50095698-11EF-4423-A51C-4997B1717F4F}" presName="node" presStyleLbl="vennNode1" presStyleIdx="1" presStyleCnt="6" custScaleX="120453" custScaleY="119375" custRadScaleRad="111784" custRadScaleInc="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11B52-823B-4962-9126-1B1677798FA8}" type="pres">
      <dgm:prSet presAssocID="{AC227E2F-8A98-4737-ABE7-788D2839ED2A}" presName="node" presStyleLbl="vennNode1" presStyleIdx="2" presStyleCnt="6" custScaleX="133707" custScaleY="136803" custRadScaleRad="120131" custRadScaleInc="-4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C512C-00B7-47C1-B475-7779F8A20C43}" type="pres">
      <dgm:prSet presAssocID="{CA8777D4-2E9F-42A0-B339-7FB6FA4F99A4}" presName="node" presStyleLbl="vennNode1" presStyleIdx="3" presStyleCnt="6" custScaleX="137649" custScaleY="135304" custRadScaleRad="114311" custRadScaleInc="-11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9295D7-D33A-41E4-8618-587ED802CB88}" type="pres">
      <dgm:prSet presAssocID="{51CF45C7-3A7D-452B-A468-4126B9CA9747}" presName="node" presStyleLbl="vennNode1" presStyleIdx="4" presStyleCnt="6" custScaleX="134363" custScaleY="130922" custRadScaleRad="121437" custRadScaleInc="5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CDCB0-A742-4113-9796-1AD2DF267D4D}" type="pres">
      <dgm:prSet presAssocID="{FB26918C-C86B-4FEA-B795-C4A850E8C4ED}" presName="node" presStyleLbl="vennNode1" presStyleIdx="5" presStyleCnt="6" custScaleX="131864" custScaleY="131042" custRadScaleRad="119282" custRadScaleInc="24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2B476A-C34A-45E3-8F66-99233A3A7B9D}" type="presOf" srcId="{CA8777D4-2E9F-42A0-B339-7FB6FA4F99A4}" destId="{570C512C-00B7-47C1-B475-7779F8A20C43}" srcOrd="0" destOrd="0" presId="urn:microsoft.com/office/officeart/2005/8/layout/radial3"/>
    <dgm:cxn modelId="{F0F70482-6EC9-40E7-B64C-36CBC9CBFA6E}" type="presOf" srcId="{51CF45C7-3A7D-452B-A468-4126B9CA9747}" destId="{719295D7-D33A-41E4-8618-587ED802CB88}" srcOrd="0" destOrd="0" presId="urn:microsoft.com/office/officeart/2005/8/layout/radial3"/>
    <dgm:cxn modelId="{4B66A3E3-EC53-4617-8BCD-4A9802C8BD02}" srcId="{574704D2-AD2E-42FB-86FB-BC7C97464286}" destId="{CA8777D4-2E9F-42A0-B339-7FB6FA4F99A4}" srcOrd="2" destOrd="0" parTransId="{EFDF8338-D743-4746-882C-F20125C324F1}" sibTransId="{B9482571-5B51-46C5-B8BE-65C0F8A378AE}"/>
    <dgm:cxn modelId="{7CC8E214-8DA9-4A39-BE79-D65EE7B9EF6C}" type="presOf" srcId="{FB26918C-C86B-4FEA-B795-C4A850E8C4ED}" destId="{C3ACDCB0-A742-4113-9796-1AD2DF267D4D}" srcOrd="0" destOrd="0" presId="urn:microsoft.com/office/officeart/2005/8/layout/radial3"/>
    <dgm:cxn modelId="{5C263CA9-14ED-4F08-A2BE-4106732A1E15}" srcId="{574704D2-AD2E-42FB-86FB-BC7C97464286}" destId="{50095698-11EF-4423-A51C-4997B1717F4F}" srcOrd="0" destOrd="0" parTransId="{98B26185-899F-41CA-B844-D6144091BF94}" sibTransId="{9880F6C9-518E-46FF-AF1E-D2F0E818225C}"/>
    <dgm:cxn modelId="{DDF99D27-B993-4121-8942-9CD3E81B0D69}" srcId="{574704D2-AD2E-42FB-86FB-BC7C97464286}" destId="{51CF45C7-3A7D-452B-A468-4126B9CA9747}" srcOrd="3" destOrd="0" parTransId="{82CA2F4D-0697-4486-BFC1-2996FA0E45DD}" sibTransId="{CA62B515-5323-43EE-AF8F-DF0D8253ED4D}"/>
    <dgm:cxn modelId="{D24520F9-5E5E-4330-ADFD-41C82557931B}" srcId="{574704D2-AD2E-42FB-86FB-BC7C97464286}" destId="{FB26918C-C86B-4FEA-B795-C4A850E8C4ED}" srcOrd="4" destOrd="0" parTransId="{02084143-35B5-4D39-8878-89B00F7A4EBE}" sibTransId="{5D5A8508-6BA0-4B0E-9E9B-9549DD351172}"/>
    <dgm:cxn modelId="{D7C45FA7-4197-4A53-A89F-DF523A4CC80C}" srcId="{34519A1C-2331-42ED-9BFD-063C58BBCB4C}" destId="{574704D2-AD2E-42FB-86FB-BC7C97464286}" srcOrd="0" destOrd="0" parTransId="{D4E24497-57B1-4659-864D-E4A538FCE969}" sibTransId="{27EC503A-F885-4C91-B352-96A7048D2809}"/>
    <dgm:cxn modelId="{9A2E7920-FE9F-4C03-9F13-CE537FCB4219}" type="presOf" srcId="{574704D2-AD2E-42FB-86FB-BC7C97464286}" destId="{3C495B85-C03A-4DA9-99A2-172C47DB7E93}" srcOrd="0" destOrd="0" presId="urn:microsoft.com/office/officeart/2005/8/layout/radial3"/>
    <dgm:cxn modelId="{79BC7535-D61A-470C-B988-3E98295A6BE0}" type="presOf" srcId="{34519A1C-2331-42ED-9BFD-063C58BBCB4C}" destId="{7C7BC2FC-0D7D-4397-A03D-5A764126F0E4}" srcOrd="0" destOrd="0" presId="urn:microsoft.com/office/officeart/2005/8/layout/radial3"/>
    <dgm:cxn modelId="{E9FEEB68-9FBE-4762-9FAF-2FACEA0537F4}" srcId="{574704D2-AD2E-42FB-86FB-BC7C97464286}" destId="{AC227E2F-8A98-4737-ABE7-788D2839ED2A}" srcOrd="1" destOrd="0" parTransId="{449222A4-0A8B-4A03-9954-0CF5E4C211BB}" sibTransId="{0238CE08-882B-4379-8AC1-B1AFA95138AF}"/>
    <dgm:cxn modelId="{D953C574-FA35-4093-98B1-7F56F895BEAA}" type="presOf" srcId="{50095698-11EF-4423-A51C-4997B1717F4F}" destId="{322EBD43-5962-42DB-A838-840D4BC82BA6}" srcOrd="0" destOrd="0" presId="urn:microsoft.com/office/officeart/2005/8/layout/radial3"/>
    <dgm:cxn modelId="{6D7226E9-E7F6-42F3-9553-EAED4E5B6C91}" type="presOf" srcId="{AC227E2F-8A98-4737-ABE7-788D2839ED2A}" destId="{4D111B52-823B-4962-9126-1B1677798FA8}" srcOrd="0" destOrd="0" presId="urn:microsoft.com/office/officeart/2005/8/layout/radial3"/>
    <dgm:cxn modelId="{5E0728C9-06FE-4323-82DB-4BED0B3C5AB9}" type="presParOf" srcId="{7C7BC2FC-0D7D-4397-A03D-5A764126F0E4}" destId="{0720874F-2310-4A03-88DA-0ADC8D6C702E}" srcOrd="0" destOrd="0" presId="urn:microsoft.com/office/officeart/2005/8/layout/radial3"/>
    <dgm:cxn modelId="{1E8FC1DA-AAF1-4EDA-B066-1A7B63713B52}" type="presParOf" srcId="{0720874F-2310-4A03-88DA-0ADC8D6C702E}" destId="{3C495B85-C03A-4DA9-99A2-172C47DB7E93}" srcOrd="0" destOrd="0" presId="urn:microsoft.com/office/officeart/2005/8/layout/radial3"/>
    <dgm:cxn modelId="{E9F4AC71-1AAE-43BF-B3F1-C21EA45733E8}" type="presParOf" srcId="{0720874F-2310-4A03-88DA-0ADC8D6C702E}" destId="{322EBD43-5962-42DB-A838-840D4BC82BA6}" srcOrd="1" destOrd="0" presId="urn:microsoft.com/office/officeart/2005/8/layout/radial3"/>
    <dgm:cxn modelId="{0397D3D7-063E-4542-994D-FBD048B75DE8}" type="presParOf" srcId="{0720874F-2310-4A03-88DA-0ADC8D6C702E}" destId="{4D111B52-823B-4962-9126-1B1677798FA8}" srcOrd="2" destOrd="0" presId="urn:microsoft.com/office/officeart/2005/8/layout/radial3"/>
    <dgm:cxn modelId="{A30C3218-55AB-40A0-9495-B4B965DE1CAC}" type="presParOf" srcId="{0720874F-2310-4A03-88DA-0ADC8D6C702E}" destId="{570C512C-00B7-47C1-B475-7779F8A20C43}" srcOrd="3" destOrd="0" presId="urn:microsoft.com/office/officeart/2005/8/layout/radial3"/>
    <dgm:cxn modelId="{09FD7C90-9050-4CD9-B501-95E6564C9D53}" type="presParOf" srcId="{0720874F-2310-4A03-88DA-0ADC8D6C702E}" destId="{719295D7-D33A-41E4-8618-587ED802CB88}" srcOrd="4" destOrd="0" presId="urn:microsoft.com/office/officeart/2005/8/layout/radial3"/>
    <dgm:cxn modelId="{B35326CD-33B2-4E9A-8341-62A50AE67270}" type="presParOf" srcId="{0720874F-2310-4A03-88DA-0ADC8D6C702E}" destId="{C3ACDCB0-A742-4113-9796-1AD2DF267D4D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95B85-C03A-4DA9-99A2-172C47DB7E93}">
      <dsp:nvSpPr>
        <dsp:cNvPr id="0" name=""/>
        <dsp:cNvSpPr/>
      </dsp:nvSpPr>
      <dsp:spPr>
        <a:xfrm>
          <a:off x="2130946" y="1098993"/>
          <a:ext cx="3526189" cy="3480245"/>
        </a:xfrm>
        <a:prstGeom prst="ellipse">
          <a:avLst/>
        </a:prstGeom>
        <a:solidFill>
          <a:srgbClr val="16A0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0" kern="1200" dirty="0" smtClean="0">
              <a:solidFill>
                <a:schemeClr val="bg1"/>
              </a:solidFill>
            </a:rPr>
            <a:t>РСГУ</a:t>
          </a:r>
          <a:endParaRPr lang="ru-RU" sz="6500" b="0" kern="1200" dirty="0">
            <a:solidFill>
              <a:schemeClr val="bg1"/>
            </a:solidFill>
          </a:endParaRPr>
        </a:p>
      </dsp:txBody>
      <dsp:txXfrm>
        <a:off x="2647344" y="1608663"/>
        <a:ext cx="2493393" cy="2460905"/>
      </dsp:txXfrm>
    </dsp:sp>
    <dsp:sp modelId="{322EBD43-5962-42DB-A838-840D4BC82BA6}">
      <dsp:nvSpPr>
        <dsp:cNvPr id="0" name=""/>
        <dsp:cNvSpPr/>
      </dsp:nvSpPr>
      <dsp:spPr>
        <a:xfrm>
          <a:off x="2963233" y="-116795"/>
          <a:ext cx="1875960" cy="1859171"/>
        </a:xfrm>
        <a:prstGeom prst="ellipse">
          <a:avLst/>
        </a:prstGeom>
        <a:solidFill>
          <a:srgbClr val="94B6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Эффект </a:t>
          </a:r>
          <a:r>
            <a:rPr lang="ru-RU" sz="1800" kern="1200" dirty="0" err="1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Пельтье</a:t>
          </a:r>
          <a:endParaRPr lang="ru-RU" sz="1800" b="0" kern="1200" dirty="0">
            <a:solidFill>
              <a:schemeClr val="bg1"/>
            </a:solidFill>
          </a:endParaRPr>
        </a:p>
      </dsp:txBody>
      <dsp:txXfrm>
        <a:off x="3237961" y="155474"/>
        <a:ext cx="1326504" cy="1314633"/>
      </dsp:txXfrm>
    </dsp:sp>
    <dsp:sp modelId="{4D111B52-823B-4962-9126-1B1677798FA8}">
      <dsp:nvSpPr>
        <dsp:cNvPr id="0" name=""/>
        <dsp:cNvSpPr/>
      </dsp:nvSpPr>
      <dsp:spPr>
        <a:xfrm>
          <a:off x="5116457" y="878478"/>
          <a:ext cx="2082381" cy="2130599"/>
        </a:xfrm>
        <a:prstGeom prst="ellipse">
          <a:avLst/>
        </a:prstGeom>
        <a:solidFill>
          <a:srgbClr val="F39C1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Уменьшение габаритов оборудования</a:t>
          </a:r>
          <a:endParaRPr lang="ru-RU" sz="1800" b="0" kern="1200" dirty="0">
            <a:solidFill>
              <a:schemeClr val="bg1"/>
            </a:solidFill>
          </a:endParaRPr>
        </a:p>
      </dsp:txBody>
      <dsp:txXfrm>
        <a:off x="5421415" y="1190497"/>
        <a:ext cx="1472465" cy="1506561"/>
      </dsp:txXfrm>
    </dsp:sp>
    <dsp:sp modelId="{570C512C-00B7-47C1-B475-7779F8A20C43}">
      <dsp:nvSpPr>
        <dsp:cNvPr id="0" name=""/>
        <dsp:cNvSpPr/>
      </dsp:nvSpPr>
      <dsp:spPr>
        <a:xfrm>
          <a:off x="4448342" y="3424820"/>
          <a:ext cx="2143775" cy="2107253"/>
        </a:xfrm>
        <a:prstGeom prst="ellipse">
          <a:avLst/>
        </a:prstGeom>
        <a:solidFill>
          <a:srgbClr val="4B2C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Современное ПО</a:t>
          </a:r>
          <a:endParaRPr lang="ru-RU" sz="1800" b="0" kern="1200" dirty="0">
            <a:solidFill>
              <a:schemeClr val="bg1"/>
            </a:solidFill>
          </a:endParaRPr>
        </a:p>
      </dsp:txBody>
      <dsp:txXfrm>
        <a:off x="4762291" y="3733420"/>
        <a:ext cx="1515877" cy="1490053"/>
      </dsp:txXfrm>
    </dsp:sp>
    <dsp:sp modelId="{719295D7-D33A-41E4-8618-587ED802CB88}">
      <dsp:nvSpPr>
        <dsp:cNvPr id="0" name=""/>
        <dsp:cNvSpPr/>
      </dsp:nvSpPr>
      <dsp:spPr>
        <a:xfrm>
          <a:off x="1268648" y="3458943"/>
          <a:ext cx="2092598" cy="2039007"/>
        </a:xfrm>
        <a:prstGeom prst="ellipse">
          <a:avLst/>
        </a:prstGeom>
        <a:solidFill>
          <a:srgbClr val="2980B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Дешевизна оборудования</a:t>
          </a:r>
          <a:endParaRPr lang="ru-RU" sz="1800" b="0" kern="1200" dirty="0">
            <a:solidFill>
              <a:schemeClr val="bg1"/>
            </a:solidFill>
          </a:endParaRPr>
        </a:p>
      </dsp:txBody>
      <dsp:txXfrm>
        <a:off x="1575102" y="3757549"/>
        <a:ext cx="1479690" cy="1441795"/>
      </dsp:txXfrm>
    </dsp:sp>
    <dsp:sp modelId="{C3ACDCB0-A742-4113-9796-1AD2DF267D4D}">
      <dsp:nvSpPr>
        <dsp:cNvPr id="0" name=""/>
        <dsp:cNvSpPr/>
      </dsp:nvSpPr>
      <dsp:spPr>
        <a:xfrm>
          <a:off x="592365" y="1001849"/>
          <a:ext cx="2053678" cy="2040876"/>
        </a:xfrm>
        <a:prstGeom prst="ellipse">
          <a:avLst/>
        </a:prstGeom>
        <a:solidFill>
          <a:srgbClr val="2980B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rPr>
            <a:t>Сокращение времени исследования</a:t>
          </a:r>
          <a:endParaRPr lang="ru-RU" sz="1800" b="0" kern="1200" dirty="0">
            <a:solidFill>
              <a:schemeClr val="bg1"/>
            </a:solidFill>
          </a:endParaRPr>
        </a:p>
      </dsp:txBody>
      <dsp:txXfrm>
        <a:off x="893119" y="1300728"/>
        <a:ext cx="1452170" cy="1443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92BAA-0725-42F9-A7BA-A02C8379412E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C44F7-F7C1-4032-A19E-3E704157D0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71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80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33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994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20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55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82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7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82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27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02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42"/>
          <p:cNvSpPr>
            <a:spLocks noChangeArrowheads="1"/>
          </p:cNvSpPr>
          <p:nvPr/>
        </p:nvSpPr>
        <p:spPr bwMode="gray">
          <a:xfrm>
            <a:off x="3071813" y="0"/>
            <a:ext cx="1417637" cy="6858000"/>
          </a:xfrm>
          <a:prstGeom prst="rect">
            <a:avLst/>
          </a:prstGeom>
          <a:solidFill>
            <a:schemeClr val="accent2">
              <a:alpha val="70195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5" name="Rectangle 1634"/>
          <p:cNvSpPr>
            <a:spLocks noChangeArrowheads="1"/>
          </p:cNvSpPr>
          <p:nvPr/>
        </p:nvSpPr>
        <p:spPr bwMode="gray">
          <a:xfrm>
            <a:off x="0" y="0"/>
            <a:ext cx="3152775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85882"/>
                  <a:invGamma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30311D"/>
              </a:solidFill>
            </a:endParaRPr>
          </a:p>
        </p:txBody>
      </p:sp>
      <p:sp>
        <p:nvSpPr>
          <p:cNvPr id="6" name="Rectangle 1596"/>
          <p:cNvSpPr>
            <a:spLocks noChangeArrowheads="1"/>
          </p:cNvSpPr>
          <p:nvPr/>
        </p:nvSpPr>
        <p:spPr bwMode="gray">
          <a:xfrm>
            <a:off x="6902450" y="-11113"/>
            <a:ext cx="303213" cy="6858001"/>
          </a:xfrm>
          <a:prstGeom prst="rect">
            <a:avLst/>
          </a:prstGeom>
          <a:solidFill>
            <a:schemeClr val="accent2">
              <a:alpha val="30196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7" name="Rectangle 1597"/>
          <p:cNvSpPr>
            <a:spLocks noChangeArrowheads="1"/>
          </p:cNvSpPr>
          <p:nvPr/>
        </p:nvSpPr>
        <p:spPr bwMode="gray">
          <a:xfrm>
            <a:off x="7158038" y="12700"/>
            <a:ext cx="227012" cy="68580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8" name="Rectangle 1592"/>
          <p:cNvSpPr>
            <a:spLocks noChangeArrowheads="1"/>
          </p:cNvSpPr>
          <p:nvPr/>
        </p:nvSpPr>
        <p:spPr bwMode="gray">
          <a:xfrm>
            <a:off x="4375150" y="0"/>
            <a:ext cx="1060450" cy="6858000"/>
          </a:xfrm>
          <a:prstGeom prst="rect">
            <a:avLst/>
          </a:prstGeom>
          <a:solidFill>
            <a:schemeClr val="accent2">
              <a:alpha val="63921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9" name="Rectangle 1593"/>
          <p:cNvSpPr>
            <a:spLocks noChangeArrowheads="1"/>
          </p:cNvSpPr>
          <p:nvPr/>
        </p:nvSpPr>
        <p:spPr bwMode="gray">
          <a:xfrm>
            <a:off x="5359400" y="-17463"/>
            <a:ext cx="728663" cy="6938963"/>
          </a:xfrm>
          <a:prstGeom prst="rect">
            <a:avLst/>
          </a:prstGeom>
          <a:solidFill>
            <a:schemeClr val="accent2">
              <a:alpha val="54117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0" name="Rectangle 1594"/>
          <p:cNvSpPr>
            <a:spLocks noChangeArrowheads="1"/>
          </p:cNvSpPr>
          <p:nvPr/>
        </p:nvSpPr>
        <p:spPr bwMode="gray">
          <a:xfrm>
            <a:off x="6018213" y="-19050"/>
            <a:ext cx="547687" cy="6938963"/>
          </a:xfrm>
          <a:prstGeom prst="rect">
            <a:avLst/>
          </a:prstGeom>
          <a:solidFill>
            <a:schemeClr val="accent2">
              <a:alpha val="47058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1" name="Rectangle 1595"/>
          <p:cNvSpPr>
            <a:spLocks noChangeArrowheads="1"/>
          </p:cNvSpPr>
          <p:nvPr/>
        </p:nvSpPr>
        <p:spPr bwMode="gray">
          <a:xfrm>
            <a:off x="6505575" y="0"/>
            <a:ext cx="446088" cy="6858000"/>
          </a:xfrm>
          <a:prstGeom prst="rect">
            <a:avLst/>
          </a:prstGeom>
          <a:solidFill>
            <a:schemeClr val="accent2">
              <a:alpha val="36862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2" name="Rectangle 1622"/>
          <p:cNvSpPr>
            <a:spLocks noChangeArrowheads="1"/>
          </p:cNvSpPr>
          <p:nvPr/>
        </p:nvSpPr>
        <p:spPr bwMode="gray">
          <a:xfrm>
            <a:off x="7339013" y="52388"/>
            <a:ext cx="136525" cy="6858000"/>
          </a:xfrm>
          <a:prstGeom prst="rect">
            <a:avLst/>
          </a:prstGeom>
          <a:solidFill>
            <a:schemeClr val="accent2">
              <a:alpha val="14902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3" name="Rectangle 1623"/>
          <p:cNvSpPr>
            <a:spLocks noChangeArrowheads="1"/>
          </p:cNvSpPr>
          <p:nvPr/>
        </p:nvSpPr>
        <p:spPr bwMode="gray">
          <a:xfrm>
            <a:off x="8366125" y="20638"/>
            <a:ext cx="344488" cy="6858000"/>
          </a:xfrm>
          <a:prstGeom prst="rect">
            <a:avLst/>
          </a:prstGeom>
          <a:solidFill>
            <a:schemeClr val="accent2">
              <a:alpha val="23137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4" name="Rectangle 1624"/>
          <p:cNvSpPr>
            <a:spLocks noChangeArrowheads="1"/>
          </p:cNvSpPr>
          <p:nvPr/>
        </p:nvSpPr>
        <p:spPr bwMode="gray">
          <a:xfrm>
            <a:off x="8664575" y="0"/>
            <a:ext cx="474663" cy="6858000"/>
          </a:xfrm>
          <a:prstGeom prst="rect">
            <a:avLst/>
          </a:prstGeom>
          <a:solidFill>
            <a:schemeClr val="accent2">
              <a:alpha val="27843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5" name="Rectangle 1643"/>
          <p:cNvSpPr>
            <a:spLocks noChangeArrowheads="1"/>
          </p:cNvSpPr>
          <p:nvPr/>
        </p:nvSpPr>
        <p:spPr bwMode="gray">
          <a:xfrm>
            <a:off x="7953375" y="4763"/>
            <a:ext cx="136525" cy="6858000"/>
          </a:xfrm>
          <a:prstGeom prst="rect">
            <a:avLst/>
          </a:prstGeom>
          <a:solidFill>
            <a:schemeClr val="accent2">
              <a:alpha val="5882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6" name="Rectangle 1644"/>
          <p:cNvSpPr>
            <a:spLocks noChangeArrowheads="1"/>
          </p:cNvSpPr>
          <p:nvPr/>
        </p:nvSpPr>
        <p:spPr bwMode="gray">
          <a:xfrm>
            <a:off x="8045450" y="4763"/>
            <a:ext cx="168275" cy="6858000"/>
          </a:xfrm>
          <a:prstGeom prst="rect">
            <a:avLst/>
          </a:prstGeom>
          <a:solidFill>
            <a:schemeClr val="accent2">
              <a:alpha val="12157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7" name="Rectangle 1645"/>
          <p:cNvSpPr>
            <a:spLocks noChangeArrowheads="1"/>
          </p:cNvSpPr>
          <p:nvPr/>
        </p:nvSpPr>
        <p:spPr bwMode="gray">
          <a:xfrm>
            <a:off x="8177213" y="-11113"/>
            <a:ext cx="230187" cy="6858001"/>
          </a:xfrm>
          <a:prstGeom prst="rect">
            <a:avLst/>
          </a:prstGeom>
          <a:solidFill>
            <a:schemeClr val="accent2">
              <a:alpha val="18039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8" name="AutoShape 75"/>
          <p:cNvSpPr>
            <a:spLocks noChangeArrowheads="1"/>
          </p:cNvSpPr>
          <p:nvPr/>
        </p:nvSpPr>
        <p:spPr bwMode="gray">
          <a:xfrm>
            <a:off x="776288" y="3870325"/>
            <a:ext cx="966787" cy="938213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9" name="AutoShape 76"/>
          <p:cNvSpPr>
            <a:spLocks noChangeArrowheads="1"/>
          </p:cNvSpPr>
          <p:nvPr/>
        </p:nvSpPr>
        <p:spPr bwMode="gray">
          <a:xfrm>
            <a:off x="792163" y="2778125"/>
            <a:ext cx="968375" cy="939800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20" name="AutoShape 77"/>
          <p:cNvSpPr>
            <a:spLocks noChangeArrowheads="1"/>
          </p:cNvSpPr>
          <p:nvPr/>
        </p:nvSpPr>
        <p:spPr bwMode="gray">
          <a:xfrm>
            <a:off x="2133600" y="2212975"/>
            <a:ext cx="968375" cy="938213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pic>
        <p:nvPicPr>
          <p:cNvPr id="21" name="Picture 1025" descr="https://fbcdn-profile-a.akamaihd.net/hprofile-ak-frc3/v/t1.0-1/c10.0.160.160/1441223_552057164869084_1726961342_n.png?oh=7e9a8a20c35cc8c36784b3c379c4703a&amp;oe=54E12218&amp;__gda__=1424572941_f7743d3c9817be7cc4cc64e226059896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813" y="395288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6847" name="Rectangle 164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3802063" y="1314450"/>
            <a:ext cx="5105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36848" name="Rectangle 1648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3810000" y="2762250"/>
            <a:ext cx="5151438" cy="7572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Rectangle 1650"/>
          <p:cNvSpPr>
            <a:spLocks noGrp="1" noChangeArrowheads="1"/>
          </p:cNvSpPr>
          <p:nvPr>
            <p:ph type="ftr" sz="quarter" idx="10"/>
          </p:nvPr>
        </p:nvSpPr>
        <p:spPr bwMode="gray">
          <a:xfrm>
            <a:off x="3552825" y="6534150"/>
            <a:ext cx="2895600" cy="234950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Rectangle 1649"/>
          <p:cNvSpPr>
            <a:spLocks noGrp="1" noChangeArrowheads="1"/>
          </p:cNvSpPr>
          <p:nvPr>
            <p:ph type="dt" sz="quarter" idx="11"/>
          </p:nvPr>
        </p:nvSpPr>
        <p:spPr bwMode="gray">
          <a:xfrm>
            <a:off x="6900863" y="6526213"/>
            <a:ext cx="2133600" cy="274637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1651"/>
          <p:cNvSpPr>
            <a:spLocks noGrp="1" noChangeArrowheads="1"/>
          </p:cNvSpPr>
          <p:nvPr>
            <p:ph type="sldNum" sz="quarter" idx="12"/>
          </p:nvPr>
        </p:nvSpPr>
        <p:spPr bwMode="gray">
          <a:xfrm>
            <a:off x="3011488" y="6527800"/>
            <a:ext cx="373062" cy="234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0D96D-485C-4181-903C-3853780CA04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1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1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899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499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2299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29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99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397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2599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496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496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396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896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1799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17" grpId="0" animBg="1" autoUpdateAnimBg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7" descr="http://ruitc.ru/bitrix/templates/ruitc/images/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7100" y="528638"/>
            <a:ext cx="17446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63" y="1484784"/>
            <a:ext cx="7958137" cy="1011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8838" y="3180216"/>
            <a:ext cx="7961312" cy="5360987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3pPr>
              <a:buFont typeface="Courier New" pitchFamily="49" charset="0"/>
              <a:buChar char="o"/>
              <a:defRPr/>
            </a:lvl3pPr>
            <a:lvl4pPr>
              <a:buFont typeface="Wingdings" pitchFamily="2" charset="2"/>
              <a:buChar char="v"/>
              <a:defRPr/>
            </a:lvl4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482013" y="6616700"/>
            <a:ext cx="661987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F19BC-8429-43DD-AA99-95E75828740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45C3-92A7-479E-9BB1-E3F63BDBEBC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30288" y="1163638"/>
            <a:ext cx="3903662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6350" y="1163638"/>
            <a:ext cx="3905250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EE599-F15B-4D8E-AAE6-3CF7287B482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F1DF8-B8E4-48AB-928A-55156AD5964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E4524-205A-4D84-84B5-A00425B4FE5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E903B-5D27-47E0-8CEB-E2FC6E4C360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6F3C2-B6A4-478A-978F-8457159F018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A78FD-C7FB-4444-85FF-4A7FC1D34A0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61987-4168-4F50-B9F7-A4FF96BD87B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8338" y="65088"/>
            <a:ext cx="1995487" cy="64595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30288" y="65088"/>
            <a:ext cx="5835650" cy="64595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53B45-0532-44C1-B25F-02AE5064261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88" y="65088"/>
            <a:ext cx="7958137" cy="1011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030288" y="1163638"/>
            <a:ext cx="7961312" cy="5360987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C575C-C06D-4747-B165-16A77D6FBD9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DD953-B4A3-4CAA-8832-C8EDBCC90CA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F3E2E-14D5-4548-9FC3-C94D269EBF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53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491"/>
          <p:cNvSpPr>
            <a:spLocks noChangeShapeType="1"/>
          </p:cNvSpPr>
          <p:nvPr/>
        </p:nvSpPr>
        <p:spPr bwMode="auto">
          <a:xfrm>
            <a:off x="1101725" y="1000125"/>
            <a:ext cx="7834313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30311D"/>
              </a:solidFill>
            </a:endParaRPr>
          </a:p>
        </p:txBody>
      </p:sp>
      <p:sp>
        <p:nvSpPr>
          <p:cNvPr id="151002" name="Rectangle 474"/>
          <p:cNvSpPr>
            <a:spLocks noChangeArrowheads="1"/>
          </p:cNvSpPr>
          <p:nvPr/>
        </p:nvSpPr>
        <p:spPr bwMode="gray">
          <a:xfrm>
            <a:off x="269875" y="0"/>
            <a:ext cx="284163" cy="6889750"/>
          </a:xfrm>
          <a:prstGeom prst="rect">
            <a:avLst/>
          </a:pr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51003" name="Rectangle 475"/>
          <p:cNvSpPr>
            <a:spLocks noChangeArrowheads="1"/>
          </p:cNvSpPr>
          <p:nvPr/>
        </p:nvSpPr>
        <p:spPr bwMode="gray">
          <a:xfrm>
            <a:off x="-12700" y="0"/>
            <a:ext cx="330200" cy="6858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28627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30311D"/>
              </a:solidFill>
            </a:endParaRPr>
          </a:p>
        </p:txBody>
      </p:sp>
      <p:sp>
        <p:nvSpPr>
          <p:cNvPr id="151005" name="Rectangle 477"/>
          <p:cNvSpPr>
            <a:spLocks noChangeArrowheads="1"/>
          </p:cNvSpPr>
          <p:nvPr/>
        </p:nvSpPr>
        <p:spPr bwMode="gray">
          <a:xfrm>
            <a:off x="749300" y="-14288"/>
            <a:ext cx="71438" cy="6872288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51007" name="Rectangle 479"/>
          <p:cNvSpPr>
            <a:spLocks noChangeArrowheads="1"/>
          </p:cNvSpPr>
          <p:nvPr/>
        </p:nvSpPr>
        <p:spPr bwMode="gray">
          <a:xfrm>
            <a:off x="508000" y="0"/>
            <a:ext cx="168275" cy="6865938"/>
          </a:xfrm>
          <a:prstGeom prst="rect">
            <a:avLst/>
          </a:prstGeom>
          <a:solidFill>
            <a:schemeClr val="accent2">
              <a:alpha val="54117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51009" name="Rectangle 481"/>
          <p:cNvSpPr>
            <a:spLocks noChangeArrowheads="1"/>
          </p:cNvSpPr>
          <p:nvPr/>
        </p:nvSpPr>
        <p:spPr bwMode="gray">
          <a:xfrm>
            <a:off x="661988" y="0"/>
            <a:ext cx="114300" cy="6872288"/>
          </a:xfrm>
          <a:prstGeom prst="rect">
            <a:avLst/>
          </a:prstGeom>
          <a:solidFill>
            <a:schemeClr val="accent2">
              <a:alpha val="36862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smtClean="0">
              <a:solidFill>
                <a:srgbClr val="30311D"/>
              </a:solidFill>
            </a:endParaRPr>
          </a:p>
        </p:txBody>
      </p:sp>
      <p:sp>
        <p:nvSpPr>
          <p:cNvPr id="150988" name="Rectangle 460"/>
          <p:cNvSpPr>
            <a:spLocks noGrp="1" noChangeArrowheads="1"/>
          </p:cNvSpPr>
          <p:nvPr>
            <p:ph type="title"/>
          </p:nvPr>
        </p:nvSpPr>
        <p:spPr bwMode="auto">
          <a:xfrm>
            <a:off x="1039813" y="0"/>
            <a:ext cx="7958137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81" name="Rectangle 46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0288" y="1163638"/>
            <a:ext cx="7961312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0990" name="Rectangle 46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7913" y="6616700"/>
            <a:ext cx="2133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rgbClr val="30311D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50991" name="Rectangle 46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38825" y="6616700"/>
            <a:ext cx="2895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solidFill>
                  <a:srgbClr val="30311D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50992" name="Rectangle 46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87825" y="6616700"/>
            <a:ext cx="6619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30311D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E44B2A-B741-47CB-A6D1-558F2D7AB0F4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5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10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10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510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510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510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1510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002" grpId="0" animBg="1"/>
      <p:bldP spid="151002" grpId="1" animBg="1"/>
      <p:bldP spid="151003" grpId="0" animBg="1"/>
      <p:bldP spid="151003" grpId="1" animBg="1"/>
      <p:bldP spid="151005" grpId="0" animBg="1"/>
      <p:bldP spid="151005" grpId="1" animBg="1"/>
      <p:bldP spid="151007" grpId="0" animBg="1"/>
      <p:bldP spid="151007" grpId="1" animBg="1"/>
      <p:bldP spid="151009" grpId="0" animBg="1"/>
      <p:bldP spid="151009" grpId="1" animBg="1"/>
      <p:bldP spid="150988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£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lex46326@gmail.ru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7172" y="4923106"/>
            <a:ext cx="6903445" cy="129623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Моргунов Алексей Сергеевич, </a:t>
            </a:r>
            <a:r>
              <a:rPr lang="ru-RU" sz="2000" dirty="0">
                <a:solidFill>
                  <a:schemeClr val="bg1"/>
                </a:solidFill>
              </a:rPr>
              <a:t>студент магистр.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ФГБОУ ВО </a:t>
            </a:r>
            <a:r>
              <a:rPr lang="ru-RU" sz="2000" dirty="0">
                <a:solidFill>
                  <a:schemeClr val="bg1"/>
                </a:solidFill>
              </a:rPr>
              <a:t>«Рязанский государственный университет имени В.Ф. Уткина».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5087" y="932520"/>
            <a:ext cx="8907953" cy="3356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Разработка компактной </a:t>
            </a:r>
            <a:r>
              <a:rPr lang="ru-RU" sz="4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измерительно-аналитической </a:t>
            </a:r>
            <a:r>
              <a:rPr lang="ru-RU" sz="4000" b="1" dirty="0">
                <a:ea typeface="Calibri" panose="020F0502020204030204" pitchFamily="34" charset="0"/>
                <a:cs typeface="Times New Roman" panose="02020603050405020304" pitchFamily="18" charset="0"/>
              </a:rPr>
              <a:t>установки </a:t>
            </a:r>
            <a:r>
              <a:rPr lang="ru-RU" sz="4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40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экспресс-диагностики </a:t>
            </a:r>
            <a:r>
              <a:rPr lang="ru-RU" sz="4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барьерных полупроводниковых </a:t>
            </a:r>
            <a:r>
              <a:rPr lang="ru-RU" sz="40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структур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59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773" y="0"/>
            <a:ext cx="5353370" cy="123366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Актуальность идеи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80018"/>
            <a:ext cx="8717281" cy="3185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38150"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/>
              <a:t>Контроль </a:t>
            </a:r>
            <a:r>
              <a:rPr lang="ru-RU" sz="2000" dirty="0"/>
              <a:t>качества выпускаемой продукции промышленного комплекса является основной задачей любого технологического цикла. Возможность провести его быстро и дешево на любом этапе разработки является главным критерием выбора применяемой измерительной установки на производстве</a:t>
            </a:r>
            <a:r>
              <a:rPr lang="ru-RU" sz="2000" dirty="0" smtClean="0"/>
              <a:t>. </a:t>
            </a:r>
            <a:r>
              <a:rPr lang="ru-RU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Эффективный контроль качества позволяет существенно снизить брак на производстве. </a:t>
            </a:r>
            <a:endParaRPr lang="ru-RU" sz="2000" dirty="0"/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s://www.hitachicm.ru/wp-content/uploads/2017/10/IMG_6546r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49" y="3911600"/>
            <a:ext cx="3134028" cy="278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62" y="3911600"/>
            <a:ext cx="2143125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0709">
            <a:off x="1408292" y="3825130"/>
            <a:ext cx="2667061" cy="26670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813719" y="43203"/>
            <a:ext cx="5353370" cy="6532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Принцип РСГУ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027" name="Рисунок 6" descr="шотт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" b="70079"/>
          <a:stretch/>
        </p:blipFill>
        <p:spPr bwMode="auto">
          <a:xfrm>
            <a:off x="301752" y="649650"/>
            <a:ext cx="3627438" cy="212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82" y="8139858"/>
            <a:ext cx="2968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82" y="8322421"/>
            <a:ext cx="571500" cy="2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27410" y="4147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74820" y="5412688"/>
            <a:ext cx="803116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Зонная диаграмма диода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Шоттки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 базой n-типа с ГУ и распределение объемного заряда в ОПЗ: а - состояние при нулевом смещении; б - первый момент после подачи обратного смещения </a:t>
            </a:r>
            <a:r>
              <a:rPr kumimoji="0" lang="ru-RU" alt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</a:t>
            </a:r>
            <a:r>
              <a:rPr kumimoji="0" lang="ru-RU" alt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 в - установившееся стационарное состояние при обратном смещении</a:t>
            </a:r>
            <a:r>
              <a:rPr kumimoji="0" lang="ru-RU" alt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</a:t>
            </a:r>
            <a:r>
              <a:rPr kumimoji="0" lang="ru-RU" alt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749282" y="83224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 зону проводимости после переключения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749282" y="85589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 постоянной времени, определяемой из выражения: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Рисунок 16" descr="шоттки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1" b="35546"/>
          <a:stretch/>
        </p:blipFill>
        <p:spPr bwMode="auto">
          <a:xfrm>
            <a:off x="4749282" y="597934"/>
            <a:ext cx="3627120" cy="2579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шоттки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75" b="-1"/>
          <a:stretch/>
        </p:blipFill>
        <p:spPr bwMode="auto">
          <a:xfrm>
            <a:off x="2525676" y="2842895"/>
            <a:ext cx="3627120" cy="2655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85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Заголовок 1"/>
          <p:cNvSpPr>
            <a:spLocks noGrp="1"/>
          </p:cNvSpPr>
          <p:nvPr>
            <p:ph type="title"/>
          </p:nvPr>
        </p:nvSpPr>
        <p:spPr>
          <a:xfrm>
            <a:off x="3094578" y="121921"/>
            <a:ext cx="3181350" cy="6807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Пути решения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86" name="Схема 85"/>
          <p:cNvGraphicFramePr/>
          <p:nvPr>
            <p:extLst>
              <p:ext uri="{D42A27DB-BD31-4B8C-83A1-F6EECF244321}">
                <p14:modId xmlns:p14="http://schemas.microsoft.com/office/powerpoint/2010/main" val="1206284788"/>
              </p:ext>
            </p:extLst>
          </p:nvPr>
        </p:nvGraphicFramePr>
        <p:xfrm>
          <a:off x="784036" y="802641"/>
          <a:ext cx="7802433" cy="5415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0673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94890" y="325121"/>
            <a:ext cx="4522470" cy="6807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Функциональная схема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92" y="1390524"/>
            <a:ext cx="8425266" cy="358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2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10"/>
          <p:cNvSpPr txBox="1">
            <a:spLocks noChangeArrowheads="1"/>
          </p:cNvSpPr>
          <p:nvPr/>
        </p:nvSpPr>
        <p:spPr bwMode="auto">
          <a:xfrm>
            <a:off x="0" y="1868572"/>
            <a:ext cx="3347829" cy="37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90" tIns="17145" rIns="34290" bIns="17145">
            <a:spAutoFit/>
          </a:bodyPr>
          <a:lstStyle/>
          <a:p>
            <a:pPr algn="r" defTabSz="816174"/>
            <a:r>
              <a:rPr lang="ru-RU" sz="1100" dirty="0" smtClean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массового </a:t>
            </a:r>
            <a:r>
              <a:rPr lang="ru-RU" sz="11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участия молодежи в научно-технической и инновационной деятельности.</a:t>
            </a:r>
            <a:endParaRPr lang="en-US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10" name="Text Box 10"/>
          <p:cNvSpPr txBox="1">
            <a:spLocks noChangeArrowheads="1"/>
          </p:cNvSpPr>
          <p:nvPr/>
        </p:nvSpPr>
        <p:spPr bwMode="auto">
          <a:xfrm>
            <a:off x="1" y="2901382"/>
            <a:ext cx="3347828" cy="54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90" tIns="17145" rIns="34290" bIns="17145">
            <a:spAutoFit/>
          </a:bodyPr>
          <a:lstStyle/>
          <a:p>
            <a:pPr algn="r" defTabSz="816174"/>
            <a:r>
              <a:rPr lang="ru-RU" sz="11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Проведение молодыми учеными и специалистами НИР с целью внедрения их результатов в хозяйственный оборот</a:t>
            </a:r>
            <a:r>
              <a:rPr lang="ru-RU" sz="11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  <a:endParaRPr lang="en-US" sz="110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11" name="Text Box 10"/>
          <p:cNvSpPr txBox="1">
            <a:spLocks noChangeArrowheads="1"/>
          </p:cNvSpPr>
          <p:nvPr/>
        </p:nvSpPr>
        <p:spPr bwMode="auto">
          <a:xfrm>
            <a:off x="1" y="3613702"/>
            <a:ext cx="3347828" cy="71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90" tIns="17145" rIns="34290" bIns="17145">
            <a:spAutoFit/>
          </a:bodyPr>
          <a:lstStyle/>
          <a:p>
            <a:pPr algn="r" defTabSz="816174"/>
            <a:r>
              <a:rPr lang="ru-RU" sz="1100" dirty="0" smtClean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Стимулирование </a:t>
            </a:r>
            <a:r>
              <a:rPr lang="ru-RU" sz="11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молодых ученых и специалистов к созданию малых инновационных предприятий, необходимых для коммерциализации результатов научных разработок.</a:t>
            </a:r>
            <a:endParaRPr lang="en-US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12" name="Freeform 123"/>
          <p:cNvSpPr>
            <a:spLocks noChangeArrowheads="1"/>
          </p:cNvSpPr>
          <p:nvPr/>
        </p:nvSpPr>
        <p:spPr bwMode="auto">
          <a:xfrm>
            <a:off x="3560320" y="3815392"/>
            <a:ext cx="435600" cy="446400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Freeform 101"/>
          <p:cNvSpPr>
            <a:spLocks noChangeArrowheads="1"/>
          </p:cNvSpPr>
          <p:nvPr/>
        </p:nvSpPr>
        <p:spPr bwMode="auto">
          <a:xfrm>
            <a:off x="3532070" y="2960088"/>
            <a:ext cx="489600" cy="352800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654911"/>
              </p:ext>
            </p:extLst>
          </p:nvPr>
        </p:nvGraphicFramePr>
        <p:xfrm>
          <a:off x="487680" y="1017493"/>
          <a:ext cx="8341359" cy="4852689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20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4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0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60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Название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параметра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Разрабатываемая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установка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Аналогичные установки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Комментарий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1. Стоимость, руб.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млн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.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Более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3х млн.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Выгоднее в 3 раза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63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2. Габариты, см.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</a:rPr>
                        <a:t>ДхГхВ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60х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40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х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60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150х90х90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Меньше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почти в 7 раз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875508"/>
                  </a:ext>
                </a:extLst>
              </a:tr>
              <a:tr h="1268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3. Температурное сканирование, К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220 – 373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7 – 400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Диапазон меньше, но сопоставим с комнатной температурой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9033931"/>
                  </a:ext>
                </a:extLst>
              </a:tr>
              <a:tr h="876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4. Время исследования, ч.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 – 2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– 4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Быстрее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в 2 раза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Aharoni" pitchFamily="2" charset="-79"/>
                      </a:endParaRPr>
                    </a:p>
                  </a:txBody>
                  <a:tcPr marL="4529" marR="4529" marT="45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0565462"/>
                  </a:ext>
                </a:extLst>
              </a:tr>
            </a:tbl>
          </a:graphicData>
        </a:graphic>
      </p:graphicFrame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2264410" y="216555"/>
            <a:ext cx="4522470" cy="6807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Сравнение с аналогами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6152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506" y="-11176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Сферы применения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5" b="17964"/>
          <a:stretch/>
        </p:blipFill>
        <p:spPr>
          <a:xfrm>
            <a:off x="628650" y="3759200"/>
            <a:ext cx="3445510" cy="2448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74721"/>
            <a:ext cx="4322674" cy="3383279"/>
          </a:xfrm>
          <a:prstGeom prst="rect">
            <a:avLst/>
          </a:prstGeom>
        </p:spPr>
      </p:pic>
      <p:pic>
        <p:nvPicPr>
          <p:cNvPr id="2050" name="Picture 2" descr="https://www.mos.ru/upload/newsfeed/articles/oez_poluprovodniki_22_08_samarin(17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496" y="975361"/>
            <a:ext cx="4998720" cy="249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810" y="365761"/>
            <a:ext cx="7886700" cy="6400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План реализации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1005841"/>
            <a:ext cx="7814310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Создание макета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экспериментальной установки.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Проведение экспериментальных исследований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Размещение рекламы для целевого потребителя (индивидуальные предложения потенциальному потребителю, размещение рекламных объявлений на </a:t>
            </a:r>
            <a:r>
              <a:rPr lang="ru-RU" sz="20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интернет-ресурсах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Участие на выставках, научно-технических конференциях с целью продвижения проекта и привлечения частных инвесторов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Привлечение инвестиций партнеров по созданию заказного производства.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Внедрение продукта в сектор промышленного и научно-технического сектора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2314" y="91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6115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045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Партнеры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и </a:t>
            </a:r>
            <a:r>
              <a:rPr lang="ru-RU" sz="3200" b="1" dirty="0">
                <a:solidFill>
                  <a:srgbClr val="002060"/>
                </a:solidFill>
              </a:rPr>
              <a:t>заинтересованные организации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0840" y="1225288"/>
            <a:ext cx="8402320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разработке комплекса партнером проекта является лаборатория электрофизических измерений Регионального центра зондовой микроскопии коллективного пользования (</a:t>
            </a:r>
            <a:r>
              <a:rPr lang="ru-R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РЦЗМкп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) при РГРТУ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Для дальнейшего продвижения проекта планируется участие в научных конкурсах для получения грантов с целью реализации проекта (Старт, Мой </a:t>
            </a:r>
            <a:r>
              <a:rPr lang="ru-R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стартап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и другие).</a:t>
            </a:r>
          </a:p>
        </p:txBody>
      </p:sp>
      <p:pic>
        <p:nvPicPr>
          <p:cNvPr id="3074" name="Picture 2" descr="http://ckp.rsreu.ru/templates/ckp/images/logo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780" y="4236720"/>
            <a:ext cx="2758440" cy="183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828024" y="731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8938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73160" y="914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09888" y="1448007"/>
            <a:ext cx="8363272" cy="31946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cs typeface="Calibri" panose="020F0502020204030204" pitchFamily="34" charset="0"/>
              </a:rPr>
              <a:t>Моргунов </a:t>
            </a:r>
            <a:r>
              <a:rPr lang="ru-RU" sz="2400" dirty="0" smtClean="0">
                <a:cs typeface="Calibri" panose="020F0502020204030204" pitchFamily="34" charset="0"/>
              </a:rPr>
              <a:t>Алексей </a:t>
            </a:r>
            <a:r>
              <a:rPr lang="ru-RU" sz="2400" dirty="0" smtClean="0">
                <a:cs typeface="Calibri" panose="020F0502020204030204" pitchFamily="34" charset="0"/>
              </a:rPr>
              <a:t>– лидер проекта</a:t>
            </a:r>
          </a:p>
          <a:p>
            <a:pPr marL="0" indent="0" algn="just">
              <a:buNone/>
            </a:pPr>
            <a:r>
              <a:rPr lang="ru-RU" sz="2400" dirty="0">
                <a:cs typeface="Calibri" panose="020F0502020204030204" pitchFamily="34" charset="0"/>
              </a:rPr>
              <a:t>Рыбина Наталья Владимировна – научный руководитель, доцент кафедры </a:t>
            </a:r>
            <a:r>
              <a:rPr lang="ru-RU" sz="2400" dirty="0" err="1" smtClean="0">
                <a:cs typeface="Calibri" panose="020F0502020204030204" pitchFamily="34" charset="0"/>
              </a:rPr>
              <a:t>МНЭл</a:t>
            </a:r>
            <a:endParaRPr lang="ru-RU" sz="2400" dirty="0" smtClean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dirty="0"/>
              <a:t>Максим </a:t>
            </a:r>
            <a:r>
              <a:rPr lang="ru-RU" sz="2400" dirty="0" err="1"/>
              <a:t>Полагин</a:t>
            </a:r>
            <a:r>
              <a:rPr lang="ru-RU" sz="2400" dirty="0"/>
              <a:t> – инженер</a:t>
            </a:r>
          </a:p>
          <a:p>
            <a:pPr marL="0" indent="0">
              <a:buNone/>
            </a:pPr>
            <a:r>
              <a:rPr lang="ru-RU" sz="2400" dirty="0"/>
              <a:t>Всеволод Глущенко – техник</a:t>
            </a:r>
          </a:p>
          <a:p>
            <a:pPr marL="0" indent="0">
              <a:buNone/>
            </a:pPr>
            <a:r>
              <a:rPr lang="ru-RU" sz="2400" dirty="0"/>
              <a:t>Александр </a:t>
            </a:r>
            <a:r>
              <a:rPr lang="ru-RU" sz="2400" dirty="0" err="1"/>
              <a:t>Шенин</a:t>
            </a:r>
            <a:r>
              <a:rPr lang="ru-RU" sz="2400" dirty="0"/>
              <a:t> – экономический консультант </a:t>
            </a:r>
          </a:p>
          <a:p>
            <a:pPr marL="0" indent="0">
              <a:buNone/>
            </a:pPr>
            <a:r>
              <a:rPr lang="ru-RU" sz="2400" dirty="0"/>
              <a:t>Юлия Волкова – экономический </a:t>
            </a:r>
            <a:r>
              <a:rPr lang="ru-RU" sz="2400" dirty="0" smtClean="0"/>
              <a:t>консультант</a:t>
            </a:r>
            <a:endParaRPr lang="ru-RU" sz="2400" dirty="0"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48174" y="21388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Команда проекта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76401" y="1939461"/>
            <a:ext cx="7772400" cy="18854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/>
              <a:t>Благодарю Вас за внимание!</a:t>
            </a:r>
          </a:p>
          <a:p>
            <a:endParaRPr lang="ru-RU" sz="4000" b="1" dirty="0"/>
          </a:p>
          <a:p>
            <a:endParaRPr lang="ru-RU" sz="4000" b="1" dirty="0" smtClean="0"/>
          </a:p>
          <a:p>
            <a:r>
              <a:rPr lang="ru-RU" sz="4000" b="1" dirty="0" smtClean="0"/>
              <a:t>8-965-276-03-43</a:t>
            </a:r>
          </a:p>
          <a:p>
            <a:r>
              <a:rPr lang="en-US" sz="4000" b="1" dirty="0" smtClean="0">
                <a:hlinkClick r:id="rId3"/>
              </a:rPr>
              <a:t>alex46326@gmail.com</a:t>
            </a:r>
            <a:endParaRPr lang="en-US" sz="4000" b="1" dirty="0" smtClean="0"/>
          </a:p>
          <a:p>
            <a:endParaRPr lang="en-US" sz="4000" b="1" dirty="0" smtClean="0"/>
          </a:p>
          <a:p>
            <a:r>
              <a:rPr lang="ru-RU" sz="4000" b="1" dirty="0" smtClean="0"/>
              <a:t>Моргунов Алексей Сергеевич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778306" y="7315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11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86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37TGp_bizpeople_light_ani">
  <a:themeElements>
    <a:clrScheme name="437TGp_bizpeople_light_ani 1">
      <a:dk1>
        <a:srgbClr val="30311D"/>
      </a:dk1>
      <a:lt1>
        <a:srgbClr val="FFFFFF"/>
      </a:lt1>
      <a:dk2>
        <a:srgbClr val="003366"/>
      </a:dk2>
      <a:lt2>
        <a:srgbClr val="DDDDDD"/>
      </a:lt2>
      <a:accent1>
        <a:srgbClr val="7E52CC"/>
      </a:accent1>
      <a:accent2>
        <a:srgbClr val="4A9ACC"/>
      </a:accent2>
      <a:accent3>
        <a:srgbClr val="FFFFFF"/>
      </a:accent3>
      <a:accent4>
        <a:srgbClr val="272817"/>
      </a:accent4>
      <a:accent5>
        <a:srgbClr val="C0B3E2"/>
      </a:accent5>
      <a:accent6>
        <a:srgbClr val="428BB9"/>
      </a:accent6>
      <a:hlink>
        <a:srgbClr val="4582A7"/>
      </a:hlink>
      <a:folHlink>
        <a:srgbClr val="B2AF7A"/>
      </a:folHlink>
    </a:clrScheme>
    <a:fontScheme name="437TGp_bizpeople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37TGp_bizpeople_light_ani 1">
        <a:dk1>
          <a:srgbClr val="30311D"/>
        </a:dk1>
        <a:lt1>
          <a:srgbClr val="FFFFFF"/>
        </a:lt1>
        <a:dk2>
          <a:srgbClr val="003366"/>
        </a:dk2>
        <a:lt2>
          <a:srgbClr val="DDDDDD"/>
        </a:lt2>
        <a:accent1>
          <a:srgbClr val="7E52CC"/>
        </a:accent1>
        <a:accent2>
          <a:srgbClr val="4A9ACC"/>
        </a:accent2>
        <a:accent3>
          <a:srgbClr val="FFFFFF"/>
        </a:accent3>
        <a:accent4>
          <a:srgbClr val="272817"/>
        </a:accent4>
        <a:accent5>
          <a:srgbClr val="C0B3E2"/>
        </a:accent5>
        <a:accent6>
          <a:srgbClr val="428BB9"/>
        </a:accent6>
        <a:hlink>
          <a:srgbClr val="4582A7"/>
        </a:hlink>
        <a:folHlink>
          <a:srgbClr val="B2AF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2">
        <a:dk1>
          <a:srgbClr val="000000"/>
        </a:dk1>
        <a:lt1>
          <a:srgbClr val="FFFFFF"/>
        </a:lt1>
        <a:dk2>
          <a:srgbClr val="702424"/>
        </a:dk2>
        <a:lt2>
          <a:srgbClr val="C0C0C0"/>
        </a:lt2>
        <a:accent1>
          <a:srgbClr val="54BBBE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3DADB"/>
        </a:accent5>
        <a:accent6>
          <a:srgbClr val="CF8711"/>
        </a:accent6>
        <a:hlink>
          <a:srgbClr val="6C9A42"/>
        </a:hlink>
        <a:folHlink>
          <a:srgbClr val="82A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3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438ACB"/>
        </a:accent1>
        <a:accent2>
          <a:srgbClr val="32A287"/>
        </a:accent2>
        <a:accent3>
          <a:srgbClr val="FFFFFF"/>
        </a:accent3>
        <a:accent4>
          <a:srgbClr val="002A56"/>
        </a:accent4>
        <a:accent5>
          <a:srgbClr val="B0C4E2"/>
        </a:accent5>
        <a:accent6>
          <a:srgbClr val="2C927A"/>
        </a:accent6>
        <a:hlink>
          <a:srgbClr val="729943"/>
        </a:hlink>
        <a:folHlink>
          <a:srgbClr val="82B4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</TotalTime>
  <Words>435</Words>
  <Application>Microsoft Office PowerPoint</Application>
  <PresentationFormat>Экран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Aharoni</vt:lpstr>
      <vt:lpstr>Arial</vt:lpstr>
      <vt:lpstr>Calibri</vt:lpstr>
      <vt:lpstr>Calibri Light</vt:lpstr>
      <vt:lpstr>Courier New</vt:lpstr>
      <vt:lpstr>Open Sans</vt:lpstr>
      <vt:lpstr>Times New Roman</vt:lpstr>
      <vt:lpstr>Wingdings</vt:lpstr>
      <vt:lpstr>Тема Office</vt:lpstr>
      <vt:lpstr>437TGp_bizpeople_light_ani</vt:lpstr>
      <vt:lpstr>Презентация PowerPoint</vt:lpstr>
      <vt:lpstr>Актуальность идеи</vt:lpstr>
      <vt:lpstr>Принцип РСГУ</vt:lpstr>
      <vt:lpstr>Пути решения </vt:lpstr>
      <vt:lpstr>Функциональная схема</vt:lpstr>
      <vt:lpstr>Сравнение с аналогами </vt:lpstr>
      <vt:lpstr>Сферы применения</vt:lpstr>
      <vt:lpstr>План реализации</vt:lpstr>
      <vt:lpstr>Партнеры и заинтересованные организации</vt:lpstr>
      <vt:lpstr>Команда проекта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Моргунов</dc:creator>
  <cp:lastModifiedBy>Алексей Моргунов</cp:lastModifiedBy>
  <cp:revision>62</cp:revision>
  <dcterms:created xsi:type="dcterms:W3CDTF">2016-07-07T06:10:02Z</dcterms:created>
  <dcterms:modified xsi:type="dcterms:W3CDTF">2023-11-22T13:30:19Z</dcterms:modified>
</cp:coreProperties>
</file>