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82" r:id="rId15"/>
    <p:sldId id="271" r:id="rId16"/>
    <p:sldId id="272" r:id="rId17"/>
    <p:sldId id="273" r:id="rId18"/>
    <p:sldId id="274" r:id="rId19"/>
    <p:sldId id="283" r:id="rId20"/>
    <p:sldId id="276" r:id="rId21"/>
    <p:sldId id="284" r:id="rId22"/>
    <p:sldId id="285" r:id="rId23"/>
    <p:sldId id="287" r:id="rId24"/>
    <p:sldId id="281" r:id="rId25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swald" panose="00000500000000000000" pitchFamily="2" charset="-52"/>
      <p:regular r:id="rId32"/>
      <p:bold r:id="rId33"/>
    </p:embeddedFont>
    <p:embeddedFont>
      <p:font typeface="Oswald Light" panose="00000400000000000000" pitchFamily="2" charset="-52"/>
      <p:regular r:id="rId34"/>
      <p:bold r:id="rId35"/>
    </p:embeddedFont>
    <p:embeddedFont>
      <p:font typeface="Oswald Medium" panose="00000600000000000000" pitchFamily="2" charset="-52"/>
      <p:regular r:id="rId36"/>
      <p:bold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orient="horz" pos="216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23e4eKFN7GM3w+6ooa2W5VaX8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7FA"/>
    <a:srgbClr val="1555CD"/>
    <a:srgbClr val="FFA9CC"/>
    <a:srgbClr val="A2C2FF"/>
    <a:srgbClr val="053EA7"/>
    <a:srgbClr val="0239A0"/>
    <a:srgbClr val="266EF6"/>
    <a:srgbClr val="F4F4F4"/>
    <a:srgbClr val="1F63E4"/>
    <a:srgbClr val="206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9623E0-38D0-477E-9F16-9D1E62DF9765}">
  <a:tblStyle styleId="{689623E0-38D0-477E-9F16-9D1E62DF97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B01BE85-4E34-458D-A9E0-642A2222FC3A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B9BD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B9BD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85060" autoAdjust="0"/>
  </p:normalViewPr>
  <p:slideViewPr>
    <p:cSldViewPr snapToGrid="0">
      <p:cViewPr varScale="1">
        <p:scale>
          <a:sx n="80" d="100"/>
          <a:sy n="80" d="100"/>
        </p:scale>
        <p:origin x="55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DD2F75-32D0-47C9-933F-51AF408CCAC7}" type="doc">
      <dgm:prSet loTypeId="urn:microsoft.com/office/officeart/2008/layout/CircularPictureCallout" loCatId="picture" qsTypeId="urn:microsoft.com/office/officeart/2005/8/quickstyle/simple4" qsCatId="simple" csTypeId="urn:microsoft.com/office/officeart/2005/8/colors/accent1_2" csCatId="accent1" phldr="1"/>
      <dgm:spPr/>
    </dgm:pt>
    <dgm:pt modelId="{6DEA48E1-D896-4440-AD6A-7A579A5A01AF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C561A194-4AA3-4619-8D9F-487264F0EDA0}" type="parTrans" cxnId="{CBCC90AB-8F02-4DF9-B664-5B1D2222B2D6}">
      <dgm:prSet/>
      <dgm:spPr/>
      <dgm:t>
        <a:bodyPr/>
        <a:lstStyle/>
        <a:p>
          <a:endParaRPr lang="ru-RU"/>
        </a:p>
      </dgm:t>
    </dgm:pt>
    <dgm:pt modelId="{03FAF21E-874F-4C44-8189-CBF13F676C47}" type="sibTrans" cxnId="{CBCC90AB-8F02-4DF9-B664-5B1D2222B2D6}">
      <dgm:prSet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5D43825-6406-4516-B5CE-170E0E0FC499}" type="pres">
      <dgm:prSet presAssocID="{38DD2F75-32D0-47C9-933F-51AF408CCAC7}" presName="Name0" presStyleCnt="0">
        <dgm:presLayoutVars>
          <dgm:chMax val="7"/>
          <dgm:chPref val="7"/>
          <dgm:dir/>
        </dgm:presLayoutVars>
      </dgm:prSet>
      <dgm:spPr/>
    </dgm:pt>
    <dgm:pt modelId="{E2D92610-47B6-4610-882C-4A7A9764A1D6}" type="pres">
      <dgm:prSet presAssocID="{38DD2F75-32D0-47C9-933F-51AF408CCAC7}" presName="Name1" presStyleCnt="0"/>
      <dgm:spPr/>
    </dgm:pt>
    <dgm:pt modelId="{74B1A1C2-CAE7-44DF-AC1A-FD283463E7DD}" type="pres">
      <dgm:prSet presAssocID="{03FAF21E-874F-4C44-8189-CBF13F676C47}" presName="picture_1" presStyleCnt="0"/>
      <dgm:spPr/>
    </dgm:pt>
    <dgm:pt modelId="{B5E60DD9-65F9-43A6-9158-7E02F5979D16}" type="pres">
      <dgm:prSet presAssocID="{03FAF21E-874F-4C44-8189-CBF13F676C47}" presName="pictureRepeatNode" presStyleLbl="alignImgPlace1" presStyleIdx="0" presStyleCnt="1" custScaleX="136565" custScaleY="132848" custLinFactNeighborX="1291" custLinFactNeighborY="10512"/>
      <dgm:spPr/>
    </dgm:pt>
    <dgm:pt modelId="{F18C15C9-7EBA-488E-9B94-168D4CDF429E}" type="pres">
      <dgm:prSet presAssocID="{6DEA48E1-D896-4440-AD6A-7A579A5A01AF}" presName="text_1" presStyleLbl="node1" presStyleIdx="0" presStyleCnt="0">
        <dgm:presLayoutVars>
          <dgm:bulletEnabled val="1"/>
        </dgm:presLayoutVars>
      </dgm:prSet>
      <dgm:spPr/>
    </dgm:pt>
  </dgm:ptLst>
  <dgm:cxnLst>
    <dgm:cxn modelId="{48A52504-1528-4226-A567-B0D5198A979F}" type="presOf" srcId="{03FAF21E-874F-4C44-8189-CBF13F676C47}" destId="{B5E60DD9-65F9-43A6-9158-7E02F5979D16}" srcOrd="0" destOrd="0" presId="urn:microsoft.com/office/officeart/2008/layout/CircularPictureCallout"/>
    <dgm:cxn modelId="{2B713525-785E-48F7-BC94-76195F4C671D}" type="presOf" srcId="{38DD2F75-32D0-47C9-933F-51AF408CCAC7}" destId="{25D43825-6406-4516-B5CE-170E0E0FC499}" srcOrd="0" destOrd="0" presId="urn:microsoft.com/office/officeart/2008/layout/CircularPictureCallout"/>
    <dgm:cxn modelId="{CBCC90AB-8F02-4DF9-B664-5B1D2222B2D6}" srcId="{38DD2F75-32D0-47C9-933F-51AF408CCAC7}" destId="{6DEA48E1-D896-4440-AD6A-7A579A5A01AF}" srcOrd="0" destOrd="0" parTransId="{C561A194-4AA3-4619-8D9F-487264F0EDA0}" sibTransId="{03FAF21E-874F-4C44-8189-CBF13F676C47}"/>
    <dgm:cxn modelId="{975F1DE4-634A-4670-A7FE-6EA8F04C9FA5}" type="presOf" srcId="{6DEA48E1-D896-4440-AD6A-7A579A5A01AF}" destId="{F18C15C9-7EBA-488E-9B94-168D4CDF429E}" srcOrd="0" destOrd="0" presId="urn:microsoft.com/office/officeart/2008/layout/CircularPictureCallout"/>
    <dgm:cxn modelId="{46555C15-219F-4064-A9FD-F3F45902863D}" type="presParOf" srcId="{25D43825-6406-4516-B5CE-170E0E0FC499}" destId="{E2D92610-47B6-4610-882C-4A7A9764A1D6}" srcOrd="0" destOrd="0" presId="urn:microsoft.com/office/officeart/2008/layout/CircularPictureCallout"/>
    <dgm:cxn modelId="{CCD3CE6D-E2BC-49C5-AEA3-4876E4A75F9D}" type="presParOf" srcId="{E2D92610-47B6-4610-882C-4A7A9764A1D6}" destId="{74B1A1C2-CAE7-44DF-AC1A-FD283463E7DD}" srcOrd="0" destOrd="0" presId="urn:microsoft.com/office/officeart/2008/layout/CircularPictureCallout"/>
    <dgm:cxn modelId="{E4AA82CE-E2DD-436F-A116-D649AFFC42DB}" type="presParOf" srcId="{74B1A1C2-CAE7-44DF-AC1A-FD283463E7DD}" destId="{B5E60DD9-65F9-43A6-9158-7E02F5979D16}" srcOrd="0" destOrd="0" presId="urn:microsoft.com/office/officeart/2008/layout/CircularPictureCallout"/>
    <dgm:cxn modelId="{202ED00D-EF2F-4341-9266-CD428AC90C40}" type="presParOf" srcId="{E2D92610-47B6-4610-882C-4A7A9764A1D6}" destId="{F18C15C9-7EBA-488E-9B94-168D4CDF429E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0DD9-65F9-43A6-9158-7E02F5979D16}">
      <dsp:nvSpPr>
        <dsp:cNvPr id="0" name=""/>
        <dsp:cNvSpPr/>
      </dsp:nvSpPr>
      <dsp:spPr>
        <a:xfrm>
          <a:off x="792492" y="1170719"/>
          <a:ext cx="3278755" cy="3189515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8C15C9-7EBA-488E-9B94-168D4CDF429E}">
      <dsp:nvSpPr>
        <dsp:cNvPr id="0" name=""/>
        <dsp:cNvSpPr/>
      </dsp:nvSpPr>
      <dsp:spPr>
        <a:xfrm>
          <a:off x="1632595" y="2587524"/>
          <a:ext cx="1536560" cy="79228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0" kern="1200" dirty="0"/>
            <a:t> </a:t>
          </a:r>
        </a:p>
      </dsp:txBody>
      <dsp:txXfrm>
        <a:off x="1632595" y="2587524"/>
        <a:ext cx="1536560" cy="79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998659-E4EF-463E-9381-29AE0CF35C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A3B965-ACC8-446B-A5D1-D3A1995290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4CFF5-350B-44DB-8F22-90F2ABD270D6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6953F6-3DF2-4911-BD36-88495E4CF6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EEB7EB-44D1-4C59-814B-4777A94798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0539F-5067-40CE-82D3-5F3E0403D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1048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fff79da452_1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g1fff79da452_1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fff79da452_1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1fff79da452_11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fff79da452_1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1fff79da452_11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Рыночная ёмкость за отчетный период рассчитывается так, что в месяц будет 10 потенциальных клиентов Средняя стоимость одной партии 3 000 000 руб. Выручка со всех сделок = 30 000 000 руб. Чистая прибыль = 6 770 000 руб.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Контрольно-пропускная система установлена на 1138 объектах на данный момент. С момента появления COVID-19 контрольно-пропускная система была установлена на 111 объектах. Средняя стоимость составляет 2 700 000руб.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Реальная емкость рынка = 1 138 * 111 * 2 700 000 = 341 058 600 000 руб.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1fff79da452_11_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g1fff79da452_11_6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fff79da452_11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g1fff79da452_11_6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1fff79da452_11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2" name="Google Shape;612;g1fff79da452_11_7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fff79da452_11_7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g1fff79da452_11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993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1" name="Google Shape;74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Заменить комфортно</a:t>
            </a:r>
            <a:endParaRPr/>
          </a:p>
        </p:txBody>
      </p:sp>
      <p:sp>
        <p:nvSpPr>
          <p:cNvPr id="742" name="Google Shape;742;p25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gradFill>
          <a:gsLst>
            <a:gs pos="0">
              <a:srgbClr val="2A73FE"/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/>
          <p:nvPr/>
        </p:nvSpPr>
        <p:spPr>
          <a:xfrm rot="5400000">
            <a:off x="7804306" y="-95855"/>
            <a:ext cx="4290312" cy="4482022"/>
          </a:xfrm>
          <a:custGeom>
            <a:avLst/>
            <a:gdLst/>
            <a:ahLst/>
            <a:cxnLst/>
            <a:rect l="l" t="t" r="r" b="b"/>
            <a:pathLst>
              <a:path w="4290312" h="4482022" extrusionOk="0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29803"/>
                </a:srgbClr>
              </a:gs>
              <a:gs pos="83000">
                <a:srgbClr val="00369B">
                  <a:alpha val="72941"/>
                </a:srgbClr>
              </a:gs>
              <a:gs pos="100000">
                <a:srgbClr val="00369B">
                  <a:alpha val="72941"/>
                </a:srgbClr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3" name="Google Shape;13;p32"/>
          <p:cNvSpPr/>
          <p:nvPr/>
        </p:nvSpPr>
        <p:spPr>
          <a:xfrm flipH="1">
            <a:off x="-2" y="2162939"/>
            <a:ext cx="4614553" cy="4698421"/>
          </a:xfrm>
          <a:custGeom>
            <a:avLst/>
            <a:gdLst/>
            <a:ahLst/>
            <a:cxnLst/>
            <a:rect l="l" t="t" r="r" b="b"/>
            <a:pathLst>
              <a:path w="6248719" h="6362288" extrusionOk="0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41960"/>
                </a:srgbClr>
              </a:gs>
              <a:gs pos="83000">
                <a:schemeClr val="accent3"/>
              </a:gs>
              <a:gs pos="100000">
                <a:schemeClr val="accent3"/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14" name="Google Shape;1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2"/>
          <p:cNvSpPr>
            <a:spLocks noGrp="1"/>
          </p:cNvSpPr>
          <p:nvPr>
            <p:ph type="pic" idx="2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gradFill>
          <a:gsLst>
            <a:gs pos="0">
              <a:srgbClr val="2A73FE"/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3"/>
          <p:cNvSpPr/>
          <p:nvPr/>
        </p:nvSpPr>
        <p:spPr>
          <a:xfrm rot="5400000">
            <a:off x="7804306" y="-95855"/>
            <a:ext cx="4290312" cy="4482022"/>
          </a:xfrm>
          <a:custGeom>
            <a:avLst/>
            <a:gdLst/>
            <a:ahLst/>
            <a:cxnLst/>
            <a:rect l="l" t="t" r="r" b="b"/>
            <a:pathLst>
              <a:path w="4290312" h="4482022" extrusionOk="0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29803"/>
                </a:srgbClr>
              </a:gs>
              <a:gs pos="83000">
                <a:srgbClr val="00369B">
                  <a:alpha val="72941"/>
                </a:srgbClr>
              </a:gs>
              <a:gs pos="100000">
                <a:srgbClr val="00369B">
                  <a:alpha val="72941"/>
                </a:srgbClr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8" name="Google Shape;18;p33"/>
          <p:cNvSpPr/>
          <p:nvPr/>
        </p:nvSpPr>
        <p:spPr>
          <a:xfrm flipH="1">
            <a:off x="-2" y="2162939"/>
            <a:ext cx="4614553" cy="4698421"/>
          </a:xfrm>
          <a:custGeom>
            <a:avLst/>
            <a:gdLst/>
            <a:ahLst/>
            <a:cxnLst/>
            <a:rect l="l" t="t" r="r" b="b"/>
            <a:pathLst>
              <a:path w="6248719" h="6362288" extrusionOk="0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41960"/>
                </a:srgbClr>
              </a:gs>
              <a:gs pos="83000">
                <a:schemeClr val="accent3"/>
              </a:gs>
              <a:gs pos="100000">
                <a:schemeClr val="accent3"/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9" name="Google Shape;19;p33"/>
          <p:cNvSpPr>
            <a:spLocks noGrp="1"/>
          </p:cNvSpPr>
          <p:nvPr>
            <p:ph type="pic" idx="2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4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2" name="Google Shape;2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9651" y="79880"/>
            <a:ext cx="1833168" cy="96241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4"/>
          <p:cNvSpPr txBox="1"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34"/>
          <p:cNvSpPr>
            <a:spLocks noGrp="1"/>
          </p:cNvSpPr>
          <p:nvPr>
            <p:ph type="pic" idx="2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6" name="Google Shape;26;p34"/>
          <p:cNvSpPr>
            <a:spLocks noGrp="1"/>
          </p:cNvSpPr>
          <p:nvPr>
            <p:ph type="pic" idx="3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" name="Google Shape;27;p34"/>
          <p:cNvSpPr>
            <a:spLocks noGrp="1"/>
          </p:cNvSpPr>
          <p:nvPr>
            <p:ph type="pic" idx="4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и объект">
  <p:cSld name="2_Заголовок и объект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5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Заголовок и объект">
  <p:cSld name="3_Заголовок и объек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>
            <a:spLocks noGrp="1"/>
          </p:cNvSpPr>
          <p:nvPr>
            <p:ph type="pic" idx="2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" name="Google Shape;34;p36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" name="Google Shape;35;p36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39" name="Google Shape;39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9651" y="79880"/>
            <a:ext cx="1833168" cy="96241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7"/>
          <p:cNvSpPr txBox="1"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37"/>
          <p:cNvSpPr>
            <a:spLocks noGrp="1"/>
          </p:cNvSpPr>
          <p:nvPr>
            <p:ph type="pic" idx="2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3" name="Google Shape;43;p37"/>
          <p:cNvSpPr>
            <a:spLocks noGrp="1"/>
          </p:cNvSpPr>
          <p:nvPr>
            <p:ph type="pic" idx="3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4" name="Google Shape;44;p37"/>
          <p:cNvSpPr>
            <a:spLocks noGrp="1"/>
          </p:cNvSpPr>
          <p:nvPr>
            <p:ph type="pic" idx="4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" name="Google Shape;45;p37"/>
          <p:cNvSpPr>
            <a:spLocks noGrp="1"/>
          </p:cNvSpPr>
          <p:nvPr>
            <p:ph type="pic" idx="5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Заголовок и объект">
  <p:cSld name="4_Заголовок и объект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8"/>
          <p:cNvSpPr/>
          <p:nvPr/>
        </p:nvSpPr>
        <p:spPr>
          <a:xfrm>
            <a:off x="-4624347" y="-1321300"/>
            <a:ext cx="10207543" cy="1020753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sx="1000" sy="1000" algn="ctr" rotWithShape="0">
              <a:srgbClr val="367C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8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" name="Google Shape;49;p38"/>
          <p:cNvSpPr txBox="1"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1" name="Google Shape;5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59468" y="953950"/>
            <a:ext cx="9148043" cy="607643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8"/>
          <p:cNvSpPr>
            <a:spLocks noGrp="1"/>
          </p:cNvSpPr>
          <p:nvPr>
            <p:ph type="pic" idx="2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Заголовок и объект">
  <p:cSld name="14_Заголовок и объект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9"/>
          <p:cNvSpPr>
            <a:spLocks noGrp="1"/>
          </p:cNvSpPr>
          <p:nvPr>
            <p:ph type="pic" idx="2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5" name="Google Shape;55;p39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6" name="Google Shape;56;p39"/>
          <p:cNvSpPr txBox="1"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Заголовок и объект">
  <p:cSld name="5_Заголовок и объект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0"/>
          <p:cNvSpPr/>
          <p:nvPr/>
        </p:nvSpPr>
        <p:spPr>
          <a:xfrm>
            <a:off x="5751038" y="-1321300"/>
            <a:ext cx="10207543" cy="1020753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sx="1000" sy="1000" algn="ctr" rotWithShape="0">
              <a:srgbClr val="367C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0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1" name="Google Shape;61;p40"/>
          <p:cNvSpPr txBox="1"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40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" name="Google Shape;6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53557" y="953950"/>
            <a:ext cx="9148043" cy="607643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0"/>
          <p:cNvSpPr>
            <a:spLocks noGrp="1"/>
          </p:cNvSpPr>
          <p:nvPr>
            <p:ph type="pic" idx="2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Заголовок и объект">
  <p:cSld name="15_Заголовок и объек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1"/>
          <p:cNvSpPr>
            <a:spLocks noGrp="1"/>
          </p:cNvSpPr>
          <p:nvPr>
            <p:ph type="pic" idx="2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7" name="Google Shape;67;p41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41"/>
          <p:cNvSpPr txBox="1"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41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Заголовок и объект">
  <p:cSld name="6_Заголовок и объект">
    <p:bg>
      <p:bgPr>
        <a:gradFill>
          <a:gsLst>
            <a:gs pos="0">
              <a:schemeClr val="accent3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2"/>
          <p:cNvSpPr>
            <a:spLocks noGrp="1"/>
          </p:cNvSpPr>
          <p:nvPr>
            <p:ph type="pic" idx="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2" name="Google Shape;72;p42"/>
          <p:cNvSpPr txBox="1"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42"/>
          <p:cNvSpPr/>
          <p:nvPr/>
        </p:nvSpPr>
        <p:spPr>
          <a:xfrm>
            <a:off x="5943600" y="338468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4" name="Google Shape;74;p42"/>
          <p:cNvSpPr>
            <a:spLocks noGrp="1"/>
          </p:cNvSpPr>
          <p:nvPr>
            <p:ph type="pic" idx="3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5" name="Google Shape;75;p42"/>
          <p:cNvSpPr>
            <a:spLocks noGrp="1"/>
          </p:cNvSpPr>
          <p:nvPr>
            <p:ph type="pic" idx="4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Заголовок и объект">
  <p:cSld name="16_Заголовок и объект">
    <p:bg>
      <p:bgPr>
        <a:gradFill>
          <a:gsLst>
            <a:gs pos="0">
              <a:schemeClr val="accent3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3"/>
          <p:cNvSpPr txBox="1"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43"/>
          <p:cNvSpPr/>
          <p:nvPr/>
        </p:nvSpPr>
        <p:spPr>
          <a:xfrm>
            <a:off x="5943600" y="338468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9" name="Google Shape;79;p43"/>
          <p:cNvSpPr>
            <a:spLocks noGrp="1"/>
          </p:cNvSpPr>
          <p:nvPr>
            <p:ph type="pic" idx="2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Заголовок и объект">
  <p:cSld name="7_Заголовок и объект">
    <p:bg>
      <p:bgPr>
        <a:gradFill>
          <a:gsLst>
            <a:gs pos="0">
              <a:schemeClr val="accent3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4"/>
          <p:cNvSpPr txBox="1"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44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Заголовок и объект">
  <p:cSld name="8_Заголовок и объект">
    <p:bg>
      <p:bgPr>
        <a:gradFill>
          <a:gsLst>
            <a:gs pos="0">
              <a:schemeClr val="accent3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Заголовок и объект">
  <p:cSld name="10_Заголовок и объект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7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95" name="Google Shape;95;p47"/>
          <p:cNvSpPr txBox="1"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6" name="Google Shape;96;p47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47"/>
          <p:cNvSpPr>
            <a:spLocks noGrp="1"/>
          </p:cNvSpPr>
          <p:nvPr>
            <p:ph type="pic" idx="2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Заголовок и объект">
  <p:cSld name="11_Заголовок и объект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8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00" name="Google Shape;100;p48"/>
          <p:cNvSpPr txBox="1"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48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" name="Google Shape;102;p48"/>
          <p:cNvSpPr>
            <a:spLocks noGrp="1"/>
          </p:cNvSpPr>
          <p:nvPr>
            <p:ph type="pic" idx="2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3" name="Google Shape;103;p48"/>
          <p:cNvSpPr>
            <a:spLocks noGrp="1"/>
          </p:cNvSpPr>
          <p:nvPr>
            <p:ph type="pic" idx="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AECAFF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Заголовок и объект">
  <p:cSld name="12_Заголовок и объект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0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10" name="Google Shape;110;p50"/>
          <p:cNvSpPr txBox="1"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2" name="Google Shape;112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9651" y="79880"/>
            <a:ext cx="1833168" cy="962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Заголовок и объект">
  <p:cSld name="13_Заголовок и объект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>
            <a:spLocks noGrp="1"/>
          </p:cNvSpPr>
          <p:nvPr>
            <p:ph type="pic" idx="2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AECAF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51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16" name="Google Shape;116;p51"/>
          <p:cNvSpPr txBox="1"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sldNum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buNone/>
              <a:defRPr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gradFill>
          <a:gsLst>
            <a:gs pos="0">
              <a:srgbClr val="2A73FE"/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2"/>
          <p:cNvSpPr/>
          <p:nvPr/>
        </p:nvSpPr>
        <p:spPr>
          <a:xfrm rot="5400000">
            <a:off x="7804306" y="-95855"/>
            <a:ext cx="4290312" cy="4482022"/>
          </a:xfrm>
          <a:custGeom>
            <a:avLst/>
            <a:gdLst/>
            <a:ahLst/>
            <a:cxnLst/>
            <a:rect l="l" t="t" r="r" b="b"/>
            <a:pathLst>
              <a:path w="4290312" h="4482022" extrusionOk="0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29803"/>
                </a:srgbClr>
              </a:gs>
              <a:gs pos="83000">
                <a:srgbClr val="00369B">
                  <a:alpha val="72941"/>
                </a:srgbClr>
              </a:gs>
              <a:gs pos="100000">
                <a:srgbClr val="00369B">
                  <a:alpha val="72941"/>
                </a:srgbClr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0" name="Google Shape;120;p52"/>
          <p:cNvSpPr/>
          <p:nvPr/>
        </p:nvSpPr>
        <p:spPr>
          <a:xfrm flipH="1">
            <a:off x="-2" y="2162939"/>
            <a:ext cx="4614553" cy="4698421"/>
          </a:xfrm>
          <a:custGeom>
            <a:avLst/>
            <a:gdLst/>
            <a:ahLst/>
            <a:cxnLst/>
            <a:rect l="l" t="t" r="r" b="b"/>
            <a:pathLst>
              <a:path w="6248719" h="6362288" extrusionOk="0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>
            <a:gsLst>
              <a:gs pos="0">
                <a:srgbClr val="0051E8">
                  <a:alpha val="41960"/>
                </a:srgbClr>
              </a:gs>
              <a:gs pos="83000">
                <a:schemeClr val="accent3"/>
              </a:gs>
              <a:gs pos="100000">
                <a:schemeClr val="accent3"/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gradFill>
          <a:gsLst>
            <a:gs pos="0">
              <a:schemeClr val="accent3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3"/>
          <p:cNvSpPr txBox="1"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  <a:defRPr sz="4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53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Relationship Id="rId9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/>
          <p:nvPr/>
        </p:nvSpPr>
        <p:spPr>
          <a:xfrm>
            <a:off x="7579039" y="5242190"/>
            <a:ext cx="3174328" cy="51023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9325230" y="5242190"/>
            <a:ext cx="1428137" cy="5102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7786728" y="5307144"/>
            <a:ext cx="3119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Команда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</a:t>
            </a:r>
            <a:r>
              <a:rPr lang="en-US" sz="25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  «</a:t>
            </a:r>
            <a:r>
              <a:rPr lang="en-US" sz="25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Persmon</a:t>
            </a:r>
            <a:r>
              <a:rPr lang="en-US" sz="25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sz="2500" b="0" i="0" u="none" strike="noStrike" cap="none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7134975" y="1719750"/>
            <a:ext cx="50553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ИНВЕСТИЦИОННЫЙ ПРОЕКТ</a:t>
            </a:r>
            <a:br>
              <a:rPr lang="en-US" sz="6000" b="1" i="0" u="none" strike="noStrike" cap="none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Мониторинг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перемещения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персонала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для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оптимизации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рабочих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процессов</a:t>
            </a:r>
            <a:r>
              <a:rPr lang="en-US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производства</a:t>
            </a:r>
            <a:endParaRPr sz="3600" dirty="0"/>
          </a:p>
        </p:txBody>
      </p:sp>
      <p:pic>
        <p:nvPicPr>
          <p:cNvPr id="132" name="Google Shape;13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4975" y="525225"/>
            <a:ext cx="2011350" cy="110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4">
            <a:alphaModFix/>
          </a:blip>
          <a:srcRect t="15942" r="-1481" b="10180"/>
          <a:stretch/>
        </p:blipFill>
        <p:spPr>
          <a:xfrm>
            <a:off x="288475" y="1464125"/>
            <a:ext cx="6846500" cy="473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4000">
              <a:srgbClr val="2A73FE"/>
            </a:gs>
          </a:gsLst>
          <a:lin ang="13500000" scaled="0"/>
        </a:gra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/>
          <p:nvPr/>
        </p:nvSpPr>
        <p:spPr>
          <a:xfrm>
            <a:off x="3962162" y="1677922"/>
            <a:ext cx="4150706" cy="4150704"/>
          </a:xfrm>
          <a:prstGeom prst="ellipse">
            <a:avLst/>
          </a:prstGeom>
          <a:gradFill>
            <a:gsLst>
              <a:gs pos="0">
                <a:srgbClr val="20326B">
                  <a:alpha val="72941"/>
                </a:srgbClr>
              </a:gs>
              <a:gs pos="100000">
                <a:srgbClr val="0050E7">
                  <a:alpha val="29803"/>
                </a:srgbClr>
              </a:gs>
            </a:gsLst>
            <a:lin ang="13800001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4054694" y="1762101"/>
            <a:ext cx="3951170" cy="3956440"/>
          </a:xfrm>
          <a:custGeom>
            <a:avLst/>
            <a:gdLst/>
            <a:ahLst/>
            <a:cxnLst/>
            <a:rect l="l" t="t" r="r" b="b"/>
            <a:pathLst>
              <a:path w="1499" h="1500" extrusionOk="0">
                <a:moveTo>
                  <a:pt x="750" y="1500"/>
                </a:moveTo>
                <a:cubicBezTo>
                  <a:pt x="744" y="1500"/>
                  <a:pt x="738" y="1500"/>
                  <a:pt x="733" y="1500"/>
                </a:cubicBezTo>
                <a:cubicBezTo>
                  <a:pt x="716" y="1499"/>
                  <a:pt x="699" y="1498"/>
                  <a:pt x="682" y="1497"/>
                </a:cubicBezTo>
                <a:cubicBezTo>
                  <a:pt x="677" y="1497"/>
                  <a:pt x="674" y="1492"/>
                  <a:pt x="674" y="1488"/>
                </a:cubicBezTo>
                <a:cubicBezTo>
                  <a:pt x="675" y="1483"/>
                  <a:pt x="679" y="1480"/>
                  <a:pt x="684" y="1480"/>
                </a:cubicBezTo>
                <a:cubicBezTo>
                  <a:pt x="700" y="1482"/>
                  <a:pt x="717" y="1482"/>
                  <a:pt x="733" y="1483"/>
                </a:cubicBezTo>
                <a:cubicBezTo>
                  <a:pt x="739" y="1483"/>
                  <a:pt x="744" y="1483"/>
                  <a:pt x="750" y="1483"/>
                </a:cubicBezTo>
                <a:cubicBezTo>
                  <a:pt x="803" y="1483"/>
                  <a:pt x="855" y="1477"/>
                  <a:pt x="906" y="1466"/>
                </a:cubicBezTo>
                <a:cubicBezTo>
                  <a:pt x="911" y="1465"/>
                  <a:pt x="915" y="1468"/>
                  <a:pt x="916" y="1473"/>
                </a:cubicBezTo>
                <a:cubicBezTo>
                  <a:pt x="917" y="1477"/>
                  <a:pt x="914" y="1482"/>
                  <a:pt x="910" y="1483"/>
                </a:cubicBezTo>
                <a:cubicBezTo>
                  <a:pt x="857" y="1494"/>
                  <a:pt x="804" y="1500"/>
                  <a:pt x="750" y="1500"/>
                </a:cubicBezTo>
                <a:close/>
                <a:moveTo>
                  <a:pt x="638" y="1492"/>
                </a:moveTo>
                <a:cubicBezTo>
                  <a:pt x="638" y="1492"/>
                  <a:pt x="637" y="1492"/>
                  <a:pt x="637" y="1492"/>
                </a:cubicBezTo>
                <a:cubicBezTo>
                  <a:pt x="637" y="1491"/>
                  <a:pt x="637" y="1491"/>
                  <a:pt x="637" y="1491"/>
                </a:cubicBezTo>
                <a:cubicBezTo>
                  <a:pt x="634" y="1491"/>
                  <a:pt x="632" y="1490"/>
                  <a:pt x="631" y="1488"/>
                </a:cubicBezTo>
                <a:cubicBezTo>
                  <a:pt x="630" y="1486"/>
                  <a:pt x="629" y="1484"/>
                  <a:pt x="630" y="1482"/>
                </a:cubicBezTo>
                <a:cubicBezTo>
                  <a:pt x="630" y="1477"/>
                  <a:pt x="634" y="1474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41" y="1475"/>
                  <a:pt x="643" y="1476"/>
                  <a:pt x="645" y="1478"/>
                </a:cubicBezTo>
                <a:cubicBezTo>
                  <a:pt x="646" y="1480"/>
                  <a:pt x="647" y="1482"/>
                  <a:pt x="646" y="1484"/>
                </a:cubicBezTo>
                <a:cubicBezTo>
                  <a:pt x="646" y="1489"/>
                  <a:pt x="642" y="1492"/>
                  <a:pt x="638" y="1492"/>
                </a:cubicBezTo>
                <a:close/>
                <a:moveTo>
                  <a:pt x="593" y="1484"/>
                </a:moveTo>
                <a:cubicBezTo>
                  <a:pt x="593" y="1484"/>
                  <a:pt x="592" y="1483"/>
                  <a:pt x="592" y="1483"/>
                </a:cubicBezTo>
                <a:cubicBezTo>
                  <a:pt x="577" y="1480"/>
                  <a:pt x="562" y="1476"/>
                  <a:pt x="547" y="1472"/>
                </a:cubicBezTo>
                <a:cubicBezTo>
                  <a:pt x="545" y="1472"/>
                  <a:pt x="543" y="1470"/>
                  <a:pt x="542" y="1468"/>
                </a:cubicBezTo>
                <a:cubicBezTo>
                  <a:pt x="541" y="1466"/>
                  <a:pt x="541" y="1464"/>
                  <a:pt x="541" y="1462"/>
                </a:cubicBezTo>
                <a:cubicBezTo>
                  <a:pt x="543" y="1458"/>
                  <a:pt x="547" y="1455"/>
                  <a:pt x="552" y="1456"/>
                </a:cubicBezTo>
                <a:cubicBezTo>
                  <a:pt x="566" y="1460"/>
                  <a:pt x="581" y="1464"/>
                  <a:pt x="595" y="1467"/>
                </a:cubicBezTo>
                <a:cubicBezTo>
                  <a:pt x="597" y="1467"/>
                  <a:pt x="599" y="1469"/>
                  <a:pt x="601" y="1470"/>
                </a:cubicBezTo>
                <a:cubicBezTo>
                  <a:pt x="602" y="1472"/>
                  <a:pt x="602" y="1475"/>
                  <a:pt x="602" y="1477"/>
                </a:cubicBezTo>
                <a:cubicBezTo>
                  <a:pt x="601" y="1481"/>
                  <a:pt x="597" y="1484"/>
                  <a:pt x="593" y="1484"/>
                </a:cubicBezTo>
                <a:close/>
                <a:moveTo>
                  <a:pt x="952" y="1472"/>
                </a:moveTo>
                <a:cubicBezTo>
                  <a:pt x="948" y="1472"/>
                  <a:pt x="945" y="1470"/>
                  <a:pt x="944" y="1466"/>
                </a:cubicBezTo>
                <a:cubicBezTo>
                  <a:pt x="943" y="1464"/>
                  <a:pt x="943" y="1462"/>
                  <a:pt x="944" y="1460"/>
                </a:cubicBezTo>
                <a:cubicBezTo>
                  <a:pt x="946" y="1458"/>
                  <a:pt x="947" y="1456"/>
                  <a:pt x="949" y="1456"/>
                </a:cubicBezTo>
                <a:cubicBezTo>
                  <a:pt x="964" y="1452"/>
                  <a:pt x="978" y="1447"/>
                  <a:pt x="992" y="1442"/>
                </a:cubicBezTo>
                <a:cubicBezTo>
                  <a:pt x="996" y="1441"/>
                  <a:pt x="1001" y="1443"/>
                  <a:pt x="1003" y="1447"/>
                </a:cubicBezTo>
                <a:cubicBezTo>
                  <a:pt x="1005" y="1452"/>
                  <a:pt x="1002" y="1457"/>
                  <a:pt x="998" y="1458"/>
                </a:cubicBezTo>
                <a:cubicBezTo>
                  <a:pt x="983" y="1463"/>
                  <a:pt x="969" y="1468"/>
                  <a:pt x="954" y="1472"/>
                </a:cubicBezTo>
                <a:cubicBezTo>
                  <a:pt x="954" y="1472"/>
                  <a:pt x="954" y="1472"/>
                  <a:pt x="954" y="1472"/>
                </a:cubicBezTo>
                <a:cubicBezTo>
                  <a:pt x="953" y="1472"/>
                  <a:pt x="953" y="1472"/>
                  <a:pt x="952" y="1472"/>
                </a:cubicBezTo>
                <a:close/>
                <a:moveTo>
                  <a:pt x="506" y="1459"/>
                </a:moveTo>
                <a:cubicBezTo>
                  <a:pt x="505" y="1459"/>
                  <a:pt x="504" y="1459"/>
                  <a:pt x="504" y="1459"/>
                </a:cubicBezTo>
                <a:cubicBezTo>
                  <a:pt x="486" y="1453"/>
                  <a:pt x="468" y="1446"/>
                  <a:pt x="451" y="1438"/>
                </a:cubicBezTo>
                <a:cubicBezTo>
                  <a:pt x="399" y="1415"/>
                  <a:pt x="348" y="1386"/>
                  <a:pt x="302" y="1352"/>
                </a:cubicBezTo>
                <a:cubicBezTo>
                  <a:pt x="302" y="1352"/>
                  <a:pt x="302" y="1352"/>
                  <a:pt x="302" y="1352"/>
                </a:cubicBezTo>
                <a:cubicBezTo>
                  <a:pt x="298" y="1349"/>
                  <a:pt x="298" y="1344"/>
                  <a:pt x="300" y="1340"/>
                </a:cubicBezTo>
                <a:cubicBezTo>
                  <a:pt x="303" y="1336"/>
                  <a:pt x="309" y="1336"/>
                  <a:pt x="312" y="1338"/>
                </a:cubicBezTo>
                <a:cubicBezTo>
                  <a:pt x="358" y="1372"/>
                  <a:pt x="406" y="1400"/>
                  <a:pt x="458" y="1423"/>
                </a:cubicBezTo>
                <a:cubicBezTo>
                  <a:pt x="475" y="1430"/>
                  <a:pt x="492" y="1437"/>
                  <a:pt x="509" y="1443"/>
                </a:cubicBezTo>
                <a:cubicBezTo>
                  <a:pt x="514" y="1444"/>
                  <a:pt x="516" y="1449"/>
                  <a:pt x="514" y="1453"/>
                </a:cubicBezTo>
                <a:cubicBezTo>
                  <a:pt x="513" y="1457"/>
                  <a:pt x="510" y="1459"/>
                  <a:pt x="506" y="1459"/>
                </a:cubicBezTo>
                <a:close/>
                <a:moveTo>
                  <a:pt x="1037" y="1442"/>
                </a:moveTo>
                <a:cubicBezTo>
                  <a:pt x="1034" y="1442"/>
                  <a:pt x="1031" y="1440"/>
                  <a:pt x="1029" y="1437"/>
                </a:cubicBezTo>
                <a:cubicBezTo>
                  <a:pt x="1028" y="1433"/>
                  <a:pt x="1030" y="1428"/>
                  <a:pt x="1034" y="1426"/>
                </a:cubicBezTo>
                <a:cubicBezTo>
                  <a:pt x="1038" y="1424"/>
                  <a:pt x="1043" y="1426"/>
                  <a:pt x="1045" y="1431"/>
                </a:cubicBezTo>
                <a:cubicBezTo>
                  <a:pt x="1047" y="1435"/>
                  <a:pt x="1045" y="1440"/>
                  <a:pt x="1040" y="1442"/>
                </a:cubicBezTo>
                <a:cubicBezTo>
                  <a:pt x="1039" y="1442"/>
                  <a:pt x="1038" y="1442"/>
                  <a:pt x="1037" y="1442"/>
                </a:cubicBezTo>
                <a:close/>
                <a:moveTo>
                  <a:pt x="1078" y="1423"/>
                </a:moveTo>
                <a:cubicBezTo>
                  <a:pt x="1075" y="1423"/>
                  <a:pt x="1072" y="1422"/>
                  <a:pt x="1071" y="1419"/>
                </a:cubicBezTo>
                <a:cubicBezTo>
                  <a:pt x="1069" y="1415"/>
                  <a:pt x="1070" y="1409"/>
                  <a:pt x="1075" y="1407"/>
                </a:cubicBezTo>
                <a:cubicBezTo>
                  <a:pt x="1139" y="1376"/>
                  <a:pt x="1198" y="1335"/>
                  <a:pt x="1250" y="1286"/>
                </a:cubicBezTo>
                <a:cubicBezTo>
                  <a:pt x="1253" y="1283"/>
                  <a:pt x="1255" y="1281"/>
                  <a:pt x="1257" y="1279"/>
                </a:cubicBezTo>
                <a:cubicBezTo>
                  <a:pt x="1260" y="1276"/>
                  <a:pt x="1266" y="1276"/>
                  <a:pt x="1269" y="1280"/>
                </a:cubicBezTo>
                <a:cubicBezTo>
                  <a:pt x="1270" y="1281"/>
                  <a:pt x="1271" y="1283"/>
                  <a:pt x="1271" y="1286"/>
                </a:cubicBezTo>
                <a:cubicBezTo>
                  <a:pt x="1271" y="1288"/>
                  <a:pt x="1270" y="1290"/>
                  <a:pt x="1269" y="1292"/>
                </a:cubicBezTo>
                <a:cubicBezTo>
                  <a:pt x="1267" y="1294"/>
                  <a:pt x="1264" y="1296"/>
                  <a:pt x="1262" y="1298"/>
                </a:cubicBezTo>
                <a:cubicBezTo>
                  <a:pt x="1208" y="1348"/>
                  <a:pt x="1148" y="1390"/>
                  <a:pt x="1082" y="1423"/>
                </a:cubicBezTo>
                <a:cubicBezTo>
                  <a:pt x="1082" y="1423"/>
                  <a:pt x="1082" y="1423"/>
                  <a:pt x="1082" y="1423"/>
                </a:cubicBezTo>
                <a:cubicBezTo>
                  <a:pt x="1081" y="1423"/>
                  <a:pt x="1080" y="1423"/>
                  <a:pt x="1078" y="1423"/>
                </a:cubicBezTo>
                <a:close/>
                <a:moveTo>
                  <a:pt x="272" y="1325"/>
                </a:moveTo>
                <a:cubicBezTo>
                  <a:pt x="270" y="1325"/>
                  <a:pt x="268" y="1325"/>
                  <a:pt x="266" y="1323"/>
                </a:cubicBezTo>
                <a:cubicBezTo>
                  <a:pt x="265" y="1322"/>
                  <a:pt x="264" y="1320"/>
                  <a:pt x="263" y="1318"/>
                </a:cubicBezTo>
                <a:cubicBezTo>
                  <a:pt x="263" y="1315"/>
                  <a:pt x="264" y="1313"/>
                  <a:pt x="265" y="1312"/>
                </a:cubicBezTo>
                <a:cubicBezTo>
                  <a:pt x="268" y="1308"/>
                  <a:pt x="274" y="1308"/>
                  <a:pt x="277" y="1310"/>
                </a:cubicBezTo>
                <a:cubicBezTo>
                  <a:pt x="281" y="1314"/>
                  <a:pt x="281" y="1319"/>
                  <a:pt x="278" y="1322"/>
                </a:cubicBezTo>
                <a:cubicBezTo>
                  <a:pt x="277" y="1324"/>
                  <a:pt x="274" y="1325"/>
                  <a:pt x="272" y="1325"/>
                </a:cubicBezTo>
                <a:close/>
                <a:moveTo>
                  <a:pt x="238" y="1295"/>
                </a:moveTo>
                <a:cubicBezTo>
                  <a:pt x="236" y="1295"/>
                  <a:pt x="234" y="1294"/>
                  <a:pt x="232" y="1293"/>
                </a:cubicBezTo>
                <a:cubicBezTo>
                  <a:pt x="226" y="1287"/>
                  <a:pt x="219" y="1280"/>
                  <a:pt x="213" y="1274"/>
                </a:cubicBezTo>
                <a:cubicBezTo>
                  <a:pt x="209" y="1270"/>
                  <a:pt x="205" y="1265"/>
                  <a:pt x="200" y="1260"/>
                </a:cubicBezTo>
                <a:cubicBezTo>
                  <a:pt x="200" y="1260"/>
                  <a:pt x="200" y="1260"/>
                  <a:pt x="200" y="1260"/>
                </a:cubicBezTo>
                <a:cubicBezTo>
                  <a:pt x="197" y="1257"/>
                  <a:pt x="197" y="1251"/>
                  <a:pt x="201" y="1248"/>
                </a:cubicBezTo>
                <a:cubicBezTo>
                  <a:pt x="204" y="1245"/>
                  <a:pt x="209" y="1245"/>
                  <a:pt x="213" y="1249"/>
                </a:cubicBezTo>
                <a:cubicBezTo>
                  <a:pt x="217" y="1254"/>
                  <a:pt x="221" y="1258"/>
                  <a:pt x="226" y="1262"/>
                </a:cubicBezTo>
                <a:cubicBezTo>
                  <a:pt x="232" y="1269"/>
                  <a:pt x="238" y="1275"/>
                  <a:pt x="244" y="1281"/>
                </a:cubicBezTo>
                <a:cubicBezTo>
                  <a:pt x="246" y="1282"/>
                  <a:pt x="247" y="1284"/>
                  <a:pt x="247" y="1287"/>
                </a:cubicBezTo>
                <a:cubicBezTo>
                  <a:pt x="247" y="1289"/>
                  <a:pt x="246" y="1291"/>
                  <a:pt x="244" y="1293"/>
                </a:cubicBezTo>
                <a:cubicBezTo>
                  <a:pt x="243" y="1294"/>
                  <a:pt x="240" y="1295"/>
                  <a:pt x="238" y="1295"/>
                </a:cubicBezTo>
                <a:close/>
                <a:moveTo>
                  <a:pt x="1294" y="1262"/>
                </a:moveTo>
                <a:cubicBezTo>
                  <a:pt x="1292" y="1262"/>
                  <a:pt x="1290" y="1261"/>
                  <a:pt x="1289" y="1259"/>
                </a:cubicBezTo>
                <a:cubicBezTo>
                  <a:pt x="1287" y="1258"/>
                  <a:pt x="1286" y="1256"/>
                  <a:pt x="1286" y="1253"/>
                </a:cubicBezTo>
                <a:cubicBezTo>
                  <a:pt x="1286" y="1251"/>
                  <a:pt x="1287" y="1249"/>
                  <a:pt x="1288" y="1247"/>
                </a:cubicBezTo>
                <a:cubicBezTo>
                  <a:pt x="1298" y="1237"/>
                  <a:pt x="1308" y="1225"/>
                  <a:pt x="1318" y="1214"/>
                </a:cubicBezTo>
                <a:cubicBezTo>
                  <a:pt x="1320" y="1210"/>
                  <a:pt x="1326" y="1210"/>
                  <a:pt x="1330" y="1212"/>
                </a:cubicBezTo>
                <a:cubicBezTo>
                  <a:pt x="1331" y="1214"/>
                  <a:pt x="1332" y="1216"/>
                  <a:pt x="1333" y="1218"/>
                </a:cubicBezTo>
                <a:cubicBezTo>
                  <a:pt x="1333" y="1220"/>
                  <a:pt x="1332" y="1223"/>
                  <a:pt x="1331" y="1224"/>
                </a:cubicBezTo>
                <a:cubicBezTo>
                  <a:pt x="1321" y="1236"/>
                  <a:pt x="1311" y="1248"/>
                  <a:pt x="1301" y="1259"/>
                </a:cubicBezTo>
                <a:cubicBezTo>
                  <a:pt x="1299" y="1261"/>
                  <a:pt x="1297" y="1262"/>
                  <a:pt x="1294" y="1262"/>
                </a:cubicBezTo>
                <a:close/>
                <a:moveTo>
                  <a:pt x="177" y="1229"/>
                </a:moveTo>
                <a:cubicBezTo>
                  <a:pt x="174" y="1229"/>
                  <a:pt x="172" y="1228"/>
                  <a:pt x="170" y="1226"/>
                </a:cubicBezTo>
                <a:cubicBezTo>
                  <a:pt x="122" y="1167"/>
                  <a:pt x="83" y="1103"/>
                  <a:pt x="55" y="1033"/>
                </a:cubicBezTo>
                <a:cubicBezTo>
                  <a:pt x="55" y="1032"/>
                  <a:pt x="54" y="1031"/>
                  <a:pt x="54" y="1030"/>
                </a:cubicBezTo>
                <a:cubicBezTo>
                  <a:pt x="52" y="1025"/>
                  <a:pt x="54" y="1021"/>
                  <a:pt x="58" y="1019"/>
                </a:cubicBezTo>
                <a:cubicBezTo>
                  <a:pt x="63" y="1017"/>
                  <a:pt x="68" y="1019"/>
                  <a:pt x="69" y="1023"/>
                </a:cubicBezTo>
                <a:cubicBezTo>
                  <a:pt x="70" y="1024"/>
                  <a:pt x="70" y="1025"/>
                  <a:pt x="70" y="1026"/>
                </a:cubicBezTo>
                <a:cubicBezTo>
                  <a:pt x="71" y="1027"/>
                  <a:pt x="71" y="1027"/>
                  <a:pt x="71" y="1027"/>
                </a:cubicBezTo>
                <a:cubicBezTo>
                  <a:pt x="98" y="1095"/>
                  <a:pt x="136" y="1158"/>
                  <a:pt x="183" y="1215"/>
                </a:cubicBezTo>
                <a:cubicBezTo>
                  <a:pt x="186" y="1219"/>
                  <a:pt x="186" y="1224"/>
                  <a:pt x="182" y="1227"/>
                </a:cubicBezTo>
                <a:cubicBezTo>
                  <a:pt x="180" y="1228"/>
                  <a:pt x="179" y="1229"/>
                  <a:pt x="177" y="1229"/>
                </a:cubicBezTo>
                <a:close/>
                <a:moveTo>
                  <a:pt x="1352" y="1192"/>
                </a:moveTo>
                <a:cubicBezTo>
                  <a:pt x="1350" y="1192"/>
                  <a:pt x="1348" y="1191"/>
                  <a:pt x="1347" y="1190"/>
                </a:cubicBezTo>
                <a:cubicBezTo>
                  <a:pt x="1343" y="1187"/>
                  <a:pt x="1342" y="1182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8" y="1174"/>
                  <a:pt x="1353" y="1174"/>
                  <a:pt x="1357" y="1176"/>
                </a:cubicBezTo>
                <a:cubicBezTo>
                  <a:pt x="1360" y="1179"/>
                  <a:pt x="1361" y="1184"/>
                  <a:pt x="1359" y="1188"/>
                </a:cubicBezTo>
                <a:cubicBezTo>
                  <a:pt x="1357" y="1190"/>
                  <a:pt x="1354" y="1192"/>
                  <a:pt x="1352" y="1192"/>
                </a:cubicBezTo>
                <a:close/>
                <a:moveTo>
                  <a:pt x="1377" y="1154"/>
                </a:moveTo>
                <a:cubicBezTo>
                  <a:pt x="1375" y="1154"/>
                  <a:pt x="1374" y="1154"/>
                  <a:pt x="1373" y="1153"/>
                </a:cubicBezTo>
                <a:cubicBezTo>
                  <a:pt x="1369" y="1150"/>
                  <a:pt x="1367" y="1145"/>
                  <a:pt x="1370" y="1141"/>
                </a:cubicBezTo>
                <a:cubicBezTo>
                  <a:pt x="1387" y="1114"/>
                  <a:pt x="1402" y="1086"/>
                  <a:pt x="1416" y="1057"/>
                </a:cubicBezTo>
                <a:cubicBezTo>
                  <a:pt x="1433" y="1019"/>
                  <a:pt x="1448" y="978"/>
                  <a:pt x="1459" y="937"/>
                </a:cubicBezTo>
                <a:cubicBezTo>
                  <a:pt x="1460" y="932"/>
                  <a:pt x="1465" y="930"/>
                  <a:pt x="1469" y="931"/>
                </a:cubicBezTo>
                <a:cubicBezTo>
                  <a:pt x="1474" y="932"/>
                  <a:pt x="1476" y="937"/>
                  <a:pt x="1475" y="941"/>
                </a:cubicBezTo>
                <a:cubicBezTo>
                  <a:pt x="1464" y="983"/>
                  <a:pt x="1449" y="1025"/>
                  <a:pt x="1431" y="1064"/>
                </a:cubicBezTo>
                <a:cubicBezTo>
                  <a:pt x="1417" y="1094"/>
                  <a:pt x="1402" y="1123"/>
                  <a:pt x="1384" y="1150"/>
                </a:cubicBezTo>
                <a:cubicBezTo>
                  <a:pt x="1383" y="1153"/>
                  <a:pt x="1380" y="1154"/>
                  <a:pt x="1377" y="1154"/>
                </a:cubicBezTo>
                <a:close/>
                <a:moveTo>
                  <a:pt x="46" y="993"/>
                </a:moveTo>
                <a:cubicBezTo>
                  <a:pt x="42" y="993"/>
                  <a:pt x="39" y="990"/>
                  <a:pt x="38" y="987"/>
                </a:cubicBezTo>
                <a:cubicBezTo>
                  <a:pt x="37" y="985"/>
                  <a:pt x="37" y="982"/>
                  <a:pt x="38" y="980"/>
                </a:cubicBezTo>
                <a:cubicBezTo>
                  <a:pt x="39" y="978"/>
                  <a:pt x="41" y="977"/>
                  <a:pt x="43" y="976"/>
                </a:cubicBezTo>
                <a:cubicBezTo>
                  <a:pt x="48" y="975"/>
                  <a:pt x="52" y="977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5" y="986"/>
                  <a:pt x="53" y="991"/>
                  <a:pt x="49" y="992"/>
                </a:cubicBezTo>
                <a:cubicBezTo>
                  <a:pt x="48" y="992"/>
                  <a:pt x="47" y="993"/>
                  <a:pt x="46" y="993"/>
                </a:cubicBezTo>
                <a:close/>
                <a:moveTo>
                  <a:pt x="33" y="949"/>
                </a:moveTo>
                <a:cubicBezTo>
                  <a:pt x="29" y="949"/>
                  <a:pt x="26" y="947"/>
                  <a:pt x="25" y="943"/>
                </a:cubicBezTo>
                <a:cubicBezTo>
                  <a:pt x="21" y="928"/>
                  <a:pt x="17" y="913"/>
                  <a:pt x="14" y="898"/>
                </a:cubicBezTo>
                <a:cubicBezTo>
                  <a:pt x="14" y="896"/>
                  <a:pt x="14" y="894"/>
                  <a:pt x="16" y="892"/>
                </a:cubicBezTo>
                <a:cubicBezTo>
                  <a:pt x="17" y="890"/>
                  <a:pt x="19" y="889"/>
                  <a:pt x="21" y="888"/>
                </a:cubicBezTo>
                <a:cubicBezTo>
                  <a:pt x="26" y="887"/>
                  <a:pt x="30" y="891"/>
                  <a:pt x="31" y="895"/>
                </a:cubicBezTo>
                <a:cubicBezTo>
                  <a:pt x="34" y="910"/>
                  <a:pt x="37" y="924"/>
                  <a:pt x="41" y="939"/>
                </a:cubicBezTo>
                <a:cubicBezTo>
                  <a:pt x="42" y="943"/>
                  <a:pt x="40" y="948"/>
                  <a:pt x="35" y="949"/>
                </a:cubicBezTo>
                <a:cubicBezTo>
                  <a:pt x="34" y="949"/>
                  <a:pt x="34" y="949"/>
                  <a:pt x="33" y="949"/>
                </a:cubicBezTo>
                <a:close/>
                <a:moveTo>
                  <a:pt x="1477" y="903"/>
                </a:moveTo>
                <a:cubicBezTo>
                  <a:pt x="1477" y="903"/>
                  <a:pt x="1476" y="903"/>
                  <a:pt x="1476" y="903"/>
                </a:cubicBezTo>
                <a:cubicBezTo>
                  <a:pt x="1473" y="903"/>
                  <a:pt x="1471" y="901"/>
                  <a:pt x="1470" y="900"/>
                </a:cubicBezTo>
                <a:cubicBezTo>
                  <a:pt x="1469" y="898"/>
                  <a:pt x="1468" y="895"/>
                  <a:pt x="1469" y="893"/>
                </a:cubicBezTo>
                <a:cubicBezTo>
                  <a:pt x="1472" y="879"/>
                  <a:pt x="1474" y="864"/>
                  <a:pt x="1476" y="849"/>
                </a:cubicBezTo>
                <a:cubicBezTo>
                  <a:pt x="1477" y="845"/>
                  <a:pt x="1481" y="841"/>
                  <a:pt x="1486" y="842"/>
                </a:cubicBezTo>
                <a:cubicBezTo>
                  <a:pt x="1488" y="842"/>
                  <a:pt x="1490" y="843"/>
                  <a:pt x="1491" y="845"/>
                </a:cubicBezTo>
                <a:cubicBezTo>
                  <a:pt x="1493" y="847"/>
                  <a:pt x="1493" y="849"/>
                  <a:pt x="1493" y="851"/>
                </a:cubicBezTo>
                <a:cubicBezTo>
                  <a:pt x="1491" y="866"/>
                  <a:pt x="1488" y="882"/>
                  <a:pt x="1486" y="897"/>
                </a:cubicBezTo>
                <a:cubicBezTo>
                  <a:pt x="1485" y="897"/>
                  <a:pt x="1485" y="897"/>
                  <a:pt x="1485" y="897"/>
                </a:cubicBezTo>
                <a:cubicBezTo>
                  <a:pt x="1485" y="901"/>
                  <a:pt x="1481" y="903"/>
                  <a:pt x="1477" y="903"/>
                </a:cubicBezTo>
                <a:close/>
                <a:moveTo>
                  <a:pt x="15" y="861"/>
                </a:moveTo>
                <a:cubicBezTo>
                  <a:pt x="11" y="861"/>
                  <a:pt x="7" y="857"/>
                  <a:pt x="7" y="853"/>
                </a:cubicBezTo>
                <a:cubicBezTo>
                  <a:pt x="2" y="819"/>
                  <a:pt x="0" y="784"/>
                  <a:pt x="0" y="750"/>
                </a:cubicBezTo>
                <a:cubicBezTo>
                  <a:pt x="0" y="708"/>
                  <a:pt x="3" y="666"/>
                  <a:pt x="10" y="625"/>
                </a:cubicBezTo>
                <a:cubicBezTo>
                  <a:pt x="11" y="621"/>
                  <a:pt x="15" y="618"/>
                  <a:pt x="20" y="618"/>
                </a:cubicBezTo>
                <a:cubicBezTo>
                  <a:pt x="24" y="619"/>
                  <a:pt x="28" y="624"/>
                  <a:pt x="27" y="628"/>
                </a:cubicBezTo>
                <a:cubicBezTo>
                  <a:pt x="20" y="668"/>
                  <a:pt x="17" y="709"/>
                  <a:pt x="17" y="750"/>
                </a:cubicBezTo>
                <a:cubicBezTo>
                  <a:pt x="17" y="784"/>
                  <a:pt x="19" y="818"/>
                  <a:pt x="24" y="851"/>
                </a:cubicBezTo>
                <a:cubicBezTo>
                  <a:pt x="24" y="856"/>
                  <a:pt x="21" y="860"/>
                  <a:pt x="16" y="861"/>
                </a:cubicBezTo>
                <a:cubicBezTo>
                  <a:pt x="16" y="861"/>
                  <a:pt x="16" y="861"/>
                  <a:pt x="15" y="861"/>
                </a:cubicBezTo>
                <a:close/>
                <a:moveTo>
                  <a:pt x="1489" y="814"/>
                </a:moveTo>
                <a:cubicBezTo>
                  <a:pt x="1489" y="814"/>
                  <a:pt x="1489" y="814"/>
                  <a:pt x="1489" y="814"/>
                </a:cubicBezTo>
                <a:cubicBezTo>
                  <a:pt x="1486" y="814"/>
                  <a:pt x="1484" y="813"/>
                  <a:pt x="1483" y="811"/>
                </a:cubicBezTo>
                <a:cubicBezTo>
                  <a:pt x="1481" y="809"/>
                  <a:pt x="1481" y="807"/>
                  <a:pt x="1481" y="805"/>
                </a:cubicBezTo>
                <a:cubicBezTo>
                  <a:pt x="1481" y="800"/>
                  <a:pt x="1485" y="796"/>
                  <a:pt x="1490" y="797"/>
                </a:cubicBezTo>
                <a:cubicBezTo>
                  <a:pt x="1495" y="797"/>
                  <a:pt x="1498" y="801"/>
                  <a:pt x="1498" y="806"/>
                </a:cubicBezTo>
                <a:cubicBezTo>
                  <a:pt x="1497" y="810"/>
                  <a:pt x="1494" y="814"/>
                  <a:pt x="1489" y="814"/>
                </a:cubicBezTo>
                <a:close/>
                <a:moveTo>
                  <a:pt x="1491" y="725"/>
                </a:moveTo>
                <a:cubicBezTo>
                  <a:pt x="1486" y="725"/>
                  <a:pt x="1482" y="721"/>
                  <a:pt x="1482" y="716"/>
                </a:cubicBezTo>
                <a:cubicBezTo>
                  <a:pt x="1481" y="702"/>
                  <a:pt x="1480" y="687"/>
                  <a:pt x="1479" y="672"/>
                </a:cubicBezTo>
                <a:cubicBezTo>
                  <a:pt x="1479" y="670"/>
                  <a:pt x="1479" y="667"/>
                  <a:pt x="1481" y="666"/>
                </a:cubicBezTo>
                <a:cubicBezTo>
                  <a:pt x="1482" y="664"/>
                  <a:pt x="1484" y="663"/>
                  <a:pt x="1486" y="663"/>
                </a:cubicBezTo>
                <a:cubicBezTo>
                  <a:pt x="1491" y="662"/>
                  <a:pt x="1495" y="665"/>
                  <a:pt x="1496" y="670"/>
                </a:cubicBezTo>
                <a:cubicBezTo>
                  <a:pt x="1497" y="685"/>
                  <a:pt x="1498" y="700"/>
                  <a:pt x="1499" y="716"/>
                </a:cubicBezTo>
                <a:cubicBezTo>
                  <a:pt x="1499" y="720"/>
                  <a:pt x="1496" y="724"/>
                  <a:pt x="1491" y="725"/>
                </a:cubicBezTo>
                <a:cubicBezTo>
                  <a:pt x="1491" y="725"/>
                  <a:pt x="1491" y="725"/>
                  <a:pt x="1491" y="725"/>
                </a:cubicBezTo>
                <a:close/>
                <a:moveTo>
                  <a:pt x="1481" y="635"/>
                </a:moveTo>
                <a:cubicBezTo>
                  <a:pt x="1477" y="635"/>
                  <a:pt x="1473" y="632"/>
                  <a:pt x="1473" y="628"/>
                </a:cubicBezTo>
                <a:cubicBezTo>
                  <a:pt x="1472" y="625"/>
                  <a:pt x="1473" y="623"/>
                  <a:pt x="1474" y="621"/>
                </a:cubicBezTo>
                <a:cubicBezTo>
                  <a:pt x="1475" y="619"/>
                  <a:pt x="1477" y="618"/>
                  <a:pt x="1480" y="618"/>
                </a:cubicBezTo>
                <a:cubicBezTo>
                  <a:pt x="1484" y="617"/>
                  <a:pt x="1489" y="620"/>
                  <a:pt x="1489" y="625"/>
                </a:cubicBezTo>
                <a:cubicBezTo>
                  <a:pt x="1490" y="627"/>
                  <a:pt x="1489" y="629"/>
                  <a:pt x="1488" y="631"/>
                </a:cubicBezTo>
                <a:cubicBezTo>
                  <a:pt x="1487" y="633"/>
                  <a:pt x="1485" y="634"/>
                  <a:pt x="1482" y="635"/>
                </a:cubicBezTo>
                <a:cubicBezTo>
                  <a:pt x="1482" y="635"/>
                  <a:pt x="1482" y="635"/>
                  <a:pt x="1481" y="635"/>
                </a:cubicBezTo>
                <a:close/>
                <a:moveTo>
                  <a:pt x="27" y="591"/>
                </a:move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6" y="591"/>
                  <a:pt x="25" y="591"/>
                </a:cubicBezTo>
                <a:cubicBezTo>
                  <a:pt x="21" y="590"/>
                  <a:pt x="18" y="585"/>
                  <a:pt x="19" y="580"/>
                </a:cubicBezTo>
                <a:cubicBezTo>
                  <a:pt x="20" y="576"/>
                  <a:pt x="25" y="573"/>
                  <a:pt x="29" y="574"/>
                </a:cubicBezTo>
                <a:cubicBezTo>
                  <a:pt x="34" y="575"/>
                  <a:pt x="37" y="580"/>
                  <a:pt x="35" y="584"/>
                </a:cubicBezTo>
                <a:cubicBezTo>
                  <a:pt x="35" y="588"/>
                  <a:pt x="31" y="591"/>
                  <a:pt x="27" y="591"/>
                </a:cubicBezTo>
                <a:close/>
                <a:moveTo>
                  <a:pt x="1472" y="590"/>
                </a:moveTo>
                <a:cubicBezTo>
                  <a:pt x="1468" y="590"/>
                  <a:pt x="1465" y="588"/>
                  <a:pt x="1464" y="584"/>
                </a:cubicBezTo>
                <a:cubicBezTo>
                  <a:pt x="1453" y="535"/>
                  <a:pt x="1436" y="488"/>
                  <a:pt x="1416" y="443"/>
                </a:cubicBezTo>
                <a:cubicBezTo>
                  <a:pt x="1405" y="420"/>
                  <a:pt x="1394" y="398"/>
                  <a:pt x="1381" y="377"/>
                </a:cubicBezTo>
                <a:cubicBezTo>
                  <a:pt x="1379" y="373"/>
                  <a:pt x="1380" y="368"/>
                  <a:pt x="1384" y="365"/>
                </a:cubicBezTo>
                <a:cubicBezTo>
                  <a:pt x="1388" y="363"/>
                  <a:pt x="1393" y="364"/>
                  <a:pt x="1396" y="368"/>
                </a:cubicBezTo>
                <a:cubicBezTo>
                  <a:pt x="1408" y="390"/>
                  <a:pt x="1420" y="413"/>
                  <a:pt x="1431" y="436"/>
                </a:cubicBezTo>
                <a:cubicBezTo>
                  <a:pt x="1452" y="481"/>
                  <a:pt x="1469" y="530"/>
                  <a:pt x="1480" y="579"/>
                </a:cubicBezTo>
                <a:cubicBezTo>
                  <a:pt x="1480" y="580"/>
                  <a:pt x="1480" y="580"/>
                  <a:pt x="1480" y="580"/>
                </a:cubicBezTo>
                <a:cubicBezTo>
                  <a:pt x="1481" y="584"/>
                  <a:pt x="1479" y="589"/>
                  <a:pt x="1474" y="590"/>
                </a:cubicBezTo>
                <a:cubicBezTo>
                  <a:pt x="1473" y="590"/>
                  <a:pt x="1473" y="590"/>
                  <a:pt x="1472" y="590"/>
                </a:cubicBezTo>
                <a:close/>
                <a:moveTo>
                  <a:pt x="39" y="547"/>
                </a:moveTo>
                <a:cubicBezTo>
                  <a:pt x="38" y="547"/>
                  <a:pt x="37" y="547"/>
                  <a:pt x="36" y="547"/>
                </a:cubicBezTo>
                <a:cubicBezTo>
                  <a:pt x="34" y="546"/>
                  <a:pt x="32" y="545"/>
                  <a:pt x="31" y="543"/>
                </a:cubicBezTo>
                <a:cubicBezTo>
                  <a:pt x="30" y="541"/>
                  <a:pt x="30" y="538"/>
                  <a:pt x="31" y="536"/>
                </a:cubicBezTo>
                <a:cubicBezTo>
                  <a:pt x="35" y="522"/>
                  <a:pt x="40" y="507"/>
                  <a:pt x="45" y="493"/>
                </a:cubicBezTo>
                <a:cubicBezTo>
                  <a:pt x="47" y="488"/>
                  <a:pt x="52" y="486"/>
                  <a:pt x="56" y="488"/>
                </a:cubicBezTo>
                <a:cubicBezTo>
                  <a:pt x="60" y="489"/>
                  <a:pt x="63" y="494"/>
                  <a:pt x="61" y="499"/>
                </a:cubicBezTo>
                <a:cubicBezTo>
                  <a:pt x="56" y="513"/>
                  <a:pt x="51" y="527"/>
                  <a:pt x="47" y="541"/>
                </a:cubicBezTo>
                <a:cubicBezTo>
                  <a:pt x="46" y="545"/>
                  <a:pt x="42" y="547"/>
                  <a:pt x="39" y="547"/>
                </a:cubicBezTo>
                <a:close/>
                <a:moveTo>
                  <a:pt x="70" y="462"/>
                </a:moveTo>
                <a:cubicBezTo>
                  <a:pt x="69" y="462"/>
                  <a:pt x="67" y="462"/>
                  <a:pt x="66" y="461"/>
                </a:cubicBezTo>
                <a:cubicBezTo>
                  <a:pt x="64" y="461"/>
                  <a:pt x="63" y="459"/>
                  <a:pt x="62" y="457"/>
                </a:cubicBezTo>
                <a:cubicBezTo>
                  <a:pt x="61" y="455"/>
                  <a:pt x="61" y="452"/>
                  <a:pt x="62" y="450"/>
                </a:cubicBezTo>
                <a:cubicBezTo>
                  <a:pt x="93" y="380"/>
                  <a:pt x="134" y="316"/>
                  <a:pt x="184" y="258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7" y="254"/>
                  <a:pt x="193" y="254"/>
                  <a:pt x="196" y="257"/>
                </a:cubicBezTo>
                <a:cubicBezTo>
                  <a:pt x="199" y="260"/>
                  <a:pt x="200" y="265"/>
                  <a:pt x="197" y="269"/>
                </a:cubicBezTo>
                <a:cubicBezTo>
                  <a:pt x="147" y="325"/>
                  <a:pt x="107" y="389"/>
                  <a:pt x="78" y="457"/>
                </a:cubicBezTo>
                <a:cubicBezTo>
                  <a:pt x="76" y="460"/>
                  <a:pt x="73" y="462"/>
                  <a:pt x="70" y="462"/>
                </a:cubicBezTo>
                <a:close/>
                <a:moveTo>
                  <a:pt x="1364" y="343"/>
                </a:moveTo>
                <a:cubicBezTo>
                  <a:pt x="1364" y="343"/>
                  <a:pt x="1364" y="343"/>
                  <a:pt x="1364" y="343"/>
                </a:cubicBezTo>
                <a:cubicBezTo>
                  <a:pt x="1361" y="343"/>
                  <a:pt x="1359" y="341"/>
                  <a:pt x="1357" y="339"/>
                </a:cubicBezTo>
                <a:cubicBezTo>
                  <a:pt x="1349" y="327"/>
                  <a:pt x="1340" y="315"/>
                  <a:pt x="1331" y="303"/>
                </a:cubicBezTo>
                <a:cubicBezTo>
                  <a:pt x="1328" y="299"/>
                  <a:pt x="1329" y="294"/>
                  <a:pt x="1332" y="291"/>
                </a:cubicBezTo>
                <a:cubicBezTo>
                  <a:pt x="1336" y="288"/>
                  <a:pt x="1341" y="289"/>
                  <a:pt x="1344" y="293"/>
                </a:cubicBezTo>
                <a:cubicBezTo>
                  <a:pt x="1353" y="304"/>
                  <a:pt x="1362" y="317"/>
                  <a:pt x="1371" y="330"/>
                </a:cubicBezTo>
                <a:cubicBezTo>
                  <a:pt x="1371" y="330"/>
                  <a:pt x="1371" y="330"/>
                  <a:pt x="1371" y="330"/>
                </a:cubicBezTo>
                <a:cubicBezTo>
                  <a:pt x="1372" y="332"/>
                  <a:pt x="1373" y="334"/>
                  <a:pt x="1372" y="336"/>
                </a:cubicBezTo>
                <a:cubicBezTo>
                  <a:pt x="1372" y="338"/>
                  <a:pt x="1371" y="340"/>
                  <a:pt x="1369" y="341"/>
                </a:cubicBezTo>
                <a:cubicBezTo>
                  <a:pt x="1367" y="342"/>
                  <a:pt x="1366" y="343"/>
                  <a:pt x="1364" y="343"/>
                </a:cubicBezTo>
                <a:close/>
                <a:moveTo>
                  <a:pt x="1309" y="271"/>
                </a:moveTo>
                <a:cubicBezTo>
                  <a:pt x="1306" y="271"/>
                  <a:pt x="1304" y="270"/>
                  <a:pt x="1302" y="268"/>
                </a:cubicBezTo>
                <a:cubicBezTo>
                  <a:pt x="1301" y="267"/>
                  <a:pt x="1300" y="264"/>
                  <a:pt x="1300" y="262"/>
                </a:cubicBezTo>
                <a:cubicBezTo>
                  <a:pt x="1300" y="260"/>
                  <a:pt x="1301" y="258"/>
                  <a:pt x="1303" y="256"/>
                </a:cubicBezTo>
                <a:cubicBezTo>
                  <a:pt x="1307" y="253"/>
                  <a:pt x="1312" y="254"/>
                  <a:pt x="1315" y="257"/>
                </a:cubicBezTo>
                <a:cubicBezTo>
                  <a:pt x="1315" y="257"/>
                  <a:pt x="1315" y="257"/>
                  <a:pt x="1315" y="257"/>
                </a:cubicBezTo>
                <a:cubicBezTo>
                  <a:pt x="1318" y="261"/>
                  <a:pt x="1318" y="266"/>
                  <a:pt x="1314" y="269"/>
                </a:cubicBezTo>
                <a:cubicBezTo>
                  <a:pt x="1313" y="270"/>
                  <a:pt x="1311" y="271"/>
                  <a:pt x="1309" y="271"/>
                </a:cubicBezTo>
                <a:close/>
                <a:moveTo>
                  <a:pt x="221" y="238"/>
                </a:moveTo>
                <a:cubicBezTo>
                  <a:pt x="219" y="238"/>
                  <a:pt x="217" y="238"/>
                  <a:pt x="215" y="236"/>
                </a:cubicBezTo>
                <a:cubicBezTo>
                  <a:pt x="212" y="233"/>
                  <a:pt x="212" y="227"/>
                  <a:pt x="215" y="224"/>
                </a:cubicBezTo>
                <a:cubicBezTo>
                  <a:pt x="218" y="221"/>
                  <a:pt x="224" y="221"/>
                  <a:pt x="227" y="224"/>
                </a:cubicBezTo>
                <a:cubicBezTo>
                  <a:pt x="230" y="227"/>
                  <a:pt x="230" y="233"/>
                  <a:pt x="227" y="236"/>
                </a:cubicBezTo>
                <a:cubicBezTo>
                  <a:pt x="226" y="238"/>
                  <a:pt x="223" y="238"/>
                  <a:pt x="221" y="238"/>
                </a:cubicBezTo>
                <a:close/>
                <a:moveTo>
                  <a:pt x="1278" y="238"/>
                </a:moveTo>
                <a:cubicBezTo>
                  <a:pt x="1276" y="238"/>
                  <a:pt x="1274" y="237"/>
                  <a:pt x="1272" y="236"/>
                </a:cubicBezTo>
                <a:cubicBezTo>
                  <a:pt x="1265" y="228"/>
                  <a:pt x="1257" y="221"/>
                  <a:pt x="1250" y="214"/>
                </a:cubicBezTo>
                <a:cubicBezTo>
                  <a:pt x="1203" y="170"/>
                  <a:pt x="1150" y="133"/>
                  <a:pt x="1093" y="102"/>
                </a:cubicBezTo>
                <a:cubicBezTo>
                  <a:pt x="1091" y="101"/>
                  <a:pt x="1090" y="99"/>
                  <a:pt x="1089" y="97"/>
                </a:cubicBezTo>
                <a:cubicBezTo>
                  <a:pt x="1089" y="95"/>
                  <a:pt x="1089" y="93"/>
                  <a:pt x="1090" y="91"/>
                </a:cubicBezTo>
                <a:cubicBezTo>
                  <a:pt x="1092" y="87"/>
                  <a:pt x="1097" y="85"/>
                  <a:pt x="1101" y="87"/>
                </a:cubicBezTo>
                <a:cubicBezTo>
                  <a:pt x="1160" y="118"/>
                  <a:pt x="1214" y="157"/>
                  <a:pt x="1262" y="202"/>
                </a:cubicBezTo>
                <a:cubicBezTo>
                  <a:pt x="1269" y="209"/>
                  <a:pt x="1277" y="216"/>
                  <a:pt x="1284" y="224"/>
                </a:cubicBezTo>
                <a:cubicBezTo>
                  <a:pt x="1287" y="227"/>
                  <a:pt x="1287" y="232"/>
                  <a:pt x="1284" y="236"/>
                </a:cubicBezTo>
                <a:cubicBezTo>
                  <a:pt x="1282" y="237"/>
                  <a:pt x="1280" y="238"/>
                  <a:pt x="1278" y="238"/>
                </a:cubicBezTo>
                <a:close/>
                <a:moveTo>
                  <a:pt x="254" y="207"/>
                </a:moveTo>
                <a:cubicBezTo>
                  <a:pt x="251" y="207"/>
                  <a:pt x="249" y="206"/>
                  <a:pt x="247" y="204"/>
                </a:cubicBezTo>
                <a:cubicBezTo>
                  <a:pt x="246" y="203"/>
                  <a:pt x="245" y="201"/>
                  <a:pt x="245" y="198"/>
                </a:cubicBezTo>
                <a:cubicBezTo>
                  <a:pt x="245" y="196"/>
                  <a:pt x="246" y="194"/>
                  <a:pt x="248" y="192"/>
                </a:cubicBezTo>
                <a:cubicBezTo>
                  <a:pt x="259" y="182"/>
                  <a:pt x="271" y="172"/>
                  <a:pt x="283" y="163"/>
                </a:cubicBezTo>
                <a:cubicBezTo>
                  <a:pt x="287" y="160"/>
                  <a:pt x="292" y="161"/>
                  <a:pt x="295" y="164"/>
                </a:cubicBezTo>
                <a:cubicBezTo>
                  <a:pt x="298" y="168"/>
                  <a:pt x="297" y="173"/>
                  <a:pt x="294" y="176"/>
                </a:cubicBezTo>
                <a:cubicBezTo>
                  <a:pt x="282" y="185"/>
                  <a:pt x="270" y="195"/>
                  <a:pt x="259" y="205"/>
                </a:cubicBezTo>
                <a:cubicBezTo>
                  <a:pt x="258" y="206"/>
                  <a:pt x="256" y="207"/>
                  <a:pt x="254" y="207"/>
                </a:cubicBezTo>
                <a:close/>
                <a:moveTo>
                  <a:pt x="325" y="151"/>
                </a:moveTo>
                <a:cubicBezTo>
                  <a:pt x="322" y="151"/>
                  <a:pt x="319" y="150"/>
                  <a:pt x="318" y="147"/>
                </a:cubicBezTo>
                <a:cubicBezTo>
                  <a:pt x="316" y="145"/>
                  <a:pt x="316" y="143"/>
                  <a:pt x="316" y="141"/>
                </a:cubicBezTo>
                <a:cubicBezTo>
                  <a:pt x="317" y="139"/>
                  <a:pt x="318" y="137"/>
                  <a:pt x="320" y="135"/>
                </a:cubicBezTo>
                <a:cubicBezTo>
                  <a:pt x="361" y="106"/>
                  <a:pt x="405" y="82"/>
                  <a:pt x="451" y="62"/>
                </a:cubicBezTo>
                <a:cubicBezTo>
                  <a:pt x="475" y="52"/>
                  <a:pt x="499" y="42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9" y="33"/>
                  <a:pt x="533" y="36"/>
                  <a:pt x="535" y="40"/>
                </a:cubicBezTo>
                <a:cubicBezTo>
                  <a:pt x="536" y="44"/>
                  <a:pt x="534" y="49"/>
                  <a:pt x="529" y="51"/>
                </a:cubicBezTo>
                <a:cubicBezTo>
                  <a:pt x="505" y="58"/>
                  <a:pt x="481" y="67"/>
                  <a:pt x="458" y="77"/>
                </a:cubicBezTo>
                <a:cubicBezTo>
                  <a:pt x="413" y="97"/>
                  <a:pt x="370" y="121"/>
                  <a:pt x="329" y="149"/>
                </a:cubicBezTo>
                <a:cubicBezTo>
                  <a:pt x="328" y="150"/>
                  <a:pt x="326" y="151"/>
                  <a:pt x="325" y="151"/>
                </a:cubicBezTo>
                <a:close/>
                <a:moveTo>
                  <a:pt x="1057" y="83"/>
                </a:moveTo>
                <a:cubicBezTo>
                  <a:pt x="1056" y="83"/>
                  <a:pt x="1054" y="83"/>
                  <a:pt x="1053" y="82"/>
                </a:cubicBezTo>
                <a:cubicBezTo>
                  <a:pt x="1040" y="76"/>
                  <a:pt x="1026" y="70"/>
                  <a:pt x="1012" y="65"/>
                </a:cubicBezTo>
                <a:cubicBezTo>
                  <a:pt x="1008" y="64"/>
                  <a:pt x="1005" y="59"/>
                  <a:pt x="1007" y="54"/>
                </a:cubicBezTo>
                <a:cubicBezTo>
                  <a:pt x="1009" y="50"/>
                  <a:pt x="1014" y="48"/>
                  <a:pt x="1018" y="49"/>
                </a:cubicBezTo>
                <a:cubicBezTo>
                  <a:pt x="1032" y="55"/>
                  <a:pt x="1046" y="61"/>
                  <a:pt x="1060" y="67"/>
                </a:cubicBezTo>
                <a:cubicBezTo>
                  <a:pt x="1065" y="69"/>
                  <a:pt x="1066" y="74"/>
                  <a:pt x="1064" y="78"/>
                </a:cubicBezTo>
                <a:cubicBezTo>
                  <a:pt x="1063" y="81"/>
                  <a:pt x="1060" y="83"/>
                  <a:pt x="1057" y="83"/>
                </a:cubicBezTo>
                <a:close/>
                <a:moveTo>
                  <a:pt x="972" y="51"/>
                </a:moveTo>
                <a:cubicBezTo>
                  <a:pt x="971" y="51"/>
                  <a:pt x="971" y="51"/>
                  <a:pt x="970" y="50"/>
                </a:cubicBezTo>
                <a:cubicBezTo>
                  <a:pt x="968" y="50"/>
                  <a:pt x="966" y="48"/>
                  <a:pt x="965" y="46"/>
                </a:cubicBezTo>
                <a:cubicBezTo>
                  <a:pt x="964" y="44"/>
                  <a:pt x="964" y="42"/>
                  <a:pt x="964" y="40"/>
                </a:cubicBezTo>
                <a:cubicBezTo>
                  <a:pt x="966" y="35"/>
                  <a:pt x="970" y="33"/>
                  <a:pt x="975" y="34"/>
                </a:cubicBezTo>
                <a:cubicBezTo>
                  <a:pt x="979" y="36"/>
                  <a:pt x="982" y="40"/>
                  <a:pt x="980" y="45"/>
                </a:cubicBezTo>
                <a:cubicBezTo>
                  <a:pt x="979" y="48"/>
                  <a:pt x="976" y="51"/>
                  <a:pt x="972" y="51"/>
                </a:cubicBezTo>
                <a:close/>
                <a:moveTo>
                  <a:pt x="570" y="39"/>
                </a:moveTo>
                <a:cubicBezTo>
                  <a:pt x="570" y="39"/>
                  <a:pt x="570" y="39"/>
                  <a:pt x="570" y="39"/>
                </a:cubicBezTo>
                <a:cubicBezTo>
                  <a:pt x="566" y="39"/>
                  <a:pt x="563" y="36"/>
                  <a:pt x="562" y="32"/>
                </a:cubicBezTo>
                <a:cubicBezTo>
                  <a:pt x="561" y="28"/>
                  <a:pt x="564" y="23"/>
                  <a:pt x="568" y="22"/>
                </a:cubicBezTo>
                <a:cubicBezTo>
                  <a:pt x="573" y="21"/>
                  <a:pt x="577" y="24"/>
                  <a:pt x="578" y="28"/>
                </a:cubicBezTo>
                <a:cubicBezTo>
                  <a:pt x="579" y="31"/>
                  <a:pt x="579" y="33"/>
                  <a:pt x="577" y="35"/>
                </a:cubicBezTo>
                <a:cubicBezTo>
                  <a:pt x="577" y="36"/>
                  <a:pt x="575" y="37"/>
                  <a:pt x="573" y="38"/>
                </a:cubicBezTo>
                <a:cubicBezTo>
                  <a:pt x="574" y="38"/>
                  <a:pt x="574" y="38"/>
                  <a:pt x="574" y="38"/>
                </a:cubicBezTo>
                <a:cubicBezTo>
                  <a:pt x="572" y="39"/>
                  <a:pt x="572" y="39"/>
                  <a:pt x="572" y="39"/>
                </a:cubicBezTo>
                <a:cubicBezTo>
                  <a:pt x="572" y="39"/>
                  <a:pt x="571" y="39"/>
                  <a:pt x="570" y="39"/>
                </a:cubicBezTo>
                <a:close/>
                <a:moveTo>
                  <a:pt x="929" y="39"/>
                </a:moveTo>
                <a:cubicBezTo>
                  <a:pt x="928" y="39"/>
                  <a:pt x="927" y="39"/>
                  <a:pt x="927" y="38"/>
                </a:cubicBezTo>
                <a:cubicBezTo>
                  <a:pt x="869" y="24"/>
                  <a:pt x="810" y="17"/>
                  <a:pt x="750" y="17"/>
                </a:cubicBezTo>
                <a:cubicBezTo>
                  <a:pt x="744" y="17"/>
                  <a:pt x="738" y="17"/>
                  <a:pt x="733" y="17"/>
                </a:cubicBezTo>
                <a:cubicBezTo>
                  <a:pt x="724" y="17"/>
                  <a:pt x="714" y="18"/>
                  <a:pt x="705" y="18"/>
                </a:cubicBezTo>
                <a:cubicBezTo>
                  <a:pt x="700" y="19"/>
                  <a:pt x="696" y="15"/>
                  <a:pt x="696" y="10"/>
                </a:cubicBezTo>
                <a:cubicBezTo>
                  <a:pt x="695" y="6"/>
                  <a:pt x="699" y="2"/>
                  <a:pt x="704" y="1"/>
                </a:cubicBezTo>
                <a:cubicBezTo>
                  <a:pt x="713" y="1"/>
                  <a:pt x="723" y="0"/>
                  <a:pt x="733" y="0"/>
                </a:cubicBezTo>
                <a:cubicBezTo>
                  <a:pt x="738" y="0"/>
                  <a:pt x="744" y="0"/>
                  <a:pt x="750" y="0"/>
                </a:cubicBezTo>
                <a:cubicBezTo>
                  <a:pt x="811" y="0"/>
                  <a:pt x="872" y="7"/>
                  <a:pt x="931" y="22"/>
                </a:cubicBezTo>
                <a:cubicBezTo>
                  <a:pt x="933" y="23"/>
                  <a:pt x="935" y="24"/>
                  <a:pt x="936" y="26"/>
                </a:cubicBezTo>
                <a:cubicBezTo>
                  <a:pt x="937" y="28"/>
                  <a:pt x="938" y="30"/>
                  <a:pt x="937" y="32"/>
                </a:cubicBezTo>
                <a:cubicBezTo>
                  <a:pt x="936" y="36"/>
                  <a:pt x="933" y="39"/>
                  <a:pt x="929" y="39"/>
                </a:cubicBezTo>
                <a:close/>
                <a:moveTo>
                  <a:pt x="614" y="29"/>
                </a:moveTo>
                <a:cubicBezTo>
                  <a:pt x="610" y="29"/>
                  <a:pt x="607" y="26"/>
                  <a:pt x="606" y="22"/>
                </a:cubicBezTo>
                <a:cubicBezTo>
                  <a:pt x="605" y="18"/>
                  <a:pt x="608" y="13"/>
                  <a:pt x="613" y="12"/>
                </a:cubicBezTo>
                <a:cubicBezTo>
                  <a:pt x="628" y="10"/>
                  <a:pt x="643" y="7"/>
                  <a:pt x="658" y="6"/>
                </a:cubicBezTo>
                <a:cubicBezTo>
                  <a:pt x="658" y="6"/>
                  <a:pt x="658" y="6"/>
                  <a:pt x="658" y="6"/>
                </a:cubicBezTo>
                <a:cubicBezTo>
                  <a:pt x="663" y="5"/>
                  <a:pt x="667" y="8"/>
                  <a:pt x="668" y="13"/>
                </a:cubicBezTo>
                <a:cubicBezTo>
                  <a:pt x="668" y="18"/>
                  <a:pt x="665" y="22"/>
                  <a:pt x="660" y="22"/>
                </a:cubicBezTo>
                <a:cubicBezTo>
                  <a:pt x="645" y="24"/>
                  <a:pt x="631" y="26"/>
                  <a:pt x="616" y="29"/>
                </a:cubicBezTo>
                <a:cubicBezTo>
                  <a:pt x="615" y="29"/>
                  <a:pt x="615" y="29"/>
                  <a:pt x="614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7603565" y="4211054"/>
            <a:ext cx="1158248" cy="1158248"/>
          </a:xfrm>
          <a:prstGeom prst="ellipse">
            <a:avLst/>
          </a:prstGeom>
          <a:solidFill>
            <a:srgbClr val="0050E7"/>
          </a:solidFill>
          <a:ln>
            <a:noFill/>
          </a:ln>
          <a:effectLst>
            <a:outerShdw blurRad="1270000" sx="102000" sy="102000" algn="ctr" rotWithShape="0">
              <a:srgbClr val="0050E7">
                <a:alpha val="4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1555811" y="1761546"/>
            <a:ext cx="2867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Низкая производительность труда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1242430" y="3101038"/>
            <a:ext cx="2315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Низкая дисциплина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1327532" y="4754000"/>
            <a:ext cx="2724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Потеря времени на выполнение операции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8048717" y="4891554"/>
            <a:ext cx="2065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Проблема в поиске сотрудника при ЧС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7661052" y="1761550"/>
            <a:ext cx="2724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Низкая точность выявления местоположения отказа оборудования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8495875" y="3135025"/>
            <a:ext cx="23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Низкая оперативность оказания первой помощи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9234147" y="745826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fld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4227809" y="1917652"/>
            <a:ext cx="3645300" cy="36453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00359A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4819086" y="3763112"/>
            <a:ext cx="2508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3"/>
          <p:cNvSpPr/>
          <p:nvPr/>
        </p:nvSpPr>
        <p:spPr>
          <a:xfrm rot="5400000">
            <a:off x="4643716" y="1747928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2" name="Google Shape;152;p13"/>
          <p:cNvSpPr/>
          <p:nvPr/>
        </p:nvSpPr>
        <p:spPr>
          <a:xfrm rot="5400000">
            <a:off x="6744957" y="1747928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3" name="Google Shape;153;p13"/>
          <p:cNvSpPr/>
          <p:nvPr/>
        </p:nvSpPr>
        <p:spPr>
          <a:xfrm rot="5400000">
            <a:off x="3800334" y="3064359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4" name="Google Shape;154;p13"/>
          <p:cNvSpPr/>
          <p:nvPr/>
        </p:nvSpPr>
        <p:spPr>
          <a:xfrm rot="5400000">
            <a:off x="7167184" y="4696142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5" name="Google Shape;155;p13"/>
          <p:cNvSpPr/>
          <p:nvPr/>
        </p:nvSpPr>
        <p:spPr>
          <a:xfrm rot="5400000">
            <a:off x="4273469" y="4696142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6" name="Google Shape;156;p13"/>
          <p:cNvSpPr/>
          <p:nvPr/>
        </p:nvSpPr>
        <p:spPr>
          <a:xfrm rot="5400000">
            <a:off x="5711047" y="5339788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3710916" y="6101610"/>
            <a:ext cx="4722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Снижение</a:t>
            </a: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качеств</a:t>
            </a:r>
            <a:r>
              <a:rPr lang="ru-RU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а</a:t>
            </a: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продукта</a:t>
            </a:r>
            <a:endParaRPr sz="20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8" name="Google Shape;158;p13"/>
          <p:cNvSpPr/>
          <p:nvPr/>
        </p:nvSpPr>
        <p:spPr>
          <a:xfrm rot="5400000">
            <a:off x="7630855" y="3064359"/>
            <a:ext cx="688917" cy="688913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596712" y="3360403"/>
            <a:ext cx="109986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sz="4100" b="1" dirty="0" err="1">
                <a:solidFill>
                  <a:schemeClr val="accent3"/>
                </a:solidFill>
              </a:rPr>
              <a:t>Актуальность</a:t>
            </a:r>
            <a:endParaRPr sz="4100" b="1" dirty="0">
              <a:solidFill>
                <a:schemeClr val="accent3"/>
              </a:solidFill>
            </a:endParaRPr>
          </a:p>
        </p:txBody>
      </p:sp>
      <p:pic>
        <p:nvPicPr>
          <p:cNvPr id="160" name="Google Shape;16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5825" y="403925"/>
            <a:ext cx="2011350" cy="1105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5C5A8C-3A93-441A-928B-A6AB6DEB07A1}"/>
              </a:ext>
            </a:extLst>
          </p:cNvPr>
          <p:cNvSpPr/>
          <p:nvPr/>
        </p:nvSpPr>
        <p:spPr>
          <a:xfrm>
            <a:off x="285845" y="6296212"/>
            <a:ext cx="2403987" cy="263149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0">
                <a:srgbClr val="2A73FE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/>
          <p:nvPr/>
        </p:nvSpPr>
        <p:spPr>
          <a:xfrm>
            <a:off x="9753599" y="298637"/>
            <a:ext cx="2338467" cy="600223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67" name="Google Shape;167;p19"/>
          <p:cNvSpPr txBox="1">
            <a:spLocks noGrp="1"/>
          </p:cNvSpPr>
          <p:nvPr>
            <p:ph type="title"/>
          </p:nvPr>
        </p:nvSpPr>
        <p:spPr>
          <a:xfrm>
            <a:off x="339210" y="688481"/>
            <a:ext cx="10515600" cy="70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/>
              <a:t>Гипотетические решения</a:t>
            </a:r>
            <a:endParaRPr b="1"/>
          </a:p>
        </p:txBody>
      </p:sp>
      <p:sp>
        <p:nvSpPr>
          <p:cNvPr id="168" name="Google Shape;168;p19"/>
          <p:cNvSpPr/>
          <p:nvPr/>
        </p:nvSpPr>
        <p:spPr>
          <a:xfrm>
            <a:off x="10010850" y="1825387"/>
            <a:ext cx="2128767" cy="31839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079500" sx="113000" sy="113000" algn="ctr" rotWithShape="0">
              <a:srgbClr val="BFBFBF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2023</a:t>
            </a:r>
            <a:endParaRPr sz="1800" dirty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919000" y="2179875"/>
            <a:ext cx="2970900" cy="4017600"/>
          </a:xfrm>
          <a:prstGeom prst="rect">
            <a:avLst/>
          </a:prstGeom>
          <a:solidFill>
            <a:schemeClr val="accent2">
              <a:alpha val="2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aphicFrame>
        <p:nvGraphicFramePr>
          <p:cNvPr id="170" name="Google Shape;170;p19"/>
          <p:cNvGraphicFramePr/>
          <p:nvPr>
            <p:extLst>
              <p:ext uri="{D42A27DB-BD31-4B8C-83A1-F6EECF244321}">
                <p14:modId xmlns:p14="http://schemas.microsoft.com/office/powerpoint/2010/main" val="2213636781"/>
              </p:ext>
            </p:extLst>
          </p:nvPr>
        </p:nvGraphicFramePr>
        <p:xfrm>
          <a:off x="918992" y="2179928"/>
          <a:ext cx="10630075" cy="4030088"/>
        </p:xfrm>
        <a:graphic>
          <a:graphicData uri="http://schemas.openxmlformats.org/drawingml/2006/table">
            <a:tbl>
              <a:tblPr firstRow="1" bandRow="1">
                <a:noFill/>
                <a:tableStyleId>{689623E0-38D0-477E-9F16-9D1E62DF9765}</a:tableStyleId>
              </a:tblPr>
              <a:tblGrid>
                <a:gridCol w="297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6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78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Трекер</a:t>
                      </a:r>
                      <a:r>
                        <a:rPr lang="en-US" sz="2000" dirty="0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слежения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144000" marR="63900" marT="31950" marB="31950" anchor="ctr">
                    <a:lnL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8888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Рост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дисциплины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Рост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производительности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труда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Рост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финансов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598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Система</a:t>
                      </a:r>
                      <a:r>
                        <a:rPr lang="en-US" sz="2000" dirty="0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слежения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144000" marR="63900" marT="31950" marB="31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8888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Сокращение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сроков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реализации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продукта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Возможность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распределить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одного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контролера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больше</a:t>
                      </a:r>
                      <a:r>
                        <a:rPr lang="ru-RU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сотрудников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1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Тревожная</a:t>
                      </a:r>
                      <a:r>
                        <a:rPr lang="en-US" sz="2000" dirty="0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кнопка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144000" marR="63900" marT="31950" marB="31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Сокращение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времени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поиск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сотрудника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ЧС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7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Датчики контроля здоровья</a:t>
                      </a:r>
                      <a:endParaRPr sz="2000" u="none" strike="noStrike" cap="none">
                        <a:solidFill>
                          <a:schemeClr val="dk1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144000" marR="63900" marT="31950" marB="31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Предотвращение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возникновения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ЧС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28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Экран</a:t>
                      </a:r>
                      <a:r>
                        <a:rPr lang="en-US" sz="2000" dirty="0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приложения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144000" marR="63900" marT="31950" marB="31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Возможность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лучше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ориентироваться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в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громоздких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задачах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Сбор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данных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об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эффективности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сотрудников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Улучшение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понимания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логистики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предприятия</a:t>
                      </a:r>
                      <a:endParaRPr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3900" marR="63900" marT="31950" marB="31950" anchor="ctr">
                    <a:lnL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1" name="Google Shape;171;p19"/>
          <p:cNvSpPr/>
          <p:nvPr/>
        </p:nvSpPr>
        <p:spPr>
          <a:xfrm>
            <a:off x="440188" y="2280017"/>
            <a:ext cx="319328" cy="31932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2397" y="1814556"/>
            <a:ext cx="272819" cy="27281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/>
          <p:nvPr/>
        </p:nvSpPr>
        <p:spPr>
          <a:xfrm>
            <a:off x="478095" y="2350264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9015" y="279800"/>
            <a:ext cx="3245899" cy="79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/>
          <p:nvPr/>
        </p:nvSpPr>
        <p:spPr>
          <a:xfrm>
            <a:off x="440188" y="3230317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440188" y="4132915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440188" y="4654895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478045" y="3300502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440188" y="5229753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478045" y="4203112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478045" y="4725092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478045" y="5299938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EE0C56-D8C4-45E1-BE56-FB5EBC45BFB1}"/>
              </a:ext>
            </a:extLst>
          </p:cNvPr>
          <p:cNvSpPr/>
          <p:nvPr/>
        </p:nvSpPr>
        <p:spPr>
          <a:xfrm>
            <a:off x="442913" y="6320362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005260" y="812244"/>
            <a:ext cx="105156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/>
              <a:t>Цели и задачи</a:t>
            </a:r>
            <a:endParaRPr b="1"/>
          </a:p>
        </p:txBody>
      </p:sp>
      <p:sp>
        <p:nvSpPr>
          <p:cNvPr id="190" name="Google Shape;190;p27"/>
          <p:cNvSpPr txBox="1"/>
          <p:nvPr/>
        </p:nvSpPr>
        <p:spPr>
          <a:xfrm>
            <a:off x="2474829" y="2726603"/>
            <a:ext cx="25833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Цель:</a:t>
            </a:r>
            <a:endParaRPr/>
          </a:p>
        </p:txBody>
      </p:sp>
      <p:sp>
        <p:nvSpPr>
          <p:cNvPr id="191" name="Google Shape;191;p27"/>
          <p:cNvSpPr/>
          <p:nvPr/>
        </p:nvSpPr>
        <p:spPr>
          <a:xfrm>
            <a:off x="1005242" y="1681759"/>
            <a:ext cx="1402200" cy="14022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0" scaled="0"/>
          </a:gradFill>
          <a:ln>
            <a:noFill/>
          </a:ln>
          <a:effectLst>
            <a:outerShdw blurRad="215900" dist="139700" dir="6060000" sx="86000" sy="86000" algn="ctr" rotWithShape="0">
              <a:srgbClr val="3F3F3F">
                <a:alpha val="4862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192" name="Google Shape;192;p27"/>
          <p:cNvGrpSpPr/>
          <p:nvPr/>
        </p:nvGrpSpPr>
        <p:grpSpPr>
          <a:xfrm>
            <a:off x="1377616" y="2054118"/>
            <a:ext cx="657458" cy="657459"/>
            <a:chOff x="1837843" y="2152517"/>
            <a:chExt cx="657458" cy="657459"/>
          </a:xfrm>
        </p:grpSpPr>
        <p:sp>
          <p:nvSpPr>
            <p:cNvPr id="193" name="Google Shape;193;p27"/>
            <p:cNvSpPr/>
            <p:nvPr/>
          </p:nvSpPr>
          <p:spPr>
            <a:xfrm>
              <a:off x="1837843" y="2152517"/>
              <a:ext cx="657458" cy="657459"/>
            </a:xfrm>
            <a:custGeom>
              <a:avLst/>
              <a:gdLst/>
              <a:ahLst/>
              <a:cxnLst/>
              <a:rect l="l" t="t" r="r" b="b"/>
              <a:pathLst>
                <a:path w="657458" h="657459" extrusionOk="0">
                  <a:moveTo>
                    <a:pt x="582387" y="75179"/>
                  </a:moveTo>
                  <a:cubicBezTo>
                    <a:pt x="533899" y="26699"/>
                    <a:pt x="469431" y="0"/>
                    <a:pt x="400858" y="0"/>
                  </a:cubicBezTo>
                  <a:cubicBezTo>
                    <a:pt x="332286" y="0"/>
                    <a:pt x="267817" y="26699"/>
                    <a:pt x="219328" y="75179"/>
                  </a:cubicBezTo>
                  <a:cubicBezTo>
                    <a:pt x="133219" y="161273"/>
                    <a:pt x="121191" y="293810"/>
                    <a:pt x="183236" y="392883"/>
                  </a:cubicBezTo>
                  <a:lnTo>
                    <a:pt x="16830" y="559260"/>
                  </a:lnTo>
                  <a:cubicBezTo>
                    <a:pt x="-5610" y="581695"/>
                    <a:pt x="-5610" y="618198"/>
                    <a:pt x="16830" y="640633"/>
                  </a:cubicBezTo>
                  <a:cubicBezTo>
                    <a:pt x="28049" y="651851"/>
                    <a:pt x="42785" y="657459"/>
                    <a:pt x="57523" y="657459"/>
                  </a:cubicBezTo>
                  <a:cubicBezTo>
                    <a:pt x="72260" y="657459"/>
                    <a:pt x="86997" y="651851"/>
                    <a:pt x="98216" y="640633"/>
                  </a:cubicBezTo>
                  <a:lnTo>
                    <a:pt x="264625" y="474255"/>
                  </a:lnTo>
                  <a:cubicBezTo>
                    <a:pt x="306123" y="500234"/>
                    <a:pt x="353490" y="513228"/>
                    <a:pt x="400859" y="513228"/>
                  </a:cubicBezTo>
                  <a:cubicBezTo>
                    <a:pt x="466600" y="513228"/>
                    <a:pt x="532341" y="488208"/>
                    <a:pt x="582388" y="438169"/>
                  </a:cubicBezTo>
                  <a:cubicBezTo>
                    <a:pt x="682483" y="338093"/>
                    <a:pt x="682483" y="175256"/>
                    <a:pt x="582387" y="75179"/>
                  </a:cubicBezTo>
                  <a:close/>
                  <a:moveTo>
                    <a:pt x="70971" y="613393"/>
                  </a:moveTo>
                  <a:cubicBezTo>
                    <a:pt x="63557" y="620807"/>
                    <a:pt x="51491" y="620806"/>
                    <a:pt x="44076" y="613393"/>
                  </a:cubicBezTo>
                  <a:cubicBezTo>
                    <a:pt x="36660" y="605978"/>
                    <a:pt x="36660" y="593914"/>
                    <a:pt x="44076" y="586501"/>
                  </a:cubicBezTo>
                  <a:lnTo>
                    <a:pt x="206381" y="424227"/>
                  </a:lnTo>
                  <a:cubicBezTo>
                    <a:pt x="210495" y="428993"/>
                    <a:pt x="214807" y="433648"/>
                    <a:pt x="219330" y="438171"/>
                  </a:cubicBezTo>
                  <a:cubicBezTo>
                    <a:pt x="223854" y="442693"/>
                    <a:pt x="228508" y="447004"/>
                    <a:pt x="233276" y="451118"/>
                  </a:cubicBezTo>
                  <a:lnTo>
                    <a:pt x="70971" y="613393"/>
                  </a:lnTo>
                  <a:close/>
                  <a:moveTo>
                    <a:pt x="555142" y="410930"/>
                  </a:moveTo>
                  <a:cubicBezTo>
                    <a:pt x="470071" y="495983"/>
                    <a:pt x="331649" y="495986"/>
                    <a:pt x="246576" y="410930"/>
                  </a:cubicBezTo>
                  <a:cubicBezTo>
                    <a:pt x="161504" y="325874"/>
                    <a:pt x="161504" y="187476"/>
                    <a:pt x="246576" y="102420"/>
                  </a:cubicBezTo>
                  <a:cubicBezTo>
                    <a:pt x="287786" y="61217"/>
                    <a:pt x="342579" y="38524"/>
                    <a:pt x="400859" y="38524"/>
                  </a:cubicBezTo>
                  <a:cubicBezTo>
                    <a:pt x="459140" y="38524"/>
                    <a:pt x="513932" y="61217"/>
                    <a:pt x="555142" y="102420"/>
                  </a:cubicBezTo>
                  <a:cubicBezTo>
                    <a:pt x="640214" y="187476"/>
                    <a:pt x="640214" y="325874"/>
                    <a:pt x="555142" y="41093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2107284" y="2391213"/>
              <a:ext cx="258091" cy="38525"/>
            </a:xfrm>
            <a:custGeom>
              <a:avLst/>
              <a:gdLst/>
              <a:ahLst/>
              <a:cxnLst/>
              <a:rect l="l" t="t" r="r" b="b"/>
              <a:pathLst>
                <a:path w="258091" h="38525" extrusionOk="0">
                  <a:moveTo>
                    <a:pt x="238826" y="0"/>
                  </a:moveTo>
                  <a:lnTo>
                    <a:pt x="19265" y="0"/>
                  </a:lnTo>
                  <a:cubicBezTo>
                    <a:pt x="8625" y="0"/>
                    <a:pt x="0" y="8624"/>
                    <a:pt x="0" y="19263"/>
                  </a:cubicBezTo>
                  <a:cubicBezTo>
                    <a:pt x="0" y="29902"/>
                    <a:pt x="8625" y="38526"/>
                    <a:pt x="19265" y="38526"/>
                  </a:cubicBezTo>
                  <a:lnTo>
                    <a:pt x="238826" y="38526"/>
                  </a:lnTo>
                  <a:cubicBezTo>
                    <a:pt x="249466" y="38526"/>
                    <a:pt x="258091" y="29902"/>
                    <a:pt x="258091" y="19263"/>
                  </a:cubicBezTo>
                  <a:cubicBezTo>
                    <a:pt x="258091" y="8624"/>
                    <a:pt x="249466" y="0"/>
                    <a:pt x="2388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2107284" y="2322445"/>
              <a:ext cx="258091" cy="38525"/>
            </a:xfrm>
            <a:custGeom>
              <a:avLst/>
              <a:gdLst/>
              <a:ahLst/>
              <a:cxnLst/>
              <a:rect l="l" t="t" r="r" b="b"/>
              <a:pathLst>
                <a:path w="258091" h="38525" extrusionOk="0">
                  <a:moveTo>
                    <a:pt x="238826" y="0"/>
                  </a:moveTo>
                  <a:lnTo>
                    <a:pt x="19265" y="0"/>
                  </a:lnTo>
                  <a:cubicBezTo>
                    <a:pt x="8625" y="0"/>
                    <a:pt x="0" y="8624"/>
                    <a:pt x="0" y="19263"/>
                  </a:cubicBezTo>
                  <a:cubicBezTo>
                    <a:pt x="0" y="29902"/>
                    <a:pt x="8625" y="38526"/>
                    <a:pt x="19265" y="38526"/>
                  </a:cubicBezTo>
                  <a:lnTo>
                    <a:pt x="238826" y="38526"/>
                  </a:lnTo>
                  <a:cubicBezTo>
                    <a:pt x="249466" y="38526"/>
                    <a:pt x="258091" y="29902"/>
                    <a:pt x="258091" y="19263"/>
                  </a:cubicBezTo>
                  <a:cubicBezTo>
                    <a:pt x="258091" y="8625"/>
                    <a:pt x="249466" y="0"/>
                    <a:pt x="2388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2107284" y="2459980"/>
              <a:ext cx="172879" cy="38525"/>
            </a:xfrm>
            <a:custGeom>
              <a:avLst/>
              <a:gdLst/>
              <a:ahLst/>
              <a:cxnLst/>
              <a:rect l="l" t="t" r="r" b="b"/>
              <a:pathLst>
                <a:path w="172879" h="38525" extrusionOk="0">
                  <a:moveTo>
                    <a:pt x="153614" y="0"/>
                  </a:moveTo>
                  <a:lnTo>
                    <a:pt x="19265" y="0"/>
                  </a:lnTo>
                  <a:cubicBezTo>
                    <a:pt x="8625" y="0"/>
                    <a:pt x="0" y="8624"/>
                    <a:pt x="0" y="19263"/>
                  </a:cubicBezTo>
                  <a:cubicBezTo>
                    <a:pt x="0" y="29902"/>
                    <a:pt x="8625" y="38526"/>
                    <a:pt x="19265" y="38526"/>
                  </a:cubicBezTo>
                  <a:lnTo>
                    <a:pt x="153614" y="38526"/>
                  </a:lnTo>
                  <a:cubicBezTo>
                    <a:pt x="164254" y="38526"/>
                    <a:pt x="172880" y="29902"/>
                    <a:pt x="172880" y="19263"/>
                  </a:cubicBezTo>
                  <a:cubicBezTo>
                    <a:pt x="172880" y="8624"/>
                    <a:pt x="164254" y="0"/>
                    <a:pt x="1536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2309575" y="2459980"/>
              <a:ext cx="55799" cy="38525"/>
            </a:xfrm>
            <a:custGeom>
              <a:avLst/>
              <a:gdLst/>
              <a:ahLst/>
              <a:cxnLst/>
              <a:rect l="l" t="t" r="r" b="b"/>
              <a:pathLst>
                <a:path w="55799" h="38525" extrusionOk="0">
                  <a:moveTo>
                    <a:pt x="36534" y="0"/>
                  </a:moveTo>
                  <a:lnTo>
                    <a:pt x="19265" y="0"/>
                  </a:lnTo>
                  <a:cubicBezTo>
                    <a:pt x="8625" y="0"/>
                    <a:pt x="0" y="8624"/>
                    <a:pt x="0" y="19263"/>
                  </a:cubicBezTo>
                  <a:cubicBezTo>
                    <a:pt x="0" y="29902"/>
                    <a:pt x="8625" y="38526"/>
                    <a:pt x="19265" y="38526"/>
                  </a:cubicBezTo>
                  <a:lnTo>
                    <a:pt x="36534" y="38526"/>
                  </a:lnTo>
                  <a:cubicBezTo>
                    <a:pt x="47174" y="38526"/>
                    <a:pt x="55799" y="29902"/>
                    <a:pt x="55799" y="19263"/>
                  </a:cubicBezTo>
                  <a:cubicBezTo>
                    <a:pt x="55799" y="8624"/>
                    <a:pt x="47174" y="0"/>
                    <a:pt x="365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198" name="Google Shape;198;p27"/>
          <p:cNvSpPr txBox="1"/>
          <p:nvPr/>
        </p:nvSpPr>
        <p:spPr>
          <a:xfrm>
            <a:off x="7578820" y="2726603"/>
            <a:ext cx="28830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Задачи:</a:t>
            </a:r>
            <a:endParaRPr sz="2400" b="0" i="0">
              <a:solidFill>
                <a:schemeClr val="dk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6093620" y="1681759"/>
            <a:ext cx="1402200" cy="1402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rgbClr val="3F3F3F">
                <a:alpha val="4862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200" name="Google Shape;200;p27"/>
          <p:cNvGrpSpPr/>
          <p:nvPr/>
        </p:nvGrpSpPr>
        <p:grpSpPr>
          <a:xfrm>
            <a:off x="6466003" y="2054118"/>
            <a:ext cx="657459" cy="657459"/>
            <a:chOff x="9686183" y="2152517"/>
            <a:chExt cx="657459" cy="657459"/>
          </a:xfrm>
        </p:grpSpPr>
        <p:sp>
          <p:nvSpPr>
            <p:cNvPr id="201" name="Google Shape;201;p27"/>
            <p:cNvSpPr/>
            <p:nvPr/>
          </p:nvSpPr>
          <p:spPr>
            <a:xfrm>
              <a:off x="9686183" y="2152517"/>
              <a:ext cx="657459" cy="657459"/>
            </a:xfrm>
            <a:custGeom>
              <a:avLst/>
              <a:gdLst/>
              <a:ahLst/>
              <a:cxnLst/>
              <a:rect l="l" t="t" r="r" b="b"/>
              <a:pathLst>
                <a:path w="657459" h="657459" extrusionOk="0">
                  <a:moveTo>
                    <a:pt x="591277" y="0"/>
                  </a:moveTo>
                  <a:lnTo>
                    <a:pt x="66182" y="0"/>
                  </a:lnTo>
                  <a:cubicBezTo>
                    <a:pt x="29690" y="0"/>
                    <a:pt x="0" y="29690"/>
                    <a:pt x="0" y="66182"/>
                  </a:cubicBezTo>
                  <a:lnTo>
                    <a:pt x="0" y="438193"/>
                  </a:lnTo>
                  <a:cubicBezTo>
                    <a:pt x="0" y="474685"/>
                    <a:pt x="29690" y="504375"/>
                    <a:pt x="66182" y="504375"/>
                  </a:cubicBezTo>
                  <a:lnTo>
                    <a:pt x="309468" y="504375"/>
                  </a:lnTo>
                  <a:lnTo>
                    <a:pt x="309468" y="538025"/>
                  </a:lnTo>
                  <a:cubicBezTo>
                    <a:pt x="290846" y="541587"/>
                    <a:pt x="273522" y="550292"/>
                    <a:pt x="259389" y="563397"/>
                  </a:cubicBezTo>
                  <a:cubicBezTo>
                    <a:pt x="240586" y="580836"/>
                    <a:pt x="229106" y="604473"/>
                    <a:pt x="227063" y="629960"/>
                  </a:cubicBezTo>
                  <a:cubicBezTo>
                    <a:pt x="226498" y="637026"/>
                    <a:pt x="228931" y="644066"/>
                    <a:pt x="233738" y="649274"/>
                  </a:cubicBezTo>
                  <a:cubicBezTo>
                    <a:pt x="238539" y="654475"/>
                    <a:pt x="245353" y="657459"/>
                    <a:pt x="252431" y="657459"/>
                  </a:cubicBezTo>
                  <a:lnTo>
                    <a:pt x="405028" y="657459"/>
                  </a:lnTo>
                  <a:cubicBezTo>
                    <a:pt x="412106" y="657459"/>
                    <a:pt x="418918" y="654476"/>
                    <a:pt x="423721" y="649274"/>
                  </a:cubicBezTo>
                  <a:cubicBezTo>
                    <a:pt x="428528" y="644066"/>
                    <a:pt x="430962" y="637026"/>
                    <a:pt x="430396" y="629957"/>
                  </a:cubicBezTo>
                  <a:cubicBezTo>
                    <a:pt x="428353" y="604472"/>
                    <a:pt x="416873" y="580834"/>
                    <a:pt x="398070" y="563397"/>
                  </a:cubicBezTo>
                  <a:cubicBezTo>
                    <a:pt x="383937" y="550292"/>
                    <a:pt x="366613" y="541587"/>
                    <a:pt x="347991" y="538025"/>
                  </a:cubicBezTo>
                  <a:lnTo>
                    <a:pt x="347991" y="504375"/>
                  </a:lnTo>
                  <a:lnTo>
                    <a:pt x="591277" y="504375"/>
                  </a:lnTo>
                  <a:cubicBezTo>
                    <a:pt x="627769" y="504375"/>
                    <a:pt x="657459" y="474685"/>
                    <a:pt x="657459" y="438193"/>
                  </a:cubicBezTo>
                  <a:lnTo>
                    <a:pt x="657459" y="66182"/>
                  </a:lnTo>
                  <a:cubicBezTo>
                    <a:pt x="657459" y="29690"/>
                    <a:pt x="627769" y="0"/>
                    <a:pt x="591277" y="0"/>
                  </a:cubicBezTo>
                  <a:close/>
                  <a:moveTo>
                    <a:pt x="389209" y="618936"/>
                  </a:moveTo>
                  <a:lnTo>
                    <a:pt x="268251" y="618936"/>
                  </a:lnTo>
                  <a:cubicBezTo>
                    <a:pt x="276488" y="593266"/>
                    <a:pt x="300776" y="574726"/>
                    <a:pt x="328731" y="574726"/>
                  </a:cubicBezTo>
                  <a:cubicBezTo>
                    <a:pt x="356686" y="574726"/>
                    <a:pt x="380972" y="593267"/>
                    <a:pt x="389209" y="618936"/>
                  </a:cubicBezTo>
                  <a:close/>
                  <a:moveTo>
                    <a:pt x="66182" y="38523"/>
                  </a:moveTo>
                  <a:lnTo>
                    <a:pt x="591277" y="38523"/>
                  </a:lnTo>
                  <a:cubicBezTo>
                    <a:pt x="606528" y="38523"/>
                    <a:pt x="618936" y="50931"/>
                    <a:pt x="618936" y="66182"/>
                  </a:cubicBezTo>
                  <a:lnTo>
                    <a:pt x="618936" y="387928"/>
                  </a:lnTo>
                  <a:lnTo>
                    <a:pt x="38523" y="387928"/>
                  </a:lnTo>
                  <a:lnTo>
                    <a:pt x="38523" y="66182"/>
                  </a:lnTo>
                  <a:cubicBezTo>
                    <a:pt x="38523" y="50931"/>
                    <a:pt x="50931" y="38523"/>
                    <a:pt x="66182" y="38523"/>
                  </a:cubicBezTo>
                  <a:close/>
                  <a:moveTo>
                    <a:pt x="591277" y="465852"/>
                  </a:moveTo>
                  <a:lnTo>
                    <a:pt x="66182" y="465852"/>
                  </a:lnTo>
                  <a:cubicBezTo>
                    <a:pt x="50931" y="465852"/>
                    <a:pt x="38523" y="453444"/>
                    <a:pt x="38523" y="438193"/>
                  </a:cubicBezTo>
                  <a:lnTo>
                    <a:pt x="38523" y="426450"/>
                  </a:lnTo>
                  <a:lnTo>
                    <a:pt x="618936" y="426450"/>
                  </a:lnTo>
                  <a:lnTo>
                    <a:pt x="618936" y="438193"/>
                  </a:lnTo>
                  <a:cubicBezTo>
                    <a:pt x="618936" y="453444"/>
                    <a:pt x="606528" y="465852"/>
                    <a:pt x="591277" y="4658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9825037" y="2280632"/>
              <a:ext cx="160113" cy="175469"/>
            </a:xfrm>
            <a:custGeom>
              <a:avLst/>
              <a:gdLst/>
              <a:ahLst/>
              <a:cxnLst/>
              <a:rect l="l" t="t" r="r" b="b"/>
              <a:pathLst>
                <a:path w="160113" h="175469" extrusionOk="0">
                  <a:moveTo>
                    <a:pt x="19263" y="175470"/>
                  </a:moveTo>
                  <a:cubicBezTo>
                    <a:pt x="29900" y="175470"/>
                    <a:pt x="38524" y="166846"/>
                    <a:pt x="38524" y="156208"/>
                  </a:cubicBezTo>
                  <a:lnTo>
                    <a:pt x="38524" y="131914"/>
                  </a:lnTo>
                  <a:lnTo>
                    <a:pt x="121590" y="131914"/>
                  </a:lnTo>
                  <a:lnTo>
                    <a:pt x="121590" y="156208"/>
                  </a:lnTo>
                  <a:cubicBezTo>
                    <a:pt x="121590" y="166846"/>
                    <a:pt x="130214" y="175470"/>
                    <a:pt x="140852" y="175470"/>
                  </a:cubicBezTo>
                  <a:cubicBezTo>
                    <a:pt x="151489" y="175470"/>
                    <a:pt x="160113" y="166846"/>
                    <a:pt x="160113" y="156208"/>
                  </a:cubicBezTo>
                  <a:lnTo>
                    <a:pt x="160113" y="80057"/>
                  </a:lnTo>
                  <a:cubicBezTo>
                    <a:pt x="160113" y="35914"/>
                    <a:pt x="124201" y="0"/>
                    <a:pt x="80057" y="0"/>
                  </a:cubicBezTo>
                  <a:cubicBezTo>
                    <a:pt x="35914" y="0"/>
                    <a:pt x="0" y="35914"/>
                    <a:pt x="0" y="80057"/>
                  </a:cubicBezTo>
                  <a:lnTo>
                    <a:pt x="0" y="156208"/>
                  </a:lnTo>
                  <a:cubicBezTo>
                    <a:pt x="1" y="166847"/>
                    <a:pt x="8625" y="175470"/>
                    <a:pt x="19263" y="175470"/>
                  </a:cubicBezTo>
                  <a:close/>
                  <a:moveTo>
                    <a:pt x="80057" y="38524"/>
                  </a:moveTo>
                  <a:cubicBezTo>
                    <a:pt x="102958" y="38524"/>
                    <a:pt x="121590" y="57157"/>
                    <a:pt x="121590" y="80058"/>
                  </a:cubicBezTo>
                  <a:lnTo>
                    <a:pt x="121590" y="93391"/>
                  </a:lnTo>
                  <a:lnTo>
                    <a:pt x="38524" y="93391"/>
                  </a:lnTo>
                  <a:lnTo>
                    <a:pt x="38524" y="80058"/>
                  </a:lnTo>
                  <a:cubicBezTo>
                    <a:pt x="38524" y="57157"/>
                    <a:pt x="57157" y="38524"/>
                    <a:pt x="80057" y="3852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10038762" y="2277108"/>
              <a:ext cx="166023" cy="178994"/>
            </a:xfrm>
            <a:custGeom>
              <a:avLst/>
              <a:gdLst/>
              <a:ahLst/>
              <a:cxnLst/>
              <a:rect l="l" t="t" r="r" b="b"/>
              <a:pathLst>
                <a:path w="166023" h="178994" extrusionOk="0">
                  <a:moveTo>
                    <a:pt x="22899" y="178995"/>
                  </a:moveTo>
                  <a:lnTo>
                    <a:pt x="76527" y="178995"/>
                  </a:lnTo>
                  <a:cubicBezTo>
                    <a:pt x="125876" y="178995"/>
                    <a:pt x="166024" y="138846"/>
                    <a:pt x="166024" y="89497"/>
                  </a:cubicBezTo>
                  <a:cubicBezTo>
                    <a:pt x="166024" y="40147"/>
                    <a:pt x="125876" y="0"/>
                    <a:pt x="76527" y="0"/>
                  </a:cubicBezTo>
                  <a:lnTo>
                    <a:pt x="22899" y="0"/>
                  </a:lnTo>
                  <a:cubicBezTo>
                    <a:pt x="10273" y="0"/>
                    <a:pt x="0" y="10273"/>
                    <a:pt x="0" y="22899"/>
                  </a:cubicBezTo>
                  <a:lnTo>
                    <a:pt x="0" y="156096"/>
                  </a:lnTo>
                  <a:cubicBezTo>
                    <a:pt x="0" y="168722"/>
                    <a:pt x="10273" y="178995"/>
                    <a:pt x="22899" y="178995"/>
                  </a:cubicBezTo>
                  <a:close/>
                  <a:moveTo>
                    <a:pt x="38523" y="38523"/>
                  </a:moveTo>
                  <a:lnTo>
                    <a:pt x="76527" y="38523"/>
                  </a:lnTo>
                  <a:cubicBezTo>
                    <a:pt x="104635" y="38523"/>
                    <a:pt x="127501" y="61390"/>
                    <a:pt x="127501" y="89498"/>
                  </a:cubicBezTo>
                  <a:cubicBezTo>
                    <a:pt x="127501" y="117606"/>
                    <a:pt x="104634" y="140473"/>
                    <a:pt x="76527" y="140473"/>
                  </a:cubicBezTo>
                  <a:lnTo>
                    <a:pt x="38523" y="140473"/>
                  </a:lnTo>
                  <a:lnTo>
                    <a:pt x="38523" y="385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204" name="Google Shape;204;p27"/>
          <p:cNvSpPr txBox="1"/>
          <p:nvPr/>
        </p:nvSpPr>
        <p:spPr>
          <a:xfrm>
            <a:off x="560625" y="3192225"/>
            <a:ext cx="51843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Оптимизировать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рабочий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процесс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логистику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на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предприятиях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путем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мониторинга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перемещения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персонала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повысить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производительность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труда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минимизировать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случаи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возникновения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чрезвычайных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ситуаций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повысить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безопасность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сотрудников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отслеживая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состояние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здоровья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улучшить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функционирование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предприятия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Получить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прибыль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с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реализации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внедрении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цифровизации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промышленные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предприятия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6095999" y="3251438"/>
            <a:ext cx="5724900" cy="30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Модифицировать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контрольно-пропускную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систему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; 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Организовать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работодателям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эффективную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систему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отслеживания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персонала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;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Смоделировать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устройство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которое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будет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идентифицировать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человека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с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помощью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отпечатка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пальца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показывать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его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перемещение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в 3D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модели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; 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базу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данных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в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которой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будет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храниться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информация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для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идентификации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личности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;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Разработать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ПО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структурировать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базу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данных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;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протестировать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физическую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модель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06" name="Google Shape;206;p27"/>
          <p:cNvSpPr/>
          <p:nvPr/>
        </p:nvSpPr>
        <p:spPr>
          <a:xfrm>
            <a:off x="8926500" y="240338"/>
            <a:ext cx="3091800" cy="8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07" name="Google Shape;20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9100" y="322675"/>
            <a:ext cx="2866600" cy="7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15573A4-E1ED-4611-889E-7DF6A56BB18C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5217" y="-522"/>
            <a:ext cx="12192000" cy="360679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14" name="Google Shape;214;p5"/>
          <p:cNvSpPr txBox="1"/>
          <p:nvPr/>
        </p:nvSpPr>
        <p:spPr>
          <a:xfrm>
            <a:off x="531596" y="4001150"/>
            <a:ext cx="70503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Инвест проект, с помощью которого мы хотим привлечь инвесторов на создание продукта, специализируется на внедрении цифровизации в рабочий процесс для увеличения производительности труда.</a:t>
            </a:r>
            <a:endParaRPr sz="2500" i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215" name="Google Shape;215;p5"/>
          <p:cNvGrpSpPr/>
          <p:nvPr/>
        </p:nvGrpSpPr>
        <p:grpSpPr>
          <a:xfrm>
            <a:off x="10164936" y="4250361"/>
            <a:ext cx="332399" cy="332399"/>
            <a:chOff x="8385970" y="6045466"/>
            <a:chExt cx="312857" cy="312857"/>
          </a:xfrm>
        </p:grpSpPr>
        <p:sp>
          <p:nvSpPr>
            <p:cNvPr id="216" name="Google Shape;216;p5"/>
            <p:cNvSpPr/>
            <p:nvPr/>
          </p:nvSpPr>
          <p:spPr>
            <a:xfrm>
              <a:off x="8385970" y="6045466"/>
              <a:ext cx="312857" cy="312857"/>
            </a:xfrm>
            <a:custGeom>
              <a:avLst/>
              <a:gdLst/>
              <a:ahLst/>
              <a:cxnLst/>
              <a:rect l="l" t="t" r="r" b="b"/>
              <a:pathLst>
                <a:path w="312857" h="312857" extrusionOk="0">
                  <a:moveTo>
                    <a:pt x="156950" y="1071"/>
                  </a:moveTo>
                  <a:cubicBezTo>
                    <a:pt x="70617" y="1071"/>
                    <a:pt x="1071" y="70617"/>
                    <a:pt x="1071" y="156950"/>
                  </a:cubicBezTo>
                  <a:cubicBezTo>
                    <a:pt x="1071" y="243283"/>
                    <a:pt x="70617" y="312829"/>
                    <a:pt x="156950" y="312829"/>
                  </a:cubicBezTo>
                  <a:cubicBezTo>
                    <a:pt x="243283" y="312829"/>
                    <a:pt x="312829" y="243283"/>
                    <a:pt x="312829" y="156950"/>
                  </a:cubicBezTo>
                  <a:cubicBezTo>
                    <a:pt x="312829" y="70617"/>
                    <a:pt x="243283" y="1071"/>
                    <a:pt x="156950" y="1071"/>
                  </a:cubicBezTo>
                  <a:close/>
                  <a:moveTo>
                    <a:pt x="156950" y="288847"/>
                  </a:moveTo>
                  <a:cubicBezTo>
                    <a:pt x="83807" y="288847"/>
                    <a:pt x="25053" y="230093"/>
                    <a:pt x="25053" y="156950"/>
                  </a:cubicBezTo>
                  <a:cubicBezTo>
                    <a:pt x="25053" y="83807"/>
                    <a:pt x="83807" y="25053"/>
                    <a:pt x="156950" y="25053"/>
                  </a:cubicBezTo>
                  <a:cubicBezTo>
                    <a:pt x="230093" y="25053"/>
                    <a:pt x="288847" y="83807"/>
                    <a:pt x="288847" y="156950"/>
                  </a:cubicBezTo>
                  <a:cubicBezTo>
                    <a:pt x="288847" y="230093"/>
                    <a:pt x="230093" y="288847"/>
                    <a:pt x="156950" y="2888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8529858" y="6105419"/>
              <a:ext cx="25714" cy="145714"/>
            </a:xfrm>
            <a:custGeom>
              <a:avLst/>
              <a:gdLst/>
              <a:ahLst/>
              <a:cxnLst/>
              <a:rect l="l" t="t" r="r" b="b"/>
              <a:pathLst>
                <a:path w="25714" h="145714" extrusionOk="0">
                  <a:moveTo>
                    <a:pt x="13061" y="1071"/>
                  </a:moveTo>
                  <a:cubicBezTo>
                    <a:pt x="5867" y="1071"/>
                    <a:pt x="1071" y="5867"/>
                    <a:pt x="1071" y="13061"/>
                  </a:cubicBezTo>
                  <a:lnTo>
                    <a:pt x="1071" y="132967"/>
                  </a:lnTo>
                  <a:cubicBezTo>
                    <a:pt x="1071" y="140161"/>
                    <a:pt x="5867" y="144957"/>
                    <a:pt x="13061" y="144957"/>
                  </a:cubicBezTo>
                  <a:cubicBezTo>
                    <a:pt x="20256" y="144957"/>
                    <a:pt x="25051" y="140161"/>
                    <a:pt x="25051" y="132967"/>
                  </a:cubicBezTo>
                  <a:lnTo>
                    <a:pt x="25051" y="13063"/>
                  </a:lnTo>
                  <a:cubicBezTo>
                    <a:pt x="25053" y="5869"/>
                    <a:pt x="20256" y="1071"/>
                    <a:pt x="13061" y="10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8529858" y="6273289"/>
              <a:ext cx="25714" cy="25714"/>
            </a:xfrm>
            <a:custGeom>
              <a:avLst/>
              <a:gdLst/>
              <a:ahLst/>
              <a:cxnLst/>
              <a:rect l="l" t="t" r="r" b="b"/>
              <a:pathLst>
                <a:path w="25714" h="25714" extrusionOk="0">
                  <a:moveTo>
                    <a:pt x="13061" y="1071"/>
                  </a:moveTo>
                  <a:cubicBezTo>
                    <a:pt x="7066" y="1071"/>
                    <a:pt x="1071" y="7067"/>
                    <a:pt x="1071" y="13061"/>
                  </a:cubicBezTo>
                  <a:cubicBezTo>
                    <a:pt x="1071" y="19056"/>
                    <a:pt x="7067" y="25051"/>
                    <a:pt x="13061" y="25051"/>
                  </a:cubicBezTo>
                  <a:cubicBezTo>
                    <a:pt x="19056" y="25051"/>
                    <a:pt x="25051" y="19056"/>
                    <a:pt x="25051" y="13061"/>
                  </a:cubicBezTo>
                  <a:cubicBezTo>
                    <a:pt x="25051" y="7067"/>
                    <a:pt x="19057" y="1071"/>
                    <a:pt x="13061" y="10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219" name="Google Shape;219;p5"/>
          <p:cNvSpPr/>
          <p:nvPr/>
        </p:nvSpPr>
        <p:spPr>
          <a:xfrm>
            <a:off x="5217" y="0"/>
            <a:ext cx="12181500" cy="3606300"/>
          </a:xfrm>
          <a:prstGeom prst="rect">
            <a:avLst/>
          </a:prstGeom>
          <a:gradFill>
            <a:gsLst>
              <a:gs pos="0">
                <a:srgbClr val="0051E8">
                  <a:alpha val="74901"/>
                </a:srgbClr>
              </a:gs>
              <a:gs pos="100000">
                <a:srgbClr val="00369B">
                  <a:alpha val="7490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20" name="Google Shape;220;p5"/>
          <p:cNvSpPr txBox="1">
            <a:spLocks noGrp="1"/>
          </p:cNvSpPr>
          <p:nvPr>
            <p:ph type="title"/>
          </p:nvPr>
        </p:nvSpPr>
        <p:spPr>
          <a:xfrm>
            <a:off x="838200" y="1355142"/>
            <a:ext cx="105156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b="1"/>
              <a:t>В чём заключается наша идея?</a:t>
            </a:r>
            <a:endParaRPr b="1"/>
          </a:p>
        </p:txBody>
      </p:sp>
      <p:pic>
        <p:nvPicPr>
          <p:cNvPr id="221" name="Google Shape;22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4732" y="5489626"/>
            <a:ext cx="3539069" cy="8663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3D0F824-13E8-47D1-98F1-7D85A6CAED90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/>
          <p:nvPr/>
        </p:nvSpPr>
        <p:spPr>
          <a:xfrm>
            <a:off x="1" y="-16276"/>
            <a:ext cx="6707335" cy="6874276"/>
          </a:xfrm>
          <a:custGeom>
            <a:avLst/>
            <a:gdLst/>
            <a:ahLst/>
            <a:cxnLst/>
            <a:rect l="l" t="t" r="r" b="b"/>
            <a:pathLst>
              <a:path w="6707335" h="6874276" extrusionOk="0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29" name="Google Shape;229;p15"/>
          <p:cNvSpPr/>
          <p:nvPr/>
        </p:nvSpPr>
        <p:spPr>
          <a:xfrm>
            <a:off x="759231" y="628024"/>
            <a:ext cx="47742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Браслет</a:t>
            </a:r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6927599" y="776205"/>
            <a:ext cx="42723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dirty="0"/>
          </a:p>
        </p:txBody>
      </p:sp>
      <p:sp>
        <p:nvSpPr>
          <p:cNvPr id="231" name="Google Shape;231;p15"/>
          <p:cNvSpPr txBox="1"/>
          <p:nvPr/>
        </p:nvSpPr>
        <p:spPr>
          <a:xfrm>
            <a:off x="348003" y="6301366"/>
            <a:ext cx="3918857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Oswald Light"/>
              <a:buNone/>
            </a:pPr>
            <a:r>
              <a:rPr lang="en-US" sz="1200" b="0" i="0">
                <a:solidFill>
                  <a:srgbClr val="7F7F7F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 IT pitch-deck PowerPoint bundle</a:t>
            </a:r>
            <a:endParaRPr sz="1200" b="0" i="0">
              <a:solidFill>
                <a:srgbClr val="7F7F7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9074971" y="7286813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6</a:t>
            </a:fld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0" y="1477900"/>
            <a:ext cx="5636100" cy="1354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Сканер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отпечатка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пальца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Беспроводная зарядка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Трекер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отслеживающий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перемещение</a:t>
            </a: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и состояние здоровья,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передающи</a:t>
            </a: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й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данные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на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сервер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Электронный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замок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38" name="Google Shape;238;p15"/>
          <p:cNvSpPr/>
          <p:nvPr/>
        </p:nvSpPr>
        <p:spPr>
          <a:xfrm rot="10800000">
            <a:off x="5722791" y="3273884"/>
            <a:ext cx="756951" cy="7569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+</a:t>
            </a:r>
            <a:endParaRPr sz="68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-870850" y="6020002"/>
            <a:ext cx="3687600" cy="866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44" name="Google Shape;24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74" y="6184763"/>
            <a:ext cx="2516575" cy="616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F618B83-4759-BA86-C862-5BB49E8E15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613491"/>
              </p:ext>
            </p:extLst>
          </p:nvPr>
        </p:nvGraphicFramePr>
        <p:xfrm>
          <a:off x="479394" y="1640936"/>
          <a:ext cx="4801751" cy="5026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7" name="Google Shape;237;p15"/>
          <p:cNvSpPr/>
          <p:nvPr/>
        </p:nvSpPr>
        <p:spPr>
          <a:xfrm>
            <a:off x="3728360" y="5251583"/>
            <a:ext cx="538500" cy="5385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1037795" y="4739261"/>
            <a:ext cx="530700" cy="5307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3088318" y="2618058"/>
            <a:ext cx="530700" cy="5307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BDE13A-B6BF-92B3-8037-E1AF1A026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796" y="776205"/>
            <a:ext cx="4978090" cy="25631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AE0375-8478-402A-6FD8-41CA7F9787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6796" y="3344215"/>
            <a:ext cx="4978090" cy="13732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E4ADFA-5D15-0C4F-7A04-39A3A7EB04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6796" y="4703725"/>
            <a:ext cx="4978090" cy="14810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7DB80A-BE01-C115-05ED-9EE35C3328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28352" y="771373"/>
            <a:ext cx="866533" cy="8695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45782A-FB72-C23D-63FA-51321AF8E0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6796" y="3055461"/>
            <a:ext cx="1255654" cy="2839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822651D-F58B-CB19-F1FD-FD9C1398B3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27598" y="771373"/>
            <a:ext cx="1140262" cy="491283"/>
          </a:xfrm>
          <a:prstGeom prst="rect">
            <a:avLst/>
          </a:prstGeom>
        </p:spPr>
      </p:pic>
      <p:sp>
        <p:nvSpPr>
          <p:cNvPr id="22" name="Google Shape;236;p15"/>
          <p:cNvSpPr/>
          <p:nvPr/>
        </p:nvSpPr>
        <p:spPr>
          <a:xfrm>
            <a:off x="2777209" y="5995446"/>
            <a:ext cx="3685125" cy="101073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42900"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Степень </a:t>
            </a:r>
            <a:r>
              <a:rPr lang="ru-RU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взрывозащиты</a:t>
            </a: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Exd</a:t>
            </a:r>
            <a:endParaRPr lang="en-US"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Степень </a:t>
            </a:r>
            <a:r>
              <a:rPr lang="ru-RU" sz="18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пылевлагозащиты</a:t>
            </a:r>
            <a:r>
              <a:rPr lang="ru-RU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IP56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 amt="89000"/>
          </a:blip>
          <a:srcRect l="2481" t="19891" r="6955"/>
          <a:stretch/>
        </p:blipFill>
        <p:spPr>
          <a:xfrm>
            <a:off x="3664700" y="1454490"/>
            <a:ext cx="8376300" cy="416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0"/>
          <p:cNvSpPr/>
          <p:nvPr/>
        </p:nvSpPr>
        <p:spPr>
          <a:xfrm>
            <a:off x="6245700" y="5353252"/>
            <a:ext cx="3687600" cy="8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52" name="Google Shape;252;p10"/>
          <p:cNvSpPr txBox="1">
            <a:spLocks noGrp="1"/>
          </p:cNvSpPr>
          <p:nvPr>
            <p:ph type="title"/>
          </p:nvPr>
        </p:nvSpPr>
        <p:spPr>
          <a:xfrm>
            <a:off x="797435" y="531155"/>
            <a:ext cx="4437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/>
              <a:t>Проблема</a:t>
            </a:r>
            <a:endParaRPr/>
          </a:p>
        </p:txBody>
      </p:sp>
      <p:sp>
        <p:nvSpPr>
          <p:cNvPr id="254" name="Google Shape;254;p10"/>
          <p:cNvSpPr txBox="1"/>
          <p:nvPr/>
        </p:nvSpPr>
        <p:spPr>
          <a:xfrm>
            <a:off x="797422" y="1454500"/>
            <a:ext cx="2403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Невозможность отслеживания процесса </a:t>
            </a:r>
            <a:r>
              <a:rPr lang="en-US" sz="2000">
                <a:solidFill>
                  <a:schemeClr val="accent4"/>
                </a:solidFill>
                <a:latin typeface="Oswald Light"/>
                <a:ea typeface="Oswald Light"/>
                <a:cs typeface="Oswald Light"/>
                <a:sym typeface="Oswald Light"/>
              </a:rPr>
              <a:t>в реальном времени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831470" y="2691650"/>
            <a:ext cx="2334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Контроль основан на </a:t>
            </a:r>
            <a:r>
              <a:rPr lang="en-US" sz="2000">
                <a:solidFill>
                  <a:schemeClr val="accent4"/>
                </a:solidFill>
                <a:latin typeface="Oswald Light"/>
                <a:ea typeface="Oswald Light"/>
                <a:cs typeface="Oswald Light"/>
                <a:sym typeface="Oswald Light"/>
              </a:rPr>
              <a:t>доверительных отношениях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797413" y="3791834"/>
            <a:ext cx="2867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4"/>
                </a:solidFill>
                <a:latin typeface="Oswald Light"/>
                <a:ea typeface="Oswald Light"/>
                <a:cs typeface="Oswald Light"/>
                <a:sym typeface="Oswald Light"/>
              </a:rPr>
              <a:t>Недостоверность информации </a:t>
            </a:r>
            <a:r>
              <a:rPr lang="en-US" sz="20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 продуктивности персонала</a:t>
            </a:r>
            <a:endParaRPr/>
          </a:p>
        </p:txBody>
      </p:sp>
      <p:sp>
        <p:nvSpPr>
          <p:cNvPr id="257" name="Google Shape;257;p10"/>
          <p:cNvSpPr txBox="1"/>
          <p:nvPr/>
        </p:nvSpPr>
        <p:spPr>
          <a:xfrm>
            <a:off x="795775" y="4946746"/>
            <a:ext cx="2701500" cy="1631175"/>
          </a:xfrm>
          <a:prstGeom prst="rect">
            <a:avLst/>
          </a:prstGeom>
          <a:solidFill>
            <a:srgbClr val="FF3989">
              <a:alpha val="2172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Загруженность графика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Самовольность персонала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Некомпетентность рабочих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58" name="Google Shape;258;p10"/>
          <p:cNvSpPr/>
          <p:nvPr/>
        </p:nvSpPr>
        <p:spPr>
          <a:xfrm flipH="1">
            <a:off x="442913" y="2072523"/>
            <a:ext cx="235592" cy="235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/>
          <p:nvPr/>
        </p:nvSpPr>
        <p:spPr>
          <a:xfrm flipH="1">
            <a:off x="442913" y="3215523"/>
            <a:ext cx="235592" cy="235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 flipH="1">
            <a:off x="442913" y="4352173"/>
            <a:ext cx="235592" cy="235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/>
          <p:nvPr/>
        </p:nvSpPr>
        <p:spPr>
          <a:xfrm flipH="1">
            <a:off x="442913" y="5478529"/>
            <a:ext cx="235592" cy="235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 txBox="1"/>
          <p:nvPr/>
        </p:nvSpPr>
        <p:spPr>
          <a:xfrm>
            <a:off x="6031350" y="5509400"/>
            <a:ext cx="4116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ООО «</a:t>
            </a:r>
            <a:r>
              <a:rPr lang="en-US" sz="24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Харампурнефтегаз</a:t>
            </a:r>
            <a:r>
              <a:rPr lang="en-US" sz="24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63" name="Google Shape;26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20150" y="271550"/>
            <a:ext cx="3125600" cy="7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0F82A5-33C2-4CD9-BA07-5A1AD7A5B67D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6E449A-9573-4CCD-AA6C-00D5DE0E2AEC}"/>
              </a:ext>
            </a:extLst>
          </p:cNvPr>
          <p:cNvSpPr/>
          <p:nvPr/>
        </p:nvSpPr>
        <p:spPr>
          <a:xfrm>
            <a:off x="716605" y="6247988"/>
            <a:ext cx="2867400" cy="420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g1fff79da452_10_18"/>
          <p:cNvPicPr preferRelativeResize="0"/>
          <p:nvPr/>
        </p:nvPicPr>
        <p:blipFill rotWithShape="1">
          <a:blip r:embed="rId3">
            <a:alphaModFix amt="89000"/>
          </a:blip>
          <a:srcRect/>
          <a:stretch/>
        </p:blipFill>
        <p:spPr>
          <a:xfrm>
            <a:off x="3664825" y="895350"/>
            <a:ext cx="8000376" cy="398282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1fff79da452_10_18"/>
          <p:cNvSpPr/>
          <p:nvPr/>
        </p:nvSpPr>
        <p:spPr>
          <a:xfrm>
            <a:off x="3664825" y="385325"/>
            <a:ext cx="3687600" cy="70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1" name="Google Shape;271;g1fff79da452_10_18"/>
          <p:cNvSpPr txBox="1">
            <a:spLocks noGrp="1"/>
          </p:cNvSpPr>
          <p:nvPr>
            <p:ph type="title"/>
          </p:nvPr>
        </p:nvSpPr>
        <p:spPr>
          <a:xfrm>
            <a:off x="443010" y="512780"/>
            <a:ext cx="4437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/>
              <a:t>Решение</a:t>
            </a:r>
            <a:endParaRPr/>
          </a:p>
        </p:txBody>
      </p:sp>
      <p:sp>
        <p:nvSpPr>
          <p:cNvPr id="273" name="Google Shape;273;g1fff79da452_10_18"/>
          <p:cNvSpPr txBox="1"/>
          <p:nvPr/>
        </p:nvSpPr>
        <p:spPr>
          <a:xfrm>
            <a:off x="797422" y="1454500"/>
            <a:ext cx="2403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Благодаря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браслетам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можно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установить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где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был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рабочий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в </a:t>
            </a:r>
            <a:r>
              <a:rPr lang="ru-RU" sz="2000" dirty="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любой</a:t>
            </a:r>
            <a:r>
              <a:rPr lang="en-US" sz="2000" dirty="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момент</a:t>
            </a:r>
            <a:r>
              <a:rPr lang="en-US" sz="2000" dirty="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времени</a:t>
            </a:r>
            <a:endParaRPr sz="2000" dirty="0">
              <a:solidFill>
                <a:schemeClr val="accen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4" name="Google Shape;274;g1fff79da452_10_18"/>
          <p:cNvSpPr txBox="1"/>
          <p:nvPr/>
        </p:nvSpPr>
        <p:spPr>
          <a:xfrm>
            <a:off x="831470" y="2881488"/>
            <a:ext cx="2334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Контроль основан на получении</a:t>
            </a: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точных данных о перемещении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5" name="Google Shape;275;g1fff79da452_10_18"/>
          <p:cNvSpPr txBox="1"/>
          <p:nvPr/>
        </p:nvSpPr>
        <p:spPr>
          <a:xfrm>
            <a:off x="797413" y="4052397"/>
            <a:ext cx="2867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Появляется возможность совершить </a:t>
            </a:r>
            <a:r>
              <a:rPr lang="en-US" sz="2000">
                <a:solidFill>
                  <a:schemeClr val="accent1"/>
                </a:solidFill>
                <a:latin typeface="Oswald Light"/>
                <a:ea typeface="Oswald Light"/>
                <a:cs typeface="Oswald Light"/>
                <a:sym typeface="Oswald Light"/>
              </a:rPr>
              <a:t>более достоверную оценку продуктивности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6" name="Google Shape;276;g1fff79da452_10_18"/>
          <p:cNvSpPr txBox="1"/>
          <p:nvPr/>
        </p:nvSpPr>
        <p:spPr>
          <a:xfrm>
            <a:off x="5012175" y="5042000"/>
            <a:ext cx="5695800" cy="1323399"/>
          </a:xfrm>
          <a:prstGeom prst="rect">
            <a:avLst/>
          </a:prstGeom>
          <a:solidFill>
            <a:srgbClr val="0051E8">
              <a:alpha val="197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Использование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браслетов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даёт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: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1. </a:t>
            </a:r>
            <a:r>
              <a:rPr lang="ru-RU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планировать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график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исходя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из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достоверных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данных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2.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Быстрее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выявлять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нарушения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стороны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сотрудников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рабочем</a:t>
            </a:r>
            <a:r>
              <a:rPr lang="en-US" sz="2000" dirty="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процессе</a:t>
            </a:r>
            <a:endParaRPr sz="20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7" name="Google Shape;277;g1fff79da452_10_18"/>
          <p:cNvSpPr/>
          <p:nvPr/>
        </p:nvSpPr>
        <p:spPr>
          <a:xfrm flipH="1">
            <a:off x="443005" y="1790973"/>
            <a:ext cx="235500" cy="235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1fff79da452_10_18"/>
          <p:cNvSpPr/>
          <p:nvPr/>
        </p:nvSpPr>
        <p:spPr>
          <a:xfrm flipH="1">
            <a:off x="443005" y="3215523"/>
            <a:ext cx="235500" cy="235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1fff79da452_10_18"/>
          <p:cNvSpPr/>
          <p:nvPr/>
        </p:nvSpPr>
        <p:spPr>
          <a:xfrm flipH="1">
            <a:off x="443005" y="4148073"/>
            <a:ext cx="235500" cy="235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1fff79da452_10_18"/>
          <p:cNvSpPr/>
          <p:nvPr/>
        </p:nvSpPr>
        <p:spPr>
          <a:xfrm flipH="1">
            <a:off x="4661230" y="5115429"/>
            <a:ext cx="235500" cy="235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76200" dir="5460000" sx="102000" sy="102000" algn="ctr" rotWithShape="0">
              <a:srgbClr val="BFBFBF">
                <a:alpha val="5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1fff79da452_10_18"/>
          <p:cNvSpPr txBox="1"/>
          <p:nvPr/>
        </p:nvSpPr>
        <p:spPr>
          <a:xfrm>
            <a:off x="3365475" y="459275"/>
            <a:ext cx="4116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ООО «Харампурнефтегаз»</a:t>
            </a:r>
            <a:endParaRPr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82" name="Google Shape;282;g1fff79da452_1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125" y="5531075"/>
            <a:ext cx="3125600" cy="7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283F49-1622-4C15-80BB-B3795FB5CFF4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D6AB7E-5858-4E3A-8AC2-EA74CEED08ED}"/>
              </a:ext>
            </a:extLst>
          </p:cNvPr>
          <p:cNvSpPr/>
          <p:nvPr/>
        </p:nvSpPr>
        <p:spPr>
          <a:xfrm>
            <a:off x="384725" y="6296213"/>
            <a:ext cx="2377525" cy="506799"/>
          </a:xfrm>
          <a:prstGeom prst="rect">
            <a:avLst/>
          </a:prstGeom>
          <a:solidFill>
            <a:srgbClr val="246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8" name="Google Shape;298;p14"/>
          <p:cNvSpPr/>
          <p:nvPr/>
        </p:nvSpPr>
        <p:spPr>
          <a:xfrm>
            <a:off x="6205425" y="3402785"/>
            <a:ext cx="3638400" cy="1167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530528" y="4185335"/>
            <a:ext cx="3849000" cy="7695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0" name="Google Shape;300;p14"/>
          <p:cNvSpPr txBox="1"/>
          <p:nvPr/>
        </p:nvSpPr>
        <p:spPr>
          <a:xfrm>
            <a:off x="1286825" y="4534550"/>
            <a:ext cx="2507700" cy="25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307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600"/>
              <a:buFont typeface="Arial"/>
              <a:buNone/>
            </a:pP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СКУД </a:t>
            </a:r>
            <a:r>
              <a:rPr lang="en-US" sz="3200" dirty="0" err="1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от«Sigur</a:t>
            </a: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sz="3200" b="0" i="0" dirty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1" name="Google Shape;301;p14"/>
          <p:cNvSpPr/>
          <p:nvPr/>
        </p:nvSpPr>
        <p:spPr>
          <a:xfrm>
            <a:off x="6205425" y="512775"/>
            <a:ext cx="4098000" cy="9369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417425" y="361975"/>
            <a:ext cx="4246500" cy="936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6" name="Google Shape;306;p14"/>
          <p:cNvSpPr txBox="1"/>
          <p:nvPr/>
        </p:nvSpPr>
        <p:spPr>
          <a:xfrm>
            <a:off x="6801987" y="759363"/>
            <a:ext cx="29049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Фонд «Сколково»</a:t>
            </a:r>
            <a:endParaRPr sz="3200" b="0" i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7" name="Google Shape;307;p14"/>
          <p:cNvSpPr txBox="1"/>
          <p:nvPr/>
        </p:nvSpPr>
        <p:spPr>
          <a:xfrm>
            <a:off x="6926463" y="3648050"/>
            <a:ext cx="21963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GPS-трекер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ГЛОНАСС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8" name="Google Shape;308;p14"/>
          <p:cNvSpPr txBox="1"/>
          <p:nvPr/>
        </p:nvSpPr>
        <p:spPr>
          <a:xfrm>
            <a:off x="9099825" y="7333525"/>
            <a:ext cx="2743200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9</a:t>
            </a:fld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1025679" y="361983"/>
            <a:ext cx="3638400" cy="936600"/>
          </a:xfrm>
          <a:prstGeom prst="roundRect">
            <a:avLst>
              <a:gd name="adj" fmla="val 50000"/>
            </a:avLst>
          </a:prstGeom>
          <a:solidFill>
            <a:srgbClr val="DD055D">
              <a:alpha val="343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0" name="Google Shape;310;p14"/>
          <p:cNvSpPr txBox="1"/>
          <p:nvPr/>
        </p:nvSpPr>
        <p:spPr>
          <a:xfrm>
            <a:off x="1311278" y="608578"/>
            <a:ext cx="22875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Наш продукт</a:t>
            </a:r>
            <a:endParaRPr sz="3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1" name="Google Shape;311;p14"/>
          <p:cNvSpPr txBox="1"/>
          <p:nvPr/>
        </p:nvSpPr>
        <p:spPr>
          <a:xfrm>
            <a:off x="417425" y="1478350"/>
            <a:ext cx="4854900" cy="281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с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датчиком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отпечатка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пальца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срабатывающий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сканировании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идентификации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закрывающийся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механизм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В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самом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браслете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стоит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устройство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которое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обращается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базу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данных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его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сканировании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отпечатка и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опознает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человека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который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будет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перемещаться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Создается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3D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модель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всех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помещений</a:t>
            </a:r>
            <a:r>
              <a:rPr lang="ru-RU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ru-RU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тслеживает</a:t>
            </a:r>
            <a:r>
              <a:rPr lang="ru-RU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ся</a:t>
            </a:r>
            <a:r>
              <a:rPr lang="ru-RU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путь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сотрудника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входа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до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выхода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r>
              <a:rPr lang="ru-RU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 течение рабочего дня отслеживается состояние здоровья персонала.</a:t>
            </a:r>
            <a:endParaRPr sz="1500" dirty="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2" name="Google Shape;312;p14"/>
          <p:cNvSpPr txBox="1"/>
          <p:nvPr/>
        </p:nvSpPr>
        <p:spPr>
          <a:xfrm>
            <a:off x="6224925" y="1511550"/>
            <a:ext cx="42465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 предоставляется сотруднику, датчик считывает информацию о его состоянии и местоположении работодателю.</a:t>
            </a:r>
            <a:endParaRPr sz="20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3" name="Google Shape;313;p14"/>
          <p:cNvSpPr txBox="1"/>
          <p:nvPr/>
        </p:nvSpPr>
        <p:spPr>
          <a:xfrm>
            <a:off x="6224925" y="4858550"/>
            <a:ext cx="3849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Взаимодействие 22х спутников, которым передается сигнал с наземного транспорта</a:t>
            </a:r>
            <a:endParaRPr sz="15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5" name="Google Shape;315;p14"/>
          <p:cNvSpPr txBox="1"/>
          <p:nvPr/>
        </p:nvSpPr>
        <p:spPr>
          <a:xfrm rot="5400000">
            <a:off x="8123275" y="3259800"/>
            <a:ext cx="70077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i="1">
                <a:solidFill>
                  <a:srgbClr val="5892FF"/>
                </a:solidFill>
                <a:latin typeface="Oswald Medium"/>
                <a:ea typeface="Oswald Medium"/>
                <a:cs typeface="Oswald Medium"/>
                <a:sym typeface="Oswald Medium"/>
              </a:rPr>
              <a:t>АНАЛИЗ КОНКУРЕНТОВ</a:t>
            </a:r>
            <a:endParaRPr sz="4300" i="1">
              <a:solidFill>
                <a:srgbClr val="5892FF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316" name="Google Shape;316;p14"/>
          <p:cNvSpPr txBox="1"/>
          <p:nvPr/>
        </p:nvSpPr>
        <p:spPr>
          <a:xfrm rot="5400000">
            <a:off x="9309625" y="4536696"/>
            <a:ext cx="3699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Oswald"/>
                <a:ea typeface="Oswald"/>
                <a:cs typeface="Oswald"/>
                <a:sym typeface="Oswald"/>
              </a:rPr>
              <a:t>СИСТЕМА РАБОТЫ</a:t>
            </a:r>
            <a:endParaRPr sz="2100" b="1" i="1" dirty="0">
              <a:solidFill>
                <a:schemeClr val="accent1">
                  <a:lumMod val="20000"/>
                  <a:lumOff val="80000"/>
                </a:schemeClr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7" name="Google Shape;317;p14"/>
          <p:cNvSpPr txBox="1"/>
          <p:nvPr/>
        </p:nvSpPr>
        <p:spPr>
          <a:xfrm>
            <a:off x="384725" y="4918500"/>
            <a:ext cx="4920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Пользователь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подносит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идентификатор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к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считывателю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Тот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получает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код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передает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информацию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контроллер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который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принимает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решение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о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предоставлении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доступа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Если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проход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разрешен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система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посылает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сигнал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запрашивающее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устройство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и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дверь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9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открывается</a:t>
            </a:r>
            <a:r>
              <a:rPr lang="en-US" sz="19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. </a:t>
            </a:r>
            <a:endParaRPr sz="1500" dirty="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4" name="Google Shape;344;g1fff79da452_11_15">
            <a:extLst>
              <a:ext uri="{FF2B5EF4-FFF2-40B4-BE49-F238E27FC236}">
                <a16:creationId xmlns:a16="http://schemas.microsoft.com/office/drawing/2014/main" id="{688943CA-D1A2-4481-BD70-374FE0B1B4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7501" y="5717802"/>
            <a:ext cx="1612645" cy="88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27000">
              <a:srgbClr val="1555CD"/>
            </a:gs>
          </a:gsLst>
          <a:lin ang="13500000" scaled="0"/>
        </a:gra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fff79da452_11_15"/>
          <p:cNvSpPr/>
          <p:nvPr/>
        </p:nvSpPr>
        <p:spPr>
          <a:xfrm>
            <a:off x="6164925" y="3563272"/>
            <a:ext cx="3638400" cy="1167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25" name="Google Shape;325;g1fff79da452_11_15"/>
          <p:cNvSpPr/>
          <p:nvPr/>
        </p:nvSpPr>
        <p:spPr>
          <a:xfrm>
            <a:off x="478500" y="3916925"/>
            <a:ext cx="3849000" cy="936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26" name="Google Shape;326;g1fff79da452_11_15"/>
          <p:cNvSpPr txBox="1"/>
          <p:nvPr/>
        </p:nvSpPr>
        <p:spPr>
          <a:xfrm>
            <a:off x="966875" y="4334079"/>
            <a:ext cx="2872250" cy="25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307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600"/>
              <a:buFont typeface="Arial"/>
              <a:buNone/>
            </a:pP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СКУД </a:t>
            </a:r>
            <a:r>
              <a:rPr lang="en-US" sz="3200" dirty="0" err="1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от</a:t>
            </a: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 «</a:t>
            </a:r>
            <a:r>
              <a:rPr lang="en-US" sz="3200" dirty="0" err="1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Sigur</a:t>
            </a: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sz="3200" b="0" i="0" dirty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27" name="Google Shape;327;g1fff79da452_11_15"/>
          <p:cNvSpPr/>
          <p:nvPr/>
        </p:nvSpPr>
        <p:spPr>
          <a:xfrm>
            <a:off x="6205425" y="512775"/>
            <a:ext cx="4098000" cy="9369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28" name="Google Shape;328;g1fff79da452_11_15"/>
          <p:cNvSpPr/>
          <p:nvPr/>
        </p:nvSpPr>
        <p:spPr>
          <a:xfrm>
            <a:off x="478500" y="526950"/>
            <a:ext cx="4246500" cy="936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1" name="Google Shape;331;g1fff79da452_11_15"/>
          <p:cNvSpPr/>
          <p:nvPr/>
        </p:nvSpPr>
        <p:spPr>
          <a:xfrm>
            <a:off x="6284188" y="3202900"/>
            <a:ext cx="208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K</a:t>
            </a:r>
            <a:endParaRPr/>
          </a:p>
        </p:txBody>
      </p:sp>
      <p:sp>
        <p:nvSpPr>
          <p:cNvPr id="332" name="Google Shape;332;g1fff79da452_11_15"/>
          <p:cNvSpPr txBox="1"/>
          <p:nvPr/>
        </p:nvSpPr>
        <p:spPr>
          <a:xfrm>
            <a:off x="6801987" y="759363"/>
            <a:ext cx="29049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Фонд «Сколково»</a:t>
            </a:r>
            <a:endParaRPr sz="3200" b="0" i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3" name="Google Shape;333;g1fff79da452_11_15"/>
          <p:cNvSpPr txBox="1"/>
          <p:nvPr/>
        </p:nvSpPr>
        <p:spPr>
          <a:xfrm>
            <a:off x="6885963" y="3703675"/>
            <a:ext cx="21963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GPS-трекер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ГЛОНАСС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4" name="Google Shape;334;g1fff79da452_11_15"/>
          <p:cNvSpPr txBox="1"/>
          <p:nvPr/>
        </p:nvSpPr>
        <p:spPr>
          <a:xfrm>
            <a:off x="9683062" y="7006425"/>
            <a:ext cx="27432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10</a:t>
            </a:fld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5" name="Google Shape;335;g1fff79da452_11_15"/>
          <p:cNvSpPr/>
          <p:nvPr/>
        </p:nvSpPr>
        <p:spPr>
          <a:xfrm>
            <a:off x="1086754" y="526958"/>
            <a:ext cx="3638400" cy="936600"/>
          </a:xfrm>
          <a:prstGeom prst="roundRect">
            <a:avLst>
              <a:gd name="adj" fmla="val 50000"/>
            </a:avLst>
          </a:prstGeom>
          <a:solidFill>
            <a:srgbClr val="DD055D">
              <a:alpha val="343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6" name="Google Shape;336;g1fff79da452_11_15"/>
          <p:cNvSpPr txBox="1"/>
          <p:nvPr/>
        </p:nvSpPr>
        <p:spPr>
          <a:xfrm>
            <a:off x="1372353" y="773553"/>
            <a:ext cx="22875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Наш продукт</a:t>
            </a:r>
            <a:endParaRPr sz="3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7" name="Google Shape;337;g1fff79da452_11_15"/>
          <p:cNvSpPr txBox="1"/>
          <p:nvPr/>
        </p:nvSpPr>
        <p:spPr>
          <a:xfrm>
            <a:off x="442925" y="1463550"/>
            <a:ext cx="48549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Наличие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ru-RU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датчиков, отслеживающих здоровье</a:t>
            </a:r>
            <a:endParaRPr sz="12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Возможность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выставить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персонализированное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расписание</a:t>
            </a:r>
            <a:endParaRPr sz="12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Оповещение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руководства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о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нарушениях</a:t>
            </a:r>
            <a:endParaRPr sz="12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Закрывающий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механизм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исключает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возможность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потери</a:t>
            </a:r>
            <a:endParaRPr sz="12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Возможность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использовать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особо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опасных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зонах</a:t>
            </a:r>
            <a:endParaRPr sz="12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Тревожная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кнопка</a:t>
            </a:r>
            <a:endParaRPr lang="ru-RU" sz="16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ru-RU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Взрывозащита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swald Light"/>
              <a:buChar char="●"/>
            </a:pPr>
            <a:r>
              <a:rPr lang="ru-RU" sz="16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Пылевлагозащита</a:t>
            </a:r>
            <a:endParaRPr lang="ru-RU" sz="16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8" name="Google Shape;338;g1fff79da452_11_15"/>
          <p:cNvSpPr txBox="1"/>
          <p:nvPr/>
        </p:nvSpPr>
        <p:spPr>
          <a:xfrm>
            <a:off x="6164925" y="1582925"/>
            <a:ext cx="47781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Контроль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состояния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персонала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,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что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помогает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грамотно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распределить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задачи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Непрерывный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мониторинг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Эффективный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контроль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дисциплины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Подача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тревожного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сигнала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при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критическом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состоянии</a:t>
            </a:r>
            <a:r>
              <a:rPr lang="en-US" sz="18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работника</a:t>
            </a:r>
            <a:endParaRPr sz="18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39" name="Google Shape;339;g1fff79da452_11_15"/>
          <p:cNvSpPr txBox="1"/>
          <p:nvPr/>
        </p:nvSpPr>
        <p:spPr>
          <a:xfrm>
            <a:off x="538975" y="5016938"/>
            <a:ext cx="4920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Удобство пользования</a:t>
            </a: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Простота перевыпуска</a:t>
            </a: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Низкая стоимость </a:t>
            </a: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40" name="Google Shape;340;g1fff79da452_11_15"/>
          <p:cNvSpPr txBox="1"/>
          <p:nvPr/>
        </p:nvSpPr>
        <p:spPr>
          <a:xfrm>
            <a:off x="6145425" y="4863825"/>
            <a:ext cx="4817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Асинхронное вращение относительно Земли облегчает управление спутниковой сетью и не требует частых корректив</a:t>
            </a: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Надежно работает в северных широтах</a:t>
            </a: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swald Light"/>
              <a:buChar char="●"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Можно использовать на предприятиях </a:t>
            </a: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43" name="Google Shape;343;g1fff79da452_11_15"/>
          <p:cNvSpPr txBox="1"/>
          <p:nvPr/>
        </p:nvSpPr>
        <p:spPr>
          <a:xfrm rot="5400000">
            <a:off x="9954274" y="4080129"/>
            <a:ext cx="2401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Oswald"/>
                <a:ea typeface="Oswald"/>
                <a:cs typeface="Oswald"/>
                <a:sym typeface="Oswald"/>
              </a:rPr>
              <a:t>ПРЕИМУЩЕСТВА</a:t>
            </a:r>
            <a:endParaRPr sz="2100" b="1" i="1" dirty="0">
              <a:solidFill>
                <a:schemeClr val="accent1">
                  <a:lumMod val="20000"/>
                  <a:lumOff val="80000"/>
                </a:schemeClr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44" name="Google Shape;344;g1fff79da452_11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7501" y="5717802"/>
            <a:ext cx="1612645" cy="8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D82398-DFC0-468A-91D1-6F5540D19DC6}"/>
              </a:ext>
            </a:extLst>
          </p:cNvPr>
          <p:cNvSpPr/>
          <p:nvPr/>
        </p:nvSpPr>
        <p:spPr>
          <a:xfrm>
            <a:off x="442925" y="6296213"/>
            <a:ext cx="2300275" cy="258600"/>
          </a:xfrm>
          <a:prstGeom prst="rect">
            <a:avLst/>
          </a:prstGeom>
          <a:solidFill>
            <a:srgbClr val="155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1" name="Google Shape;341;g1fff79da452_11_15"/>
          <p:cNvSpPr txBox="1"/>
          <p:nvPr/>
        </p:nvSpPr>
        <p:spPr>
          <a:xfrm rot="5400000">
            <a:off x="8796268" y="2586810"/>
            <a:ext cx="5661713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i="1" dirty="0">
                <a:solidFill>
                  <a:srgbClr val="5892FF"/>
                </a:solidFill>
                <a:latin typeface="Oswald Medium"/>
                <a:ea typeface="Oswald Medium"/>
                <a:cs typeface="Oswald Medium"/>
                <a:sym typeface="Oswald Medium"/>
              </a:rPr>
              <a:t>АНАЛИЗ КОНКУРЕНТОВ</a:t>
            </a:r>
            <a:endParaRPr sz="4300" i="1" dirty="0">
              <a:solidFill>
                <a:srgbClr val="5892FF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AA279D-C562-DB6C-2F86-7A5856A895F1}"/>
              </a:ext>
            </a:extLst>
          </p:cNvPr>
          <p:cNvSpPr/>
          <p:nvPr/>
        </p:nvSpPr>
        <p:spPr>
          <a:xfrm>
            <a:off x="5738327" y="3202900"/>
            <a:ext cx="754661" cy="153900"/>
          </a:xfrm>
          <a:prstGeom prst="rect">
            <a:avLst/>
          </a:prstGeom>
          <a:solidFill>
            <a:srgbClr val="1555CD"/>
          </a:solidFill>
          <a:ln>
            <a:solidFill>
              <a:srgbClr val="1555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6EF6"/>
            </a:gs>
            <a:gs pos="100000">
              <a:srgbClr val="2A73FE"/>
            </a:gs>
          </a:gsLst>
          <a:lin ang="13500000" scaled="0"/>
        </a:gra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fff79da452_11_39"/>
          <p:cNvSpPr/>
          <p:nvPr/>
        </p:nvSpPr>
        <p:spPr>
          <a:xfrm>
            <a:off x="6326825" y="3356797"/>
            <a:ext cx="3638400" cy="1167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1" name="Google Shape;351;g1fff79da452_11_39"/>
          <p:cNvSpPr/>
          <p:nvPr/>
        </p:nvSpPr>
        <p:spPr>
          <a:xfrm>
            <a:off x="562550" y="2600925"/>
            <a:ext cx="3849000" cy="936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2" name="Google Shape;352;g1fff79da452_11_39"/>
          <p:cNvSpPr txBox="1"/>
          <p:nvPr/>
        </p:nvSpPr>
        <p:spPr>
          <a:xfrm>
            <a:off x="934128" y="3047740"/>
            <a:ext cx="3178350" cy="25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307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600"/>
              <a:buFont typeface="Arial"/>
              <a:buNone/>
            </a:pP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СКУД </a:t>
            </a:r>
            <a:r>
              <a:rPr lang="en-US" sz="3200" dirty="0" err="1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от</a:t>
            </a:r>
            <a:r>
              <a:rPr lang="ru-RU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«</a:t>
            </a:r>
            <a:r>
              <a:rPr lang="en-US" sz="3200" dirty="0" err="1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Sigur</a:t>
            </a:r>
            <a:r>
              <a:rPr lang="en-US" sz="3200" dirty="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sz="3200" b="0" i="0" dirty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3" name="Google Shape;353;g1fff79da452_11_39"/>
          <p:cNvSpPr/>
          <p:nvPr/>
        </p:nvSpPr>
        <p:spPr>
          <a:xfrm>
            <a:off x="6205425" y="512775"/>
            <a:ext cx="4098000" cy="9369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4" name="Google Shape;354;g1fff79da452_11_39"/>
          <p:cNvSpPr/>
          <p:nvPr/>
        </p:nvSpPr>
        <p:spPr>
          <a:xfrm>
            <a:off x="485700" y="512775"/>
            <a:ext cx="4246500" cy="936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5" name="Google Shape;355;g1fff79da452_11_39"/>
          <p:cNvSpPr/>
          <p:nvPr/>
        </p:nvSpPr>
        <p:spPr>
          <a:xfrm>
            <a:off x="5493902" y="4014352"/>
            <a:ext cx="2103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8" name="Google Shape;358;g1fff79da452_11_39"/>
          <p:cNvSpPr txBox="1"/>
          <p:nvPr/>
        </p:nvSpPr>
        <p:spPr>
          <a:xfrm>
            <a:off x="6801987" y="759363"/>
            <a:ext cx="29049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Фонд «Сколково»</a:t>
            </a:r>
            <a:endParaRPr sz="3200" b="0" i="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59" name="Google Shape;359;g1fff79da452_11_39"/>
          <p:cNvSpPr txBox="1"/>
          <p:nvPr/>
        </p:nvSpPr>
        <p:spPr>
          <a:xfrm>
            <a:off x="7156263" y="3497200"/>
            <a:ext cx="21963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GPS-трекер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ГЛОНАСС</a:t>
            </a:r>
            <a:endParaRPr sz="32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0" name="Google Shape;360;g1fff79da452_11_39"/>
          <p:cNvSpPr txBox="1"/>
          <p:nvPr/>
        </p:nvSpPr>
        <p:spPr>
          <a:xfrm>
            <a:off x="9100797" y="6296213"/>
            <a:ext cx="27432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11</a:t>
            </a:fld>
            <a:endParaRPr sz="1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1" name="Google Shape;361;g1fff79da452_11_39"/>
          <p:cNvSpPr/>
          <p:nvPr/>
        </p:nvSpPr>
        <p:spPr>
          <a:xfrm>
            <a:off x="1093954" y="512783"/>
            <a:ext cx="3638400" cy="936600"/>
          </a:xfrm>
          <a:prstGeom prst="roundRect">
            <a:avLst>
              <a:gd name="adj" fmla="val 50000"/>
            </a:avLst>
          </a:prstGeom>
          <a:solidFill>
            <a:srgbClr val="DD055D">
              <a:alpha val="343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2" name="Google Shape;362;g1fff79da452_11_39"/>
          <p:cNvSpPr txBox="1"/>
          <p:nvPr/>
        </p:nvSpPr>
        <p:spPr>
          <a:xfrm>
            <a:off x="1379553" y="759378"/>
            <a:ext cx="22875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Наш продукт</a:t>
            </a:r>
            <a:endParaRPr sz="3200" b="0" i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3" name="Google Shape;363;g1fff79da452_11_39"/>
          <p:cNvSpPr txBox="1"/>
          <p:nvPr/>
        </p:nvSpPr>
        <p:spPr>
          <a:xfrm>
            <a:off x="450125" y="1458917"/>
            <a:ext cx="48549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Oswald Light"/>
              <a:buChar char="●"/>
            </a:pPr>
            <a:r>
              <a:rPr lang="ru-RU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Расхождение реального местоположения сотрудника на несколько метров с местоположением в системе</a:t>
            </a:r>
            <a:r>
              <a:rPr lang="en-US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 lang="ru-RU" sz="16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Oswald Light"/>
              <a:buChar char="●"/>
            </a:pPr>
            <a:r>
              <a:rPr lang="ru-RU" sz="16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Размер стоимости</a:t>
            </a:r>
            <a:endParaRPr dirty="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4" name="Google Shape;364;g1fff79da452_11_39"/>
          <p:cNvSpPr txBox="1"/>
          <p:nvPr/>
        </p:nvSpPr>
        <p:spPr>
          <a:xfrm>
            <a:off x="310125" y="3627800"/>
            <a:ext cx="47781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Степень риска копирования информации с карт и их клонирования увеличивается ежедневно(легкое создание дубликатов и проникновение на территорию объекта)</a:t>
            </a:r>
            <a:endParaRPr sz="22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Высокий риск потери</a:t>
            </a:r>
            <a:endParaRPr sz="22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Недолговечность карт </a:t>
            </a:r>
            <a:endParaRPr sz="22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5" name="Google Shape;365;g1fff79da452_11_39"/>
          <p:cNvSpPr txBox="1"/>
          <p:nvPr/>
        </p:nvSpPr>
        <p:spPr>
          <a:xfrm>
            <a:off x="5954650" y="1713450"/>
            <a:ext cx="4920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Нельзя использовать на больших предприятиях с открытой местностью</a:t>
            </a:r>
            <a:endParaRPr sz="22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Нет идентификации личности </a:t>
            </a:r>
            <a:endParaRPr sz="22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6" name="Google Shape;366;g1fff79da452_11_39"/>
          <p:cNvSpPr txBox="1"/>
          <p:nvPr/>
        </p:nvSpPr>
        <p:spPr>
          <a:xfrm>
            <a:off x="6205425" y="4670050"/>
            <a:ext cx="4817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 Light"/>
              <a:buChar char="●"/>
            </a:pPr>
            <a:r>
              <a:rPr lang="en-US" sz="22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Нет идентификации личности </a:t>
            </a:r>
            <a:endParaRPr sz="22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67" name="Google Shape;367;g1fff79da452_11_39"/>
          <p:cNvSpPr txBox="1"/>
          <p:nvPr/>
        </p:nvSpPr>
        <p:spPr>
          <a:xfrm rot="5400000">
            <a:off x="8123275" y="3259800"/>
            <a:ext cx="70077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i="1">
                <a:solidFill>
                  <a:srgbClr val="5892FF"/>
                </a:solidFill>
                <a:latin typeface="Oswald Medium"/>
                <a:ea typeface="Oswald Medium"/>
                <a:cs typeface="Oswald Medium"/>
                <a:sym typeface="Oswald Medium"/>
              </a:rPr>
              <a:t>АНАЛИЗ КОНКУРЕНТОВ</a:t>
            </a:r>
            <a:endParaRPr sz="4300" i="1">
              <a:solidFill>
                <a:srgbClr val="5892FF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368" name="Google Shape;368;g1fff79da452_11_39"/>
          <p:cNvSpPr txBox="1"/>
          <p:nvPr/>
        </p:nvSpPr>
        <p:spPr>
          <a:xfrm rot="5400000">
            <a:off x="9279400" y="5083500"/>
            <a:ext cx="3699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Oswald"/>
                <a:ea typeface="Oswald"/>
                <a:cs typeface="Oswald"/>
                <a:sym typeface="Oswald"/>
              </a:rPr>
              <a:t>НЕДОСТАТКИ</a:t>
            </a:r>
            <a:endParaRPr sz="2100" b="1" i="1" dirty="0">
              <a:solidFill>
                <a:schemeClr val="accent1">
                  <a:lumMod val="20000"/>
                  <a:lumOff val="80000"/>
                </a:schemeClr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AA5C017-4868-424A-987A-7643E5E008D0}"/>
              </a:ext>
            </a:extLst>
          </p:cNvPr>
          <p:cNvSpPr/>
          <p:nvPr/>
        </p:nvSpPr>
        <p:spPr>
          <a:xfrm>
            <a:off x="285845" y="6296212"/>
            <a:ext cx="2403987" cy="263149"/>
          </a:xfrm>
          <a:prstGeom prst="rect">
            <a:avLst/>
          </a:prstGeom>
          <a:gradFill flip="none" rotWithShape="1">
            <a:gsLst>
              <a:gs pos="0">
                <a:srgbClr val="2065E7"/>
              </a:gs>
              <a:gs pos="0">
                <a:srgbClr val="2A73FE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AD4DD2-0E9E-4974-8C02-3E4CC435C5C3}"/>
              </a:ext>
            </a:extLst>
          </p:cNvPr>
          <p:cNvSpPr/>
          <p:nvPr/>
        </p:nvSpPr>
        <p:spPr>
          <a:xfrm>
            <a:off x="11564150" y="6296213"/>
            <a:ext cx="279847" cy="258600"/>
          </a:xfrm>
          <a:prstGeom prst="rect">
            <a:avLst/>
          </a:prstGeom>
          <a:solidFill>
            <a:srgbClr val="266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Google Shape;344;g1fff79da452_11_15">
            <a:extLst>
              <a:ext uri="{FF2B5EF4-FFF2-40B4-BE49-F238E27FC236}">
                <a16:creationId xmlns:a16="http://schemas.microsoft.com/office/drawing/2014/main" id="{3211D8B1-FEBA-487C-9D4E-FBB65FC16F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7501" y="5717802"/>
            <a:ext cx="1612645" cy="88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"/>
          <p:cNvSpPr/>
          <p:nvPr/>
        </p:nvSpPr>
        <p:spPr>
          <a:xfrm>
            <a:off x="-167466" y="2535336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Сургутнефтегаз</a:t>
            </a:r>
            <a:endParaRPr/>
          </a:p>
        </p:txBody>
      </p:sp>
      <p:sp>
        <p:nvSpPr>
          <p:cNvPr id="377" name="Google Shape;377;p17"/>
          <p:cNvSpPr/>
          <p:nvPr/>
        </p:nvSpPr>
        <p:spPr>
          <a:xfrm>
            <a:off x="-490873" y="1672625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359A"/>
                </a:solidFill>
                <a:latin typeface="Oswald Light"/>
                <a:ea typeface="Oswald Light"/>
                <a:cs typeface="Oswald Light"/>
                <a:sym typeface="Oswald Light"/>
              </a:rPr>
              <a:t>Европа</a:t>
            </a:r>
            <a:endParaRPr sz="2000" b="1">
              <a:solidFill>
                <a:srgbClr val="00359A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78" name="Google Shape;378;p17"/>
          <p:cNvSpPr/>
          <p:nvPr/>
        </p:nvSpPr>
        <p:spPr>
          <a:xfrm>
            <a:off x="804722" y="875592"/>
            <a:ext cx="10764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Роснефть</a:t>
            </a:r>
            <a:endParaRPr/>
          </a:p>
        </p:txBody>
      </p:sp>
      <p:sp>
        <p:nvSpPr>
          <p:cNvPr id="379" name="Google Shape;379;p17"/>
          <p:cNvSpPr/>
          <p:nvPr/>
        </p:nvSpPr>
        <p:spPr>
          <a:xfrm>
            <a:off x="1692016" y="571040"/>
            <a:ext cx="2889600" cy="2825100"/>
          </a:xfrm>
          <a:prstGeom prst="ellipse">
            <a:avLst/>
          </a:prstGeom>
          <a:gradFill>
            <a:gsLst>
              <a:gs pos="0">
                <a:srgbClr val="7F7F7F">
                  <a:alpha val="40784"/>
                </a:srgbClr>
              </a:gs>
              <a:gs pos="100000">
                <a:srgbClr val="D8D8D8">
                  <a:alpha val="33725"/>
                </a:srgbClr>
              </a:gs>
            </a:gsLst>
            <a:lin ang="13800146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0" name="Google Shape;380;p17"/>
          <p:cNvSpPr/>
          <p:nvPr/>
        </p:nvSpPr>
        <p:spPr>
          <a:xfrm>
            <a:off x="1803911" y="702637"/>
            <a:ext cx="2665800" cy="256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1" name="Google Shape;381;p17"/>
          <p:cNvSpPr/>
          <p:nvPr/>
        </p:nvSpPr>
        <p:spPr>
          <a:xfrm>
            <a:off x="1803911" y="680954"/>
            <a:ext cx="2665842" cy="2606400"/>
          </a:xfrm>
          <a:custGeom>
            <a:avLst/>
            <a:gdLst/>
            <a:ahLst/>
            <a:cxnLst/>
            <a:rect l="l" t="t" r="r" b="b"/>
            <a:pathLst>
              <a:path w="1645" h="1645" extrusionOk="0">
                <a:moveTo>
                  <a:pt x="812" y="1645"/>
                </a:moveTo>
                <a:cubicBezTo>
                  <a:pt x="812" y="1645"/>
                  <a:pt x="812" y="1645"/>
                  <a:pt x="812" y="1645"/>
                </a:cubicBezTo>
                <a:cubicBezTo>
                  <a:pt x="782" y="1645"/>
                  <a:pt x="752" y="1643"/>
                  <a:pt x="722" y="1639"/>
                </a:cubicBezTo>
                <a:cubicBezTo>
                  <a:pt x="721" y="1639"/>
                  <a:pt x="721" y="1639"/>
                  <a:pt x="721" y="1639"/>
                </a:cubicBezTo>
                <a:cubicBezTo>
                  <a:pt x="719" y="1639"/>
                  <a:pt x="717" y="1638"/>
                  <a:pt x="715" y="1638"/>
                </a:cubicBezTo>
                <a:cubicBezTo>
                  <a:pt x="677" y="1633"/>
                  <a:pt x="640" y="1625"/>
                  <a:pt x="603" y="1615"/>
                </a:cubicBezTo>
                <a:cubicBezTo>
                  <a:pt x="601" y="1614"/>
                  <a:pt x="599" y="1613"/>
                  <a:pt x="598" y="1611"/>
                </a:cubicBezTo>
                <a:cubicBezTo>
                  <a:pt x="597" y="1609"/>
                  <a:pt x="596" y="1607"/>
                  <a:pt x="597" y="1605"/>
                </a:cubicBezTo>
                <a:cubicBezTo>
                  <a:pt x="598" y="1600"/>
                  <a:pt x="603" y="1597"/>
                  <a:pt x="607" y="1599"/>
                </a:cubicBezTo>
                <a:cubicBezTo>
                  <a:pt x="643" y="1609"/>
                  <a:pt x="680" y="1616"/>
                  <a:pt x="717" y="1621"/>
                </a:cubicBezTo>
                <a:cubicBezTo>
                  <a:pt x="719" y="1622"/>
                  <a:pt x="722" y="1622"/>
                  <a:pt x="724" y="1622"/>
                </a:cubicBezTo>
                <a:cubicBezTo>
                  <a:pt x="753" y="1626"/>
                  <a:pt x="783" y="1628"/>
                  <a:pt x="812" y="1628"/>
                </a:cubicBezTo>
                <a:cubicBezTo>
                  <a:pt x="814" y="1628"/>
                  <a:pt x="816" y="1629"/>
                  <a:pt x="818" y="1631"/>
                </a:cubicBezTo>
                <a:cubicBezTo>
                  <a:pt x="819" y="1632"/>
                  <a:pt x="820" y="1634"/>
                  <a:pt x="820" y="1637"/>
                </a:cubicBezTo>
                <a:cubicBezTo>
                  <a:pt x="820" y="1641"/>
                  <a:pt x="816" y="1645"/>
                  <a:pt x="812" y="1645"/>
                </a:cubicBezTo>
                <a:close/>
                <a:moveTo>
                  <a:pt x="840" y="1645"/>
                </a:moveTo>
                <a:cubicBezTo>
                  <a:pt x="840" y="1645"/>
                  <a:pt x="840" y="1645"/>
                  <a:pt x="840" y="1645"/>
                </a:cubicBezTo>
                <a:cubicBezTo>
                  <a:pt x="835" y="1645"/>
                  <a:pt x="832" y="1641"/>
                  <a:pt x="831" y="1637"/>
                </a:cubicBezTo>
                <a:cubicBezTo>
                  <a:pt x="831" y="1634"/>
                  <a:pt x="832" y="1632"/>
                  <a:pt x="834" y="1631"/>
                </a:cubicBezTo>
                <a:cubicBezTo>
                  <a:pt x="835" y="1629"/>
                  <a:pt x="838" y="1628"/>
                  <a:pt x="840" y="1628"/>
                </a:cubicBezTo>
                <a:cubicBezTo>
                  <a:pt x="840" y="1628"/>
                  <a:pt x="840" y="1628"/>
                  <a:pt x="840" y="1628"/>
                </a:cubicBezTo>
                <a:cubicBezTo>
                  <a:pt x="845" y="1628"/>
                  <a:pt x="848" y="1632"/>
                  <a:pt x="848" y="1636"/>
                </a:cubicBezTo>
                <a:cubicBezTo>
                  <a:pt x="849" y="1641"/>
                  <a:pt x="845" y="1645"/>
                  <a:pt x="840" y="1645"/>
                </a:cubicBezTo>
                <a:close/>
                <a:moveTo>
                  <a:pt x="868" y="1644"/>
                </a:moveTo>
                <a:cubicBezTo>
                  <a:pt x="864" y="1644"/>
                  <a:pt x="860" y="1640"/>
                  <a:pt x="860" y="1636"/>
                </a:cubicBezTo>
                <a:cubicBezTo>
                  <a:pt x="860" y="1634"/>
                  <a:pt x="860" y="1631"/>
                  <a:pt x="862" y="1630"/>
                </a:cubicBezTo>
                <a:cubicBezTo>
                  <a:pt x="863" y="1628"/>
                  <a:pt x="865" y="1627"/>
                  <a:pt x="868" y="1627"/>
                </a:cubicBezTo>
                <a:cubicBezTo>
                  <a:pt x="905" y="1625"/>
                  <a:pt x="942" y="1620"/>
                  <a:pt x="978" y="1613"/>
                </a:cubicBezTo>
                <a:cubicBezTo>
                  <a:pt x="978" y="1613"/>
                  <a:pt x="979" y="1613"/>
                  <a:pt x="979" y="1613"/>
                </a:cubicBezTo>
                <a:cubicBezTo>
                  <a:pt x="997" y="1609"/>
                  <a:pt x="1015" y="1605"/>
                  <a:pt x="1033" y="1600"/>
                </a:cubicBezTo>
                <a:cubicBezTo>
                  <a:pt x="1045" y="1597"/>
                  <a:pt x="1058" y="1593"/>
                  <a:pt x="1071" y="1589"/>
                </a:cubicBezTo>
                <a:cubicBezTo>
                  <a:pt x="1075" y="1587"/>
                  <a:pt x="1080" y="1590"/>
                  <a:pt x="1081" y="1594"/>
                </a:cubicBezTo>
                <a:cubicBezTo>
                  <a:pt x="1083" y="1599"/>
                  <a:pt x="1080" y="1603"/>
                  <a:pt x="1076" y="1605"/>
                </a:cubicBezTo>
                <a:cubicBezTo>
                  <a:pt x="1063" y="1609"/>
                  <a:pt x="1050" y="1613"/>
                  <a:pt x="1037" y="1616"/>
                </a:cubicBezTo>
                <a:cubicBezTo>
                  <a:pt x="1019" y="1621"/>
                  <a:pt x="1000" y="1626"/>
                  <a:pt x="982" y="1629"/>
                </a:cubicBezTo>
                <a:cubicBezTo>
                  <a:pt x="945" y="1637"/>
                  <a:pt x="907" y="1642"/>
                  <a:pt x="869" y="1644"/>
                </a:cubicBezTo>
                <a:cubicBezTo>
                  <a:pt x="869" y="1644"/>
                  <a:pt x="868" y="1644"/>
                  <a:pt x="868" y="1644"/>
                </a:cubicBezTo>
                <a:close/>
                <a:moveTo>
                  <a:pt x="578" y="1607"/>
                </a:moveTo>
                <a:cubicBezTo>
                  <a:pt x="577" y="1607"/>
                  <a:pt x="576" y="1607"/>
                  <a:pt x="575" y="1607"/>
                </a:cubicBezTo>
                <a:cubicBezTo>
                  <a:pt x="573" y="1606"/>
                  <a:pt x="571" y="1605"/>
                  <a:pt x="570" y="1603"/>
                </a:cubicBezTo>
                <a:cubicBezTo>
                  <a:pt x="569" y="1601"/>
                  <a:pt x="569" y="1598"/>
                  <a:pt x="570" y="1596"/>
                </a:cubicBezTo>
                <a:cubicBezTo>
                  <a:pt x="571" y="1592"/>
                  <a:pt x="576" y="1589"/>
                  <a:pt x="581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3" y="1592"/>
                  <a:pt x="585" y="1593"/>
                  <a:pt x="586" y="1595"/>
                </a:cubicBezTo>
                <a:cubicBezTo>
                  <a:pt x="587" y="1597"/>
                  <a:pt x="587" y="1599"/>
                  <a:pt x="586" y="1601"/>
                </a:cubicBezTo>
                <a:cubicBezTo>
                  <a:pt x="585" y="1605"/>
                  <a:pt x="582" y="1607"/>
                  <a:pt x="578" y="1607"/>
                </a:cubicBezTo>
                <a:close/>
                <a:moveTo>
                  <a:pt x="551" y="1598"/>
                </a:moveTo>
                <a:cubicBezTo>
                  <a:pt x="550" y="1598"/>
                  <a:pt x="549" y="1598"/>
                  <a:pt x="548" y="1598"/>
                </a:cubicBezTo>
                <a:cubicBezTo>
                  <a:pt x="518" y="1587"/>
                  <a:pt x="488" y="1574"/>
                  <a:pt x="459" y="1560"/>
                </a:cubicBezTo>
                <a:cubicBezTo>
                  <a:pt x="446" y="1554"/>
                  <a:pt x="434" y="1547"/>
                  <a:pt x="422" y="1540"/>
                </a:cubicBezTo>
                <a:cubicBezTo>
                  <a:pt x="401" y="1529"/>
                  <a:pt x="380" y="1516"/>
                  <a:pt x="360" y="1502"/>
                </a:cubicBezTo>
                <a:cubicBezTo>
                  <a:pt x="356" y="1500"/>
                  <a:pt x="355" y="1495"/>
                  <a:pt x="358" y="1491"/>
                </a:cubicBezTo>
                <a:cubicBezTo>
                  <a:pt x="361" y="1487"/>
                  <a:pt x="366" y="1486"/>
                  <a:pt x="370" y="1488"/>
                </a:cubicBezTo>
                <a:cubicBezTo>
                  <a:pt x="389" y="1502"/>
                  <a:pt x="410" y="1514"/>
                  <a:pt x="430" y="1526"/>
                </a:cubicBezTo>
                <a:cubicBezTo>
                  <a:pt x="442" y="1532"/>
                  <a:pt x="454" y="1539"/>
                  <a:pt x="466" y="1545"/>
                </a:cubicBezTo>
                <a:cubicBezTo>
                  <a:pt x="466" y="1545"/>
                  <a:pt x="466" y="1545"/>
                  <a:pt x="466" y="1545"/>
                </a:cubicBezTo>
                <a:cubicBezTo>
                  <a:pt x="495" y="1559"/>
                  <a:pt x="524" y="1571"/>
                  <a:pt x="554" y="1582"/>
                </a:cubicBezTo>
                <a:cubicBezTo>
                  <a:pt x="558" y="1583"/>
                  <a:pt x="561" y="1588"/>
                  <a:pt x="559" y="1593"/>
                </a:cubicBezTo>
                <a:cubicBezTo>
                  <a:pt x="558" y="1596"/>
                  <a:pt x="555" y="1598"/>
                  <a:pt x="551" y="1598"/>
                </a:cubicBezTo>
                <a:close/>
                <a:moveTo>
                  <a:pt x="1100" y="1596"/>
                </a:moveTo>
                <a:cubicBezTo>
                  <a:pt x="1100" y="1596"/>
                  <a:pt x="1100" y="1596"/>
                  <a:pt x="1100" y="1596"/>
                </a:cubicBezTo>
                <a:cubicBezTo>
                  <a:pt x="1097" y="1596"/>
                  <a:pt x="1093" y="1594"/>
                  <a:pt x="1092" y="1590"/>
                </a:cubicBezTo>
                <a:cubicBezTo>
                  <a:pt x="1091" y="1588"/>
                  <a:pt x="1091" y="1586"/>
                  <a:pt x="1092" y="1584"/>
                </a:cubicBezTo>
                <a:cubicBezTo>
                  <a:pt x="1093" y="1582"/>
                  <a:pt x="1095" y="1580"/>
                  <a:pt x="1097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102" y="1578"/>
                  <a:pt x="1107" y="1581"/>
                  <a:pt x="1108" y="1585"/>
                </a:cubicBezTo>
                <a:cubicBezTo>
                  <a:pt x="1110" y="1589"/>
                  <a:pt x="1107" y="1594"/>
                  <a:pt x="1103" y="1596"/>
                </a:cubicBezTo>
                <a:cubicBezTo>
                  <a:pt x="1102" y="1596"/>
                  <a:pt x="1101" y="1596"/>
                  <a:pt x="1100" y="1596"/>
                </a:cubicBezTo>
                <a:close/>
                <a:moveTo>
                  <a:pt x="1127" y="1586"/>
                </a:moveTo>
                <a:cubicBezTo>
                  <a:pt x="1123" y="1586"/>
                  <a:pt x="1120" y="1584"/>
                  <a:pt x="1119" y="1581"/>
                </a:cubicBezTo>
                <a:cubicBezTo>
                  <a:pt x="1118" y="1579"/>
                  <a:pt x="1118" y="1576"/>
                  <a:pt x="1119" y="1574"/>
                </a:cubicBezTo>
                <a:cubicBezTo>
                  <a:pt x="1120" y="1572"/>
                  <a:pt x="1121" y="1570"/>
                  <a:pt x="1123" y="1570"/>
                </a:cubicBezTo>
                <a:cubicBezTo>
                  <a:pt x="1158" y="1556"/>
                  <a:pt x="1192" y="1539"/>
                  <a:pt x="1224" y="1521"/>
                </a:cubicBezTo>
                <a:cubicBezTo>
                  <a:pt x="1224" y="1521"/>
                  <a:pt x="1224" y="1521"/>
                  <a:pt x="1224" y="1521"/>
                </a:cubicBezTo>
                <a:cubicBezTo>
                  <a:pt x="1252" y="1505"/>
                  <a:pt x="1278" y="1488"/>
                  <a:pt x="1304" y="1469"/>
                </a:cubicBezTo>
                <a:cubicBezTo>
                  <a:pt x="1307" y="1466"/>
                  <a:pt x="1313" y="1467"/>
                  <a:pt x="1316" y="1471"/>
                </a:cubicBezTo>
                <a:cubicBezTo>
                  <a:pt x="1318" y="1474"/>
                  <a:pt x="1318" y="1480"/>
                  <a:pt x="1314" y="1482"/>
                </a:cubicBezTo>
                <a:cubicBezTo>
                  <a:pt x="1288" y="1502"/>
                  <a:pt x="1261" y="1520"/>
                  <a:pt x="1233" y="1536"/>
                </a:cubicBezTo>
                <a:cubicBezTo>
                  <a:pt x="1200" y="1554"/>
                  <a:pt x="1165" y="1571"/>
                  <a:pt x="1130" y="1585"/>
                </a:cubicBezTo>
                <a:cubicBezTo>
                  <a:pt x="1130" y="1585"/>
                  <a:pt x="1130" y="1585"/>
                  <a:pt x="1130" y="1585"/>
                </a:cubicBezTo>
                <a:cubicBezTo>
                  <a:pt x="1129" y="1586"/>
                  <a:pt x="1128" y="1586"/>
                  <a:pt x="1127" y="1586"/>
                </a:cubicBezTo>
                <a:close/>
                <a:moveTo>
                  <a:pt x="342" y="1488"/>
                </a:moveTo>
                <a:cubicBezTo>
                  <a:pt x="340" y="1488"/>
                  <a:pt x="338" y="1487"/>
                  <a:pt x="337" y="1486"/>
                </a:cubicBezTo>
                <a:cubicBezTo>
                  <a:pt x="337" y="1486"/>
                  <a:pt x="337" y="1486"/>
                  <a:pt x="337" y="1486"/>
                </a:cubicBezTo>
                <a:cubicBezTo>
                  <a:pt x="335" y="1485"/>
                  <a:pt x="334" y="1483"/>
                  <a:pt x="333" y="1480"/>
                </a:cubicBezTo>
                <a:cubicBezTo>
                  <a:pt x="333" y="1478"/>
                  <a:pt x="334" y="1476"/>
                  <a:pt x="335" y="1474"/>
                </a:cubicBezTo>
                <a:cubicBezTo>
                  <a:pt x="338" y="1470"/>
                  <a:pt x="343" y="1470"/>
                  <a:pt x="347" y="1472"/>
                </a:cubicBezTo>
                <a:cubicBezTo>
                  <a:pt x="351" y="1475"/>
                  <a:pt x="351" y="1480"/>
                  <a:pt x="349" y="1484"/>
                </a:cubicBezTo>
                <a:cubicBezTo>
                  <a:pt x="347" y="1486"/>
                  <a:pt x="345" y="1488"/>
                  <a:pt x="342" y="1488"/>
                </a:cubicBezTo>
                <a:close/>
                <a:moveTo>
                  <a:pt x="319" y="1471"/>
                </a:moveTo>
                <a:cubicBezTo>
                  <a:pt x="317" y="1471"/>
                  <a:pt x="316" y="1470"/>
                  <a:pt x="314" y="1469"/>
                </a:cubicBezTo>
                <a:cubicBezTo>
                  <a:pt x="289" y="1449"/>
                  <a:pt x="264" y="1427"/>
                  <a:pt x="242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20" y="1383"/>
                  <a:pt x="199" y="1360"/>
                  <a:pt x="180" y="1336"/>
                </a:cubicBezTo>
                <a:cubicBezTo>
                  <a:pt x="176" y="1330"/>
                  <a:pt x="171" y="1324"/>
                  <a:pt x="166" y="1318"/>
                </a:cubicBezTo>
                <a:cubicBezTo>
                  <a:pt x="166" y="1318"/>
                  <a:pt x="166" y="1318"/>
                  <a:pt x="166" y="1318"/>
                </a:cubicBezTo>
                <a:cubicBezTo>
                  <a:pt x="165" y="1316"/>
                  <a:pt x="164" y="1314"/>
                  <a:pt x="165" y="1312"/>
                </a:cubicBezTo>
                <a:cubicBezTo>
                  <a:pt x="165" y="1310"/>
                  <a:pt x="166" y="1308"/>
                  <a:pt x="168" y="1306"/>
                </a:cubicBezTo>
                <a:cubicBezTo>
                  <a:pt x="172" y="1304"/>
                  <a:pt x="177" y="1304"/>
                  <a:pt x="180" y="1308"/>
                </a:cubicBezTo>
                <a:cubicBezTo>
                  <a:pt x="184" y="1314"/>
                  <a:pt x="189" y="1320"/>
                  <a:pt x="194" y="1325"/>
                </a:cubicBezTo>
                <a:cubicBezTo>
                  <a:pt x="212" y="1349"/>
                  <a:pt x="232" y="1371"/>
                  <a:pt x="253" y="1392"/>
                </a:cubicBezTo>
                <a:cubicBezTo>
                  <a:pt x="253" y="1392"/>
                  <a:pt x="253" y="1392"/>
                  <a:pt x="253" y="1392"/>
                </a:cubicBezTo>
                <a:cubicBezTo>
                  <a:pt x="276" y="1415"/>
                  <a:pt x="300" y="1436"/>
                  <a:pt x="325" y="1455"/>
                </a:cubicBezTo>
                <a:cubicBezTo>
                  <a:pt x="328" y="1458"/>
                  <a:pt x="329" y="1464"/>
                  <a:pt x="326" y="1467"/>
                </a:cubicBezTo>
                <a:cubicBezTo>
                  <a:pt x="324" y="1469"/>
                  <a:pt x="322" y="1471"/>
                  <a:pt x="319" y="1471"/>
                </a:cubicBezTo>
                <a:close/>
                <a:moveTo>
                  <a:pt x="1331" y="1467"/>
                </a:moveTo>
                <a:cubicBezTo>
                  <a:pt x="1329" y="1467"/>
                  <a:pt x="1326" y="1466"/>
                  <a:pt x="1324" y="1464"/>
                </a:cubicBezTo>
                <a:cubicBezTo>
                  <a:pt x="1323" y="1462"/>
                  <a:pt x="1322" y="1460"/>
                  <a:pt x="1323" y="1457"/>
                </a:cubicBezTo>
                <a:cubicBezTo>
                  <a:pt x="1323" y="1455"/>
                  <a:pt x="1324" y="1453"/>
                  <a:pt x="1326" y="1452"/>
                </a:cubicBezTo>
                <a:cubicBezTo>
                  <a:pt x="1329" y="1449"/>
                  <a:pt x="1335" y="1449"/>
                  <a:pt x="1338" y="1453"/>
                </a:cubicBezTo>
                <a:cubicBezTo>
                  <a:pt x="1341" y="1457"/>
                  <a:pt x="1340" y="1462"/>
                  <a:pt x="1336" y="1465"/>
                </a:cubicBezTo>
                <a:cubicBezTo>
                  <a:pt x="1335" y="1466"/>
                  <a:pt x="1333" y="1467"/>
                  <a:pt x="1331" y="1467"/>
                </a:cubicBezTo>
                <a:close/>
                <a:moveTo>
                  <a:pt x="1353" y="1449"/>
                </a:moveTo>
                <a:cubicBezTo>
                  <a:pt x="1350" y="1449"/>
                  <a:pt x="1348" y="1448"/>
                  <a:pt x="1346" y="1446"/>
                </a:cubicBezTo>
                <a:cubicBezTo>
                  <a:pt x="1345" y="1444"/>
                  <a:pt x="1344" y="1442"/>
                  <a:pt x="1344" y="1440"/>
                </a:cubicBezTo>
                <a:cubicBezTo>
                  <a:pt x="1345" y="1437"/>
                  <a:pt x="1346" y="1435"/>
                  <a:pt x="1347" y="1434"/>
                </a:cubicBezTo>
                <a:cubicBezTo>
                  <a:pt x="1375" y="1410"/>
                  <a:pt x="1402" y="1383"/>
                  <a:pt x="1427" y="1355"/>
                </a:cubicBezTo>
                <a:cubicBezTo>
                  <a:pt x="1427" y="1355"/>
                  <a:pt x="1427" y="1355"/>
                  <a:pt x="1427" y="1355"/>
                </a:cubicBezTo>
                <a:cubicBezTo>
                  <a:pt x="1448" y="1331"/>
                  <a:pt x="1467" y="1306"/>
                  <a:pt x="1485" y="1280"/>
                </a:cubicBezTo>
                <a:cubicBezTo>
                  <a:pt x="1488" y="1276"/>
                  <a:pt x="1493" y="1275"/>
                  <a:pt x="1497" y="1278"/>
                </a:cubicBezTo>
                <a:cubicBezTo>
                  <a:pt x="1501" y="1281"/>
                  <a:pt x="1502" y="1286"/>
                  <a:pt x="1499" y="1290"/>
                </a:cubicBezTo>
                <a:cubicBezTo>
                  <a:pt x="1481" y="1316"/>
                  <a:pt x="1461" y="1342"/>
                  <a:pt x="1440" y="1366"/>
                </a:cubicBezTo>
                <a:cubicBezTo>
                  <a:pt x="1414" y="1395"/>
                  <a:pt x="1387" y="1422"/>
                  <a:pt x="1358" y="1447"/>
                </a:cubicBezTo>
                <a:cubicBezTo>
                  <a:pt x="1357" y="1448"/>
                  <a:pt x="1355" y="1449"/>
                  <a:pt x="1353" y="1449"/>
                </a:cubicBezTo>
                <a:close/>
                <a:moveTo>
                  <a:pt x="157" y="1299"/>
                </a:moveTo>
                <a:cubicBezTo>
                  <a:pt x="154" y="1299"/>
                  <a:pt x="151" y="1297"/>
                  <a:pt x="150" y="1295"/>
                </a:cubicBezTo>
                <a:cubicBezTo>
                  <a:pt x="150" y="1295"/>
                  <a:pt x="150" y="1295"/>
                  <a:pt x="150" y="1295"/>
                </a:cubicBezTo>
                <a:cubicBezTo>
                  <a:pt x="148" y="1293"/>
                  <a:pt x="148" y="1291"/>
                  <a:pt x="148" y="1289"/>
                </a:cubicBezTo>
                <a:cubicBezTo>
                  <a:pt x="149" y="1286"/>
                  <a:pt x="150" y="1285"/>
                  <a:pt x="152" y="1283"/>
                </a:cubicBezTo>
                <a:cubicBezTo>
                  <a:pt x="155" y="1281"/>
                  <a:pt x="161" y="1282"/>
                  <a:pt x="163" y="1285"/>
                </a:cubicBezTo>
                <a:cubicBezTo>
                  <a:pt x="163" y="1285"/>
                  <a:pt x="163" y="1285"/>
                  <a:pt x="163" y="1285"/>
                </a:cubicBezTo>
                <a:cubicBezTo>
                  <a:pt x="166" y="1289"/>
                  <a:pt x="165" y="1294"/>
                  <a:pt x="161" y="1297"/>
                </a:cubicBezTo>
                <a:cubicBezTo>
                  <a:pt x="160" y="1298"/>
                  <a:pt x="158" y="1299"/>
                  <a:pt x="157" y="1299"/>
                </a:cubicBezTo>
                <a:close/>
                <a:moveTo>
                  <a:pt x="141" y="1275"/>
                </a:moveTo>
                <a:cubicBezTo>
                  <a:pt x="138" y="1275"/>
                  <a:pt x="135" y="1274"/>
                  <a:pt x="134" y="1271"/>
                </a:cubicBezTo>
                <a:cubicBezTo>
                  <a:pt x="116" y="1244"/>
                  <a:pt x="100" y="1216"/>
                  <a:pt x="86" y="1187"/>
                </a:cubicBezTo>
                <a:cubicBezTo>
                  <a:pt x="69" y="1153"/>
                  <a:pt x="54" y="1117"/>
                  <a:pt x="42" y="1081"/>
                </a:cubicBezTo>
                <a:cubicBezTo>
                  <a:pt x="42" y="1079"/>
                  <a:pt x="42" y="1077"/>
                  <a:pt x="43" y="1075"/>
                </a:cubicBezTo>
                <a:cubicBezTo>
                  <a:pt x="44" y="1073"/>
                  <a:pt x="45" y="1071"/>
                  <a:pt x="48" y="1071"/>
                </a:cubicBezTo>
                <a:cubicBezTo>
                  <a:pt x="52" y="1069"/>
                  <a:pt x="57" y="1072"/>
                  <a:pt x="58" y="1076"/>
                </a:cubicBezTo>
                <a:cubicBezTo>
                  <a:pt x="70" y="1111"/>
                  <a:pt x="84" y="1146"/>
                  <a:pt x="101" y="1179"/>
                </a:cubicBezTo>
                <a:cubicBezTo>
                  <a:pt x="115" y="1208"/>
                  <a:pt x="131" y="1236"/>
                  <a:pt x="148" y="1262"/>
                </a:cubicBezTo>
                <a:cubicBezTo>
                  <a:pt x="150" y="1266"/>
                  <a:pt x="149" y="1271"/>
                  <a:pt x="145" y="1274"/>
                </a:cubicBezTo>
                <a:cubicBezTo>
                  <a:pt x="144" y="1275"/>
                  <a:pt x="142" y="1275"/>
                  <a:pt x="141" y="1275"/>
                </a:cubicBezTo>
                <a:close/>
                <a:moveTo>
                  <a:pt x="1508" y="1270"/>
                </a:moveTo>
                <a:cubicBezTo>
                  <a:pt x="1506" y="1270"/>
                  <a:pt x="1505" y="1269"/>
                  <a:pt x="1503" y="1269"/>
                </a:cubicBezTo>
                <a:cubicBezTo>
                  <a:pt x="1502" y="1267"/>
                  <a:pt x="1500" y="1265"/>
                  <a:pt x="1500" y="1263"/>
                </a:cubicBezTo>
                <a:cubicBezTo>
                  <a:pt x="1499" y="1261"/>
                  <a:pt x="1500" y="1259"/>
                  <a:pt x="1501" y="1257"/>
                </a:cubicBezTo>
                <a:cubicBezTo>
                  <a:pt x="1503" y="1253"/>
                  <a:pt x="1509" y="1252"/>
                  <a:pt x="1513" y="1254"/>
                </a:cubicBezTo>
                <a:cubicBezTo>
                  <a:pt x="1516" y="1257"/>
                  <a:pt x="1518" y="1262"/>
                  <a:pt x="1515" y="1266"/>
                </a:cubicBezTo>
                <a:cubicBezTo>
                  <a:pt x="1514" y="1268"/>
                  <a:pt x="1511" y="1270"/>
                  <a:pt x="1508" y="1270"/>
                </a:cubicBezTo>
                <a:close/>
                <a:moveTo>
                  <a:pt x="1523" y="1246"/>
                </a:moveTo>
                <a:cubicBezTo>
                  <a:pt x="1521" y="1246"/>
                  <a:pt x="1520" y="1245"/>
                  <a:pt x="1518" y="1245"/>
                </a:cubicBezTo>
                <a:cubicBezTo>
                  <a:pt x="1514" y="1242"/>
                  <a:pt x="1513" y="1237"/>
                  <a:pt x="1515" y="1233"/>
                </a:cubicBezTo>
                <a:cubicBezTo>
                  <a:pt x="1516" y="1233"/>
                  <a:pt x="1516" y="1232"/>
                  <a:pt x="1516" y="1232"/>
                </a:cubicBezTo>
                <a:cubicBezTo>
                  <a:pt x="1516" y="1232"/>
                  <a:pt x="1516" y="1232"/>
                  <a:pt x="1516" y="1232"/>
                </a:cubicBezTo>
                <a:cubicBezTo>
                  <a:pt x="1535" y="1200"/>
                  <a:pt x="1552" y="1167"/>
                  <a:pt x="1566" y="1133"/>
                </a:cubicBezTo>
                <a:cubicBezTo>
                  <a:pt x="1578" y="1104"/>
                  <a:pt x="1588" y="1074"/>
                  <a:pt x="1597" y="1043"/>
                </a:cubicBezTo>
                <a:cubicBezTo>
                  <a:pt x="1598" y="1039"/>
                  <a:pt x="1603" y="1036"/>
                  <a:pt x="1608" y="1037"/>
                </a:cubicBezTo>
                <a:cubicBezTo>
                  <a:pt x="1610" y="1038"/>
                  <a:pt x="1612" y="1039"/>
                  <a:pt x="1613" y="1041"/>
                </a:cubicBezTo>
                <a:cubicBezTo>
                  <a:pt x="1614" y="1043"/>
                  <a:pt x="1614" y="1046"/>
                  <a:pt x="1613" y="1048"/>
                </a:cubicBezTo>
                <a:cubicBezTo>
                  <a:pt x="1605" y="1079"/>
                  <a:pt x="1594" y="1110"/>
                  <a:pt x="1581" y="1140"/>
                </a:cubicBezTo>
                <a:cubicBezTo>
                  <a:pt x="1567" y="1174"/>
                  <a:pt x="1550" y="1208"/>
                  <a:pt x="1531" y="1240"/>
                </a:cubicBezTo>
                <a:cubicBezTo>
                  <a:pt x="1531" y="1241"/>
                  <a:pt x="1531" y="1241"/>
                  <a:pt x="1531" y="1241"/>
                </a:cubicBezTo>
                <a:cubicBezTo>
                  <a:pt x="1530" y="1241"/>
                  <a:pt x="1530" y="1241"/>
                  <a:pt x="1530" y="1242"/>
                </a:cubicBezTo>
                <a:cubicBezTo>
                  <a:pt x="1529" y="1244"/>
                  <a:pt x="1526" y="1246"/>
                  <a:pt x="1523" y="1246"/>
                </a:cubicBezTo>
                <a:close/>
                <a:moveTo>
                  <a:pt x="42" y="1060"/>
                </a:moveTo>
                <a:cubicBezTo>
                  <a:pt x="38" y="1060"/>
                  <a:pt x="35" y="1058"/>
                  <a:pt x="34" y="1054"/>
                </a:cubicBezTo>
                <a:cubicBezTo>
                  <a:pt x="33" y="1052"/>
                  <a:pt x="33" y="1050"/>
                  <a:pt x="34" y="1048"/>
                </a:cubicBezTo>
                <a:cubicBezTo>
                  <a:pt x="35" y="1046"/>
                  <a:pt x="37" y="1044"/>
                  <a:pt x="39" y="1043"/>
                </a:cubicBezTo>
                <a:cubicBezTo>
                  <a:pt x="44" y="1042"/>
                  <a:pt x="49" y="1045"/>
                  <a:pt x="50" y="1049"/>
                </a:cubicBezTo>
                <a:cubicBezTo>
                  <a:pt x="51" y="1051"/>
                  <a:pt x="50" y="1054"/>
                  <a:pt x="49" y="1056"/>
                </a:cubicBezTo>
                <a:cubicBezTo>
                  <a:pt x="48" y="1058"/>
                  <a:pt x="46" y="1059"/>
                  <a:pt x="44" y="1060"/>
                </a:cubicBezTo>
                <a:cubicBezTo>
                  <a:pt x="43" y="1060"/>
                  <a:pt x="43" y="1060"/>
                  <a:pt x="42" y="1060"/>
                </a:cubicBezTo>
                <a:close/>
                <a:moveTo>
                  <a:pt x="34" y="1033"/>
                </a:moveTo>
                <a:cubicBezTo>
                  <a:pt x="30" y="1033"/>
                  <a:pt x="27" y="1030"/>
                  <a:pt x="26" y="1026"/>
                </a:cubicBezTo>
                <a:cubicBezTo>
                  <a:pt x="18" y="995"/>
                  <a:pt x="12" y="963"/>
                  <a:pt x="8" y="931"/>
                </a:cubicBezTo>
                <a:cubicBezTo>
                  <a:pt x="3" y="895"/>
                  <a:pt x="0" y="859"/>
                  <a:pt x="0" y="822"/>
                </a:cubicBezTo>
                <a:cubicBezTo>
                  <a:pt x="0" y="821"/>
                  <a:pt x="1" y="820"/>
                  <a:pt x="1" y="818"/>
                </a:cubicBezTo>
                <a:cubicBezTo>
                  <a:pt x="1" y="817"/>
                  <a:pt x="1" y="817"/>
                  <a:pt x="1" y="817"/>
                </a:cubicBezTo>
                <a:cubicBezTo>
                  <a:pt x="1" y="812"/>
                  <a:pt x="4" y="809"/>
                  <a:pt x="9" y="809"/>
                </a:cubicBezTo>
                <a:cubicBezTo>
                  <a:pt x="9" y="809"/>
                  <a:pt x="9" y="809"/>
                  <a:pt x="9" y="809"/>
                </a:cubicBezTo>
                <a:cubicBezTo>
                  <a:pt x="11" y="809"/>
                  <a:pt x="13" y="810"/>
                  <a:pt x="15" y="811"/>
                </a:cubicBezTo>
                <a:cubicBezTo>
                  <a:pt x="17" y="813"/>
                  <a:pt x="17" y="815"/>
                  <a:pt x="17" y="817"/>
                </a:cubicBezTo>
                <a:cubicBezTo>
                  <a:pt x="17" y="819"/>
                  <a:pt x="17" y="821"/>
                  <a:pt x="17" y="822"/>
                </a:cubicBezTo>
                <a:cubicBezTo>
                  <a:pt x="17" y="858"/>
                  <a:pt x="20" y="894"/>
                  <a:pt x="25" y="929"/>
                </a:cubicBezTo>
                <a:cubicBezTo>
                  <a:pt x="29" y="960"/>
                  <a:pt x="35" y="992"/>
                  <a:pt x="43" y="1022"/>
                </a:cubicBezTo>
                <a:cubicBezTo>
                  <a:pt x="44" y="1027"/>
                  <a:pt x="41" y="1031"/>
                  <a:pt x="36" y="1033"/>
                </a:cubicBezTo>
                <a:cubicBezTo>
                  <a:pt x="36" y="1033"/>
                  <a:pt x="35" y="1033"/>
                  <a:pt x="34" y="1033"/>
                </a:cubicBezTo>
                <a:close/>
                <a:moveTo>
                  <a:pt x="1613" y="1027"/>
                </a:moveTo>
                <a:cubicBezTo>
                  <a:pt x="1612" y="1027"/>
                  <a:pt x="1611" y="1027"/>
                  <a:pt x="1611" y="1027"/>
                </a:cubicBezTo>
                <a:cubicBezTo>
                  <a:pt x="1608" y="1026"/>
                  <a:pt x="1606" y="1025"/>
                  <a:pt x="1605" y="1023"/>
                </a:cubicBezTo>
                <a:cubicBezTo>
                  <a:pt x="1604" y="1021"/>
                  <a:pt x="1604" y="1018"/>
                  <a:pt x="1604" y="1016"/>
                </a:cubicBezTo>
                <a:cubicBezTo>
                  <a:pt x="1605" y="1012"/>
                  <a:pt x="1610" y="1009"/>
                  <a:pt x="1615" y="1010"/>
                </a:cubicBezTo>
                <a:cubicBezTo>
                  <a:pt x="1619" y="1011"/>
                  <a:pt x="1622" y="1016"/>
                  <a:pt x="1621" y="1020"/>
                </a:cubicBezTo>
                <a:cubicBezTo>
                  <a:pt x="1620" y="1024"/>
                  <a:pt x="1617" y="1027"/>
                  <a:pt x="1613" y="1027"/>
                </a:cubicBezTo>
                <a:close/>
                <a:moveTo>
                  <a:pt x="1619" y="999"/>
                </a:moveTo>
                <a:cubicBezTo>
                  <a:pt x="1618" y="999"/>
                  <a:pt x="1618" y="999"/>
                  <a:pt x="1617" y="999"/>
                </a:cubicBezTo>
                <a:cubicBezTo>
                  <a:pt x="1613" y="998"/>
                  <a:pt x="1610" y="994"/>
                  <a:pt x="1611" y="989"/>
                </a:cubicBezTo>
                <a:cubicBezTo>
                  <a:pt x="1614" y="973"/>
                  <a:pt x="1617" y="956"/>
                  <a:pt x="1619" y="940"/>
                </a:cubicBezTo>
                <a:cubicBezTo>
                  <a:pt x="1622" y="919"/>
                  <a:pt x="1625" y="899"/>
                  <a:pt x="1626" y="878"/>
                </a:cubicBezTo>
                <a:cubicBezTo>
                  <a:pt x="1627" y="860"/>
                  <a:pt x="1628" y="842"/>
                  <a:pt x="1628" y="823"/>
                </a:cubicBezTo>
                <a:cubicBezTo>
                  <a:pt x="1628" y="810"/>
                  <a:pt x="1628" y="796"/>
                  <a:pt x="1627" y="783"/>
                </a:cubicBezTo>
                <a:cubicBezTo>
                  <a:pt x="1627" y="781"/>
                  <a:pt x="1628" y="779"/>
                  <a:pt x="1629" y="777"/>
                </a:cubicBezTo>
                <a:cubicBezTo>
                  <a:pt x="1631" y="775"/>
                  <a:pt x="1633" y="774"/>
                  <a:pt x="1635" y="774"/>
                </a:cubicBezTo>
                <a:cubicBezTo>
                  <a:pt x="1640" y="774"/>
                  <a:pt x="1644" y="778"/>
                  <a:pt x="1644" y="782"/>
                </a:cubicBezTo>
                <a:cubicBezTo>
                  <a:pt x="1645" y="796"/>
                  <a:pt x="1645" y="810"/>
                  <a:pt x="1645" y="823"/>
                </a:cubicBezTo>
                <a:cubicBezTo>
                  <a:pt x="1645" y="842"/>
                  <a:pt x="1644" y="861"/>
                  <a:pt x="1643" y="879"/>
                </a:cubicBezTo>
                <a:cubicBezTo>
                  <a:pt x="1642" y="900"/>
                  <a:pt x="1639" y="921"/>
                  <a:pt x="1636" y="942"/>
                </a:cubicBezTo>
                <a:cubicBezTo>
                  <a:pt x="1634" y="959"/>
                  <a:pt x="1631" y="976"/>
                  <a:pt x="1627" y="992"/>
                </a:cubicBezTo>
                <a:cubicBezTo>
                  <a:pt x="1626" y="996"/>
                  <a:pt x="1623" y="999"/>
                  <a:pt x="1619" y="999"/>
                </a:cubicBezTo>
                <a:close/>
                <a:moveTo>
                  <a:pt x="10" y="797"/>
                </a:moveTo>
                <a:cubicBezTo>
                  <a:pt x="10" y="797"/>
                  <a:pt x="9" y="797"/>
                  <a:pt x="9" y="797"/>
                </a:cubicBezTo>
                <a:cubicBezTo>
                  <a:pt x="7" y="797"/>
                  <a:pt x="5" y="796"/>
                  <a:pt x="3" y="795"/>
                </a:cubicBezTo>
                <a:cubicBezTo>
                  <a:pt x="2" y="793"/>
                  <a:pt x="1" y="791"/>
                  <a:pt x="1" y="789"/>
                </a:cubicBezTo>
                <a:cubicBezTo>
                  <a:pt x="1" y="784"/>
                  <a:pt x="5" y="780"/>
                  <a:pt x="10" y="780"/>
                </a:cubicBezTo>
                <a:cubicBezTo>
                  <a:pt x="12" y="780"/>
                  <a:pt x="14" y="781"/>
                  <a:pt x="16" y="783"/>
                </a:cubicBezTo>
                <a:cubicBezTo>
                  <a:pt x="17" y="785"/>
                  <a:pt x="18" y="787"/>
                  <a:pt x="18" y="789"/>
                </a:cubicBezTo>
                <a:cubicBezTo>
                  <a:pt x="18" y="794"/>
                  <a:pt x="14" y="797"/>
                  <a:pt x="10" y="797"/>
                </a:cubicBezTo>
                <a:close/>
                <a:moveTo>
                  <a:pt x="11" y="769"/>
                </a:moveTo>
                <a:cubicBezTo>
                  <a:pt x="11" y="769"/>
                  <a:pt x="11" y="769"/>
                  <a:pt x="11" y="769"/>
                </a:cubicBezTo>
                <a:cubicBezTo>
                  <a:pt x="8" y="769"/>
                  <a:pt x="6" y="768"/>
                  <a:pt x="5" y="766"/>
                </a:cubicBezTo>
                <a:cubicBezTo>
                  <a:pt x="3" y="764"/>
                  <a:pt x="3" y="762"/>
                  <a:pt x="3" y="760"/>
                </a:cubicBezTo>
                <a:cubicBezTo>
                  <a:pt x="3" y="754"/>
                  <a:pt x="4" y="748"/>
                  <a:pt x="5" y="741"/>
                </a:cubicBezTo>
                <a:cubicBezTo>
                  <a:pt x="7" y="715"/>
                  <a:pt x="11" y="689"/>
                  <a:pt x="16" y="664"/>
                </a:cubicBezTo>
                <a:cubicBezTo>
                  <a:pt x="16" y="664"/>
                  <a:pt x="16" y="664"/>
                  <a:pt x="16" y="664"/>
                </a:cubicBezTo>
                <a:cubicBezTo>
                  <a:pt x="16" y="664"/>
                  <a:pt x="16" y="663"/>
                  <a:pt x="16" y="663"/>
                </a:cubicBezTo>
                <a:cubicBezTo>
                  <a:pt x="24" y="626"/>
                  <a:pt x="34" y="589"/>
                  <a:pt x="46" y="554"/>
                </a:cubicBezTo>
                <a:cubicBezTo>
                  <a:pt x="48" y="549"/>
                  <a:pt x="52" y="547"/>
                  <a:pt x="57" y="548"/>
                </a:cubicBezTo>
                <a:cubicBezTo>
                  <a:pt x="61" y="550"/>
                  <a:pt x="64" y="555"/>
                  <a:pt x="62" y="559"/>
                </a:cubicBezTo>
                <a:cubicBezTo>
                  <a:pt x="50" y="594"/>
                  <a:pt x="40" y="631"/>
                  <a:pt x="33" y="667"/>
                </a:cubicBezTo>
                <a:cubicBezTo>
                  <a:pt x="28" y="692"/>
                  <a:pt x="24" y="717"/>
                  <a:pt x="21" y="743"/>
                </a:cubicBezTo>
                <a:cubicBezTo>
                  <a:pt x="21" y="749"/>
                  <a:pt x="20" y="755"/>
                  <a:pt x="20" y="761"/>
                </a:cubicBezTo>
                <a:cubicBezTo>
                  <a:pt x="19" y="766"/>
                  <a:pt x="16" y="769"/>
                  <a:pt x="11" y="769"/>
                </a:cubicBezTo>
                <a:close/>
                <a:moveTo>
                  <a:pt x="1634" y="763"/>
                </a:moveTo>
                <a:cubicBezTo>
                  <a:pt x="1629" y="763"/>
                  <a:pt x="1625" y="760"/>
                  <a:pt x="1625" y="755"/>
                </a:cubicBezTo>
                <a:cubicBezTo>
                  <a:pt x="1625" y="755"/>
                  <a:pt x="1625" y="755"/>
                  <a:pt x="1625" y="755"/>
                </a:cubicBezTo>
                <a:cubicBezTo>
                  <a:pt x="1625" y="753"/>
                  <a:pt x="1626" y="751"/>
                  <a:pt x="1627" y="749"/>
                </a:cubicBezTo>
                <a:cubicBezTo>
                  <a:pt x="1629" y="747"/>
                  <a:pt x="1631" y="746"/>
                  <a:pt x="1633" y="746"/>
                </a:cubicBezTo>
                <a:cubicBezTo>
                  <a:pt x="1638" y="746"/>
                  <a:pt x="1642" y="749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6"/>
                  <a:pt x="1641" y="758"/>
                  <a:pt x="1640" y="760"/>
                </a:cubicBezTo>
                <a:cubicBezTo>
                  <a:pt x="1639" y="762"/>
                  <a:pt x="1637" y="763"/>
                  <a:pt x="1634" y="763"/>
                </a:cubicBezTo>
                <a:cubicBezTo>
                  <a:pt x="1634" y="763"/>
                  <a:pt x="1634" y="763"/>
                  <a:pt x="1634" y="763"/>
                </a:cubicBezTo>
                <a:close/>
                <a:moveTo>
                  <a:pt x="1631" y="735"/>
                </a:moveTo>
                <a:cubicBezTo>
                  <a:pt x="1626" y="735"/>
                  <a:pt x="1623" y="732"/>
                  <a:pt x="1622" y="727"/>
                </a:cubicBezTo>
                <a:cubicBezTo>
                  <a:pt x="1618" y="695"/>
                  <a:pt x="1612" y="662"/>
                  <a:pt x="1605" y="630"/>
                </a:cubicBezTo>
                <a:cubicBezTo>
                  <a:pt x="1603" y="626"/>
                  <a:pt x="1606" y="621"/>
                  <a:pt x="1611" y="620"/>
                </a:cubicBezTo>
                <a:cubicBezTo>
                  <a:pt x="1615" y="619"/>
                  <a:pt x="1620" y="622"/>
                  <a:pt x="1621" y="626"/>
                </a:cubicBezTo>
                <a:cubicBezTo>
                  <a:pt x="1629" y="659"/>
                  <a:pt x="1635" y="692"/>
                  <a:pt x="1639" y="725"/>
                </a:cubicBezTo>
                <a:cubicBezTo>
                  <a:pt x="1640" y="730"/>
                  <a:pt x="1636" y="734"/>
                  <a:pt x="1632" y="735"/>
                </a:cubicBezTo>
                <a:cubicBezTo>
                  <a:pt x="1631" y="735"/>
                  <a:pt x="1631" y="735"/>
                  <a:pt x="1631" y="735"/>
                </a:cubicBezTo>
                <a:close/>
                <a:moveTo>
                  <a:pt x="1592" y="566"/>
                </a:moveTo>
                <a:cubicBezTo>
                  <a:pt x="1588" y="566"/>
                  <a:pt x="1585" y="563"/>
                  <a:pt x="1584" y="560"/>
                </a:cubicBezTo>
                <a:cubicBezTo>
                  <a:pt x="1573" y="530"/>
                  <a:pt x="1561" y="500"/>
                  <a:pt x="1547" y="472"/>
                </a:cubicBezTo>
                <a:cubicBezTo>
                  <a:pt x="1546" y="470"/>
                  <a:pt x="1546" y="468"/>
                  <a:pt x="1547" y="465"/>
                </a:cubicBezTo>
                <a:cubicBezTo>
                  <a:pt x="1548" y="463"/>
                  <a:pt x="1549" y="462"/>
                  <a:pt x="1551" y="461"/>
                </a:cubicBezTo>
                <a:cubicBezTo>
                  <a:pt x="1556" y="459"/>
                  <a:pt x="1561" y="461"/>
                  <a:pt x="1563" y="465"/>
                </a:cubicBezTo>
                <a:cubicBezTo>
                  <a:pt x="1577" y="494"/>
                  <a:pt x="1589" y="524"/>
                  <a:pt x="1600" y="554"/>
                </a:cubicBezTo>
                <a:cubicBezTo>
                  <a:pt x="1601" y="556"/>
                  <a:pt x="1600" y="559"/>
                  <a:pt x="1599" y="561"/>
                </a:cubicBezTo>
                <a:cubicBezTo>
                  <a:pt x="1598" y="563"/>
                  <a:pt x="1597" y="564"/>
                  <a:pt x="1595" y="565"/>
                </a:cubicBezTo>
                <a:cubicBezTo>
                  <a:pt x="1594" y="565"/>
                  <a:pt x="1593" y="566"/>
                  <a:pt x="1592" y="566"/>
                </a:cubicBezTo>
                <a:close/>
                <a:moveTo>
                  <a:pt x="64" y="538"/>
                </a:moveTo>
                <a:cubicBezTo>
                  <a:pt x="64" y="538"/>
                  <a:pt x="64" y="538"/>
                  <a:pt x="64" y="538"/>
                </a:cubicBezTo>
                <a:cubicBezTo>
                  <a:pt x="64" y="538"/>
                  <a:pt x="64" y="538"/>
                  <a:pt x="64" y="538"/>
                </a:cubicBezTo>
                <a:cubicBezTo>
                  <a:pt x="63" y="538"/>
                  <a:pt x="62" y="538"/>
                  <a:pt x="61" y="538"/>
                </a:cubicBezTo>
                <a:cubicBezTo>
                  <a:pt x="56" y="536"/>
                  <a:pt x="54" y="531"/>
                  <a:pt x="56" y="527"/>
                </a:cubicBezTo>
                <a:cubicBezTo>
                  <a:pt x="58" y="522"/>
                  <a:pt x="63" y="520"/>
                  <a:pt x="67" y="522"/>
                </a:cubicBezTo>
                <a:cubicBezTo>
                  <a:pt x="71" y="524"/>
                  <a:pt x="73" y="528"/>
                  <a:pt x="72" y="533"/>
                </a:cubicBezTo>
                <a:cubicBezTo>
                  <a:pt x="72" y="533"/>
                  <a:pt x="72" y="533"/>
                  <a:pt x="72" y="533"/>
                </a:cubicBezTo>
                <a:cubicBezTo>
                  <a:pt x="70" y="536"/>
                  <a:pt x="67" y="538"/>
                  <a:pt x="64" y="538"/>
                </a:cubicBezTo>
                <a:close/>
                <a:moveTo>
                  <a:pt x="74" y="512"/>
                </a:moveTo>
                <a:cubicBezTo>
                  <a:pt x="73" y="512"/>
                  <a:pt x="72" y="512"/>
                  <a:pt x="71" y="511"/>
                </a:cubicBezTo>
                <a:cubicBezTo>
                  <a:pt x="69" y="510"/>
                  <a:pt x="67" y="509"/>
                  <a:pt x="67" y="507"/>
                </a:cubicBezTo>
                <a:cubicBezTo>
                  <a:pt x="66" y="505"/>
                  <a:pt x="66" y="502"/>
                  <a:pt x="67" y="500"/>
                </a:cubicBezTo>
                <a:cubicBezTo>
                  <a:pt x="76" y="479"/>
                  <a:pt x="86" y="458"/>
                  <a:pt x="96" y="438"/>
                </a:cubicBezTo>
                <a:cubicBezTo>
                  <a:pt x="101" y="430"/>
                  <a:pt x="105" y="421"/>
                  <a:pt x="110" y="413"/>
                </a:cubicBezTo>
                <a:cubicBezTo>
                  <a:pt x="129" y="380"/>
                  <a:pt x="150" y="349"/>
                  <a:pt x="174" y="318"/>
                </a:cubicBezTo>
                <a:cubicBezTo>
                  <a:pt x="176" y="315"/>
                  <a:pt x="182" y="314"/>
                  <a:pt x="185" y="317"/>
                </a:cubicBezTo>
                <a:cubicBezTo>
                  <a:pt x="189" y="320"/>
                  <a:pt x="190" y="325"/>
                  <a:pt x="187" y="329"/>
                </a:cubicBezTo>
                <a:cubicBezTo>
                  <a:pt x="164" y="358"/>
                  <a:pt x="143" y="390"/>
                  <a:pt x="125" y="422"/>
                </a:cubicBezTo>
                <a:cubicBezTo>
                  <a:pt x="120" y="430"/>
                  <a:pt x="116" y="438"/>
                  <a:pt x="111" y="446"/>
                </a:cubicBezTo>
                <a:cubicBezTo>
                  <a:pt x="101" y="466"/>
                  <a:pt x="91" y="486"/>
                  <a:pt x="82" y="507"/>
                </a:cubicBezTo>
                <a:cubicBezTo>
                  <a:pt x="81" y="510"/>
                  <a:pt x="78" y="512"/>
                  <a:pt x="74" y="512"/>
                </a:cubicBezTo>
                <a:close/>
                <a:moveTo>
                  <a:pt x="1542" y="451"/>
                </a:moveTo>
                <a:cubicBezTo>
                  <a:pt x="1539" y="451"/>
                  <a:pt x="1536" y="450"/>
                  <a:pt x="1535" y="447"/>
                </a:cubicBezTo>
                <a:cubicBezTo>
                  <a:pt x="1533" y="443"/>
                  <a:pt x="1534" y="438"/>
                  <a:pt x="1538" y="436"/>
                </a:cubicBezTo>
                <a:cubicBezTo>
                  <a:pt x="1542" y="433"/>
                  <a:pt x="1548" y="435"/>
                  <a:pt x="1550" y="439"/>
                </a:cubicBezTo>
                <a:cubicBezTo>
                  <a:pt x="1551" y="441"/>
                  <a:pt x="1551" y="443"/>
                  <a:pt x="1550" y="446"/>
                </a:cubicBezTo>
                <a:cubicBezTo>
                  <a:pt x="1550" y="448"/>
                  <a:pt x="1548" y="449"/>
                  <a:pt x="1546" y="451"/>
                </a:cubicBezTo>
                <a:cubicBezTo>
                  <a:pt x="1545" y="451"/>
                  <a:pt x="1544" y="451"/>
                  <a:pt x="1542" y="451"/>
                </a:cubicBezTo>
                <a:close/>
                <a:moveTo>
                  <a:pt x="1529" y="427"/>
                </a:moveTo>
                <a:cubicBezTo>
                  <a:pt x="1526" y="427"/>
                  <a:pt x="1523" y="425"/>
                  <a:pt x="1521" y="422"/>
                </a:cubicBezTo>
                <a:cubicBezTo>
                  <a:pt x="1503" y="390"/>
                  <a:pt x="1482" y="359"/>
                  <a:pt x="1459" y="329"/>
                </a:cubicBezTo>
                <a:cubicBezTo>
                  <a:pt x="1449" y="317"/>
                  <a:pt x="1439" y="304"/>
                  <a:pt x="1428" y="292"/>
                </a:cubicBezTo>
                <a:cubicBezTo>
                  <a:pt x="1418" y="280"/>
                  <a:pt x="1407" y="269"/>
                  <a:pt x="1397" y="258"/>
                </a:cubicBezTo>
                <a:cubicBezTo>
                  <a:pt x="1393" y="255"/>
                  <a:pt x="1393" y="249"/>
                  <a:pt x="1397" y="246"/>
                </a:cubicBezTo>
                <a:cubicBezTo>
                  <a:pt x="1400" y="243"/>
                  <a:pt x="1405" y="243"/>
                  <a:pt x="1409" y="246"/>
                </a:cubicBezTo>
                <a:cubicBezTo>
                  <a:pt x="1420" y="257"/>
                  <a:pt x="1431" y="269"/>
                  <a:pt x="1441" y="281"/>
                </a:cubicBezTo>
                <a:cubicBezTo>
                  <a:pt x="1452" y="293"/>
                  <a:pt x="1462" y="306"/>
                  <a:pt x="1473" y="319"/>
                </a:cubicBezTo>
                <a:cubicBezTo>
                  <a:pt x="1496" y="349"/>
                  <a:pt x="1517" y="381"/>
                  <a:pt x="1536" y="414"/>
                </a:cubicBezTo>
                <a:cubicBezTo>
                  <a:pt x="1538" y="418"/>
                  <a:pt x="1537" y="423"/>
                  <a:pt x="1533" y="426"/>
                </a:cubicBezTo>
                <a:cubicBezTo>
                  <a:pt x="1532" y="426"/>
                  <a:pt x="1530" y="427"/>
                  <a:pt x="1529" y="427"/>
                </a:cubicBezTo>
                <a:close/>
                <a:moveTo>
                  <a:pt x="198" y="310"/>
                </a:moveTo>
                <a:cubicBezTo>
                  <a:pt x="196" y="310"/>
                  <a:pt x="194" y="309"/>
                  <a:pt x="193" y="308"/>
                </a:cubicBezTo>
                <a:cubicBezTo>
                  <a:pt x="191" y="307"/>
                  <a:pt x="190" y="305"/>
                  <a:pt x="190" y="302"/>
                </a:cubicBezTo>
                <a:cubicBezTo>
                  <a:pt x="189" y="300"/>
                  <a:pt x="190" y="298"/>
                  <a:pt x="191" y="296"/>
                </a:cubicBezTo>
                <a:cubicBezTo>
                  <a:pt x="194" y="293"/>
                  <a:pt x="200" y="292"/>
                  <a:pt x="203" y="295"/>
                </a:cubicBezTo>
                <a:cubicBezTo>
                  <a:pt x="207" y="298"/>
                  <a:pt x="208" y="303"/>
                  <a:pt x="205" y="307"/>
                </a:cubicBezTo>
                <a:cubicBezTo>
                  <a:pt x="204" y="307"/>
                  <a:pt x="204" y="307"/>
                  <a:pt x="204" y="307"/>
                </a:cubicBezTo>
                <a:cubicBezTo>
                  <a:pt x="203" y="309"/>
                  <a:pt x="200" y="310"/>
                  <a:pt x="198" y="310"/>
                </a:cubicBezTo>
                <a:close/>
                <a:moveTo>
                  <a:pt x="216" y="289"/>
                </a:moveTo>
                <a:cubicBezTo>
                  <a:pt x="214" y="289"/>
                  <a:pt x="212" y="288"/>
                  <a:pt x="211" y="287"/>
                </a:cubicBezTo>
                <a:cubicBezTo>
                  <a:pt x="209" y="285"/>
                  <a:pt x="208" y="283"/>
                  <a:pt x="208" y="281"/>
                </a:cubicBezTo>
                <a:cubicBezTo>
                  <a:pt x="208" y="278"/>
                  <a:pt x="209" y="276"/>
                  <a:pt x="210" y="275"/>
                </a:cubicBezTo>
                <a:cubicBezTo>
                  <a:pt x="232" y="250"/>
                  <a:pt x="255" y="227"/>
                  <a:pt x="279" y="206"/>
                </a:cubicBezTo>
                <a:cubicBezTo>
                  <a:pt x="284" y="201"/>
                  <a:pt x="290" y="197"/>
                  <a:pt x="295" y="192"/>
                </a:cubicBezTo>
                <a:cubicBezTo>
                  <a:pt x="319" y="172"/>
                  <a:pt x="344" y="154"/>
                  <a:pt x="370" y="137"/>
                </a:cubicBezTo>
                <a:cubicBezTo>
                  <a:pt x="370" y="137"/>
                  <a:pt x="370" y="137"/>
                  <a:pt x="370" y="137"/>
                </a:cubicBezTo>
                <a:cubicBezTo>
                  <a:pt x="374" y="134"/>
                  <a:pt x="379" y="135"/>
                  <a:pt x="381" y="139"/>
                </a:cubicBezTo>
                <a:cubicBezTo>
                  <a:pt x="383" y="141"/>
                  <a:pt x="383" y="143"/>
                  <a:pt x="383" y="145"/>
                </a:cubicBezTo>
                <a:cubicBezTo>
                  <a:pt x="382" y="148"/>
                  <a:pt x="381" y="150"/>
                  <a:pt x="379" y="151"/>
                </a:cubicBezTo>
                <a:cubicBezTo>
                  <a:pt x="354" y="168"/>
                  <a:pt x="329" y="186"/>
                  <a:pt x="306" y="205"/>
                </a:cubicBezTo>
                <a:cubicBezTo>
                  <a:pt x="301" y="210"/>
                  <a:pt x="295" y="214"/>
                  <a:pt x="290" y="219"/>
                </a:cubicBezTo>
                <a:cubicBezTo>
                  <a:pt x="267" y="240"/>
                  <a:pt x="244" y="262"/>
                  <a:pt x="223" y="286"/>
                </a:cubicBezTo>
                <a:cubicBezTo>
                  <a:pt x="221" y="288"/>
                  <a:pt x="219" y="289"/>
                  <a:pt x="216" y="289"/>
                </a:cubicBezTo>
                <a:close/>
                <a:moveTo>
                  <a:pt x="1382" y="241"/>
                </a:moveTo>
                <a:cubicBezTo>
                  <a:pt x="1380" y="241"/>
                  <a:pt x="1378" y="240"/>
                  <a:pt x="1377" y="238"/>
                </a:cubicBezTo>
                <a:cubicBezTo>
                  <a:pt x="1375" y="237"/>
                  <a:pt x="1374" y="235"/>
                  <a:pt x="1374" y="232"/>
                </a:cubicBezTo>
                <a:cubicBezTo>
                  <a:pt x="1374" y="230"/>
                  <a:pt x="1375" y="228"/>
                  <a:pt x="1376" y="226"/>
                </a:cubicBezTo>
                <a:cubicBezTo>
                  <a:pt x="1379" y="223"/>
                  <a:pt x="1385" y="223"/>
                  <a:pt x="1388" y="226"/>
                </a:cubicBezTo>
                <a:cubicBezTo>
                  <a:pt x="1390" y="228"/>
                  <a:pt x="1391" y="230"/>
                  <a:pt x="1391" y="232"/>
                </a:cubicBezTo>
                <a:cubicBezTo>
                  <a:pt x="1391" y="234"/>
                  <a:pt x="1390" y="236"/>
                  <a:pt x="1389" y="238"/>
                </a:cubicBezTo>
                <a:cubicBezTo>
                  <a:pt x="1387" y="240"/>
                  <a:pt x="1385" y="241"/>
                  <a:pt x="1382" y="241"/>
                </a:cubicBezTo>
                <a:close/>
                <a:moveTo>
                  <a:pt x="1361" y="222"/>
                </a:moveTo>
                <a:cubicBezTo>
                  <a:pt x="1359" y="222"/>
                  <a:pt x="1357" y="221"/>
                  <a:pt x="1356" y="219"/>
                </a:cubicBezTo>
                <a:cubicBezTo>
                  <a:pt x="1328" y="195"/>
                  <a:pt x="1298" y="172"/>
                  <a:pt x="1267" y="151"/>
                </a:cubicBezTo>
                <a:cubicBezTo>
                  <a:pt x="1241" y="134"/>
                  <a:pt x="1213" y="118"/>
                  <a:pt x="1185" y="104"/>
                </a:cubicBezTo>
                <a:cubicBezTo>
                  <a:pt x="1183" y="103"/>
                  <a:pt x="1181" y="101"/>
                  <a:pt x="1180" y="99"/>
                </a:cubicBezTo>
                <a:cubicBezTo>
                  <a:pt x="1180" y="97"/>
                  <a:pt x="1180" y="94"/>
                  <a:pt x="1181" y="92"/>
                </a:cubicBezTo>
                <a:cubicBezTo>
                  <a:pt x="1183" y="88"/>
                  <a:pt x="1188" y="87"/>
                  <a:pt x="1192" y="89"/>
                </a:cubicBezTo>
                <a:cubicBezTo>
                  <a:pt x="1221" y="103"/>
                  <a:pt x="1249" y="119"/>
                  <a:pt x="1276" y="137"/>
                </a:cubicBezTo>
                <a:cubicBezTo>
                  <a:pt x="1308" y="158"/>
                  <a:pt x="1339" y="182"/>
                  <a:pt x="1367" y="207"/>
                </a:cubicBezTo>
                <a:cubicBezTo>
                  <a:pt x="1367" y="207"/>
                  <a:pt x="1367" y="207"/>
                  <a:pt x="1367" y="207"/>
                </a:cubicBezTo>
                <a:cubicBezTo>
                  <a:pt x="1371" y="210"/>
                  <a:pt x="1371" y="215"/>
                  <a:pt x="1368" y="219"/>
                </a:cubicBezTo>
                <a:cubicBezTo>
                  <a:pt x="1366" y="221"/>
                  <a:pt x="1364" y="222"/>
                  <a:pt x="1361" y="222"/>
                </a:cubicBezTo>
                <a:close/>
                <a:moveTo>
                  <a:pt x="398" y="137"/>
                </a:moveTo>
                <a:cubicBezTo>
                  <a:pt x="395" y="137"/>
                  <a:pt x="393" y="136"/>
                  <a:pt x="391" y="133"/>
                </a:cubicBezTo>
                <a:cubicBezTo>
                  <a:pt x="390" y="131"/>
                  <a:pt x="390" y="129"/>
                  <a:pt x="390" y="127"/>
                </a:cubicBezTo>
                <a:cubicBezTo>
                  <a:pt x="391" y="124"/>
                  <a:pt x="392" y="123"/>
                  <a:pt x="394" y="121"/>
                </a:cubicBezTo>
                <a:cubicBezTo>
                  <a:pt x="398" y="119"/>
                  <a:pt x="403" y="120"/>
                  <a:pt x="406" y="124"/>
                </a:cubicBezTo>
                <a:cubicBezTo>
                  <a:pt x="408" y="128"/>
                  <a:pt x="407" y="133"/>
                  <a:pt x="403" y="136"/>
                </a:cubicBezTo>
                <a:cubicBezTo>
                  <a:pt x="401" y="137"/>
                  <a:pt x="400" y="137"/>
                  <a:pt x="398" y="137"/>
                </a:cubicBezTo>
                <a:close/>
                <a:moveTo>
                  <a:pt x="423" y="123"/>
                </a:moveTo>
                <a:cubicBezTo>
                  <a:pt x="423" y="123"/>
                  <a:pt x="423" y="123"/>
                  <a:pt x="423" y="123"/>
                </a:cubicBezTo>
                <a:cubicBezTo>
                  <a:pt x="420" y="123"/>
                  <a:pt x="417" y="121"/>
                  <a:pt x="415" y="118"/>
                </a:cubicBezTo>
                <a:cubicBezTo>
                  <a:pt x="413" y="114"/>
                  <a:pt x="414" y="109"/>
                  <a:pt x="419" y="107"/>
                </a:cubicBezTo>
                <a:cubicBezTo>
                  <a:pt x="447" y="91"/>
                  <a:pt x="476" y="77"/>
                  <a:pt x="506" y="64"/>
                </a:cubicBezTo>
                <a:cubicBezTo>
                  <a:pt x="528" y="55"/>
                  <a:pt x="550" y="47"/>
                  <a:pt x="572" y="40"/>
                </a:cubicBezTo>
                <a:cubicBezTo>
                  <a:pt x="586" y="36"/>
                  <a:pt x="600" y="32"/>
                  <a:pt x="614" y="28"/>
                </a:cubicBezTo>
                <a:cubicBezTo>
                  <a:pt x="619" y="27"/>
                  <a:pt x="623" y="29"/>
                  <a:pt x="624" y="34"/>
                </a:cubicBezTo>
                <a:cubicBezTo>
                  <a:pt x="625" y="36"/>
                  <a:pt x="625" y="38"/>
                  <a:pt x="624" y="40"/>
                </a:cubicBezTo>
                <a:cubicBezTo>
                  <a:pt x="622" y="42"/>
                  <a:pt x="621" y="44"/>
                  <a:pt x="618" y="44"/>
                </a:cubicBezTo>
                <a:cubicBezTo>
                  <a:pt x="605" y="48"/>
                  <a:pt x="591" y="52"/>
                  <a:pt x="577" y="56"/>
                </a:cubicBezTo>
                <a:cubicBezTo>
                  <a:pt x="555" y="63"/>
                  <a:pt x="534" y="71"/>
                  <a:pt x="512" y="80"/>
                </a:cubicBezTo>
                <a:cubicBezTo>
                  <a:pt x="483" y="92"/>
                  <a:pt x="454" y="106"/>
                  <a:pt x="427" y="122"/>
                </a:cubicBezTo>
                <a:cubicBezTo>
                  <a:pt x="426" y="122"/>
                  <a:pt x="424" y="123"/>
                  <a:pt x="423" y="123"/>
                </a:cubicBezTo>
                <a:close/>
                <a:moveTo>
                  <a:pt x="1163" y="92"/>
                </a:moveTo>
                <a:cubicBezTo>
                  <a:pt x="1162" y="92"/>
                  <a:pt x="1161" y="92"/>
                  <a:pt x="1160" y="92"/>
                </a:cubicBezTo>
                <a:cubicBezTo>
                  <a:pt x="1157" y="91"/>
                  <a:pt x="1156" y="89"/>
                  <a:pt x="1155" y="87"/>
                </a:cubicBezTo>
                <a:cubicBezTo>
                  <a:pt x="1154" y="85"/>
                  <a:pt x="1154" y="82"/>
                  <a:pt x="1155" y="80"/>
                </a:cubicBezTo>
                <a:cubicBezTo>
                  <a:pt x="1157" y="76"/>
                  <a:pt x="1162" y="74"/>
                  <a:pt x="1167" y="76"/>
                </a:cubicBezTo>
                <a:cubicBezTo>
                  <a:pt x="1171" y="78"/>
                  <a:pt x="1173" y="83"/>
                  <a:pt x="1171" y="87"/>
                </a:cubicBezTo>
                <a:cubicBezTo>
                  <a:pt x="1169" y="90"/>
                  <a:pt x="1166" y="92"/>
                  <a:pt x="1163" y="92"/>
                </a:cubicBezTo>
                <a:close/>
                <a:moveTo>
                  <a:pt x="1137" y="81"/>
                </a:moveTo>
                <a:cubicBezTo>
                  <a:pt x="1136" y="81"/>
                  <a:pt x="1135" y="81"/>
                  <a:pt x="1134" y="80"/>
                </a:cubicBezTo>
                <a:cubicBezTo>
                  <a:pt x="1100" y="66"/>
                  <a:pt x="1064" y="54"/>
                  <a:pt x="1028" y="44"/>
                </a:cubicBezTo>
                <a:cubicBezTo>
                  <a:pt x="1028" y="44"/>
                  <a:pt x="1028" y="44"/>
                  <a:pt x="1028" y="44"/>
                </a:cubicBezTo>
                <a:cubicBezTo>
                  <a:pt x="997" y="36"/>
                  <a:pt x="966" y="30"/>
                  <a:pt x="935" y="25"/>
                </a:cubicBezTo>
                <a:cubicBezTo>
                  <a:pt x="933" y="25"/>
                  <a:pt x="931" y="24"/>
                  <a:pt x="929" y="22"/>
                </a:cubicBezTo>
                <a:cubicBezTo>
                  <a:pt x="928" y="20"/>
                  <a:pt x="927" y="18"/>
                  <a:pt x="928" y="16"/>
                </a:cubicBezTo>
                <a:cubicBezTo>
                  <a:pt x="928" y="11"/>
                  <a:pt x="933" y="8"/>
                  <a:pt x="937" y="9"/>
                </a:cubicBezTo>
                <a:cubicBezTo>
                  <a:pt x="969" y="13"/>
                  <a:pt x="1001" y="20"/>
                  <a:pt x="1032" y="28"/>
                </a:cubicBezTo>
                <a:cubicBezTo>
                  <a:pt x="1069" y="38"/>
                  <a:pt x="1105" y="50"/>
                  <a:pt x="1140" y="65"/>
                </a:cubicBezTo>
                <a:cubicBezTo>
                  <a:pt x="1145" y="66"/>
                  <a:pt x="1147" y="71"/>
                  <a:pt x="1145" y="76"/>
                </a:cubicBezTo>
                <a:cubicBezTo>
                  <a:pt x="1144" y="79"/>
                  <a:pt x="1141" y="81"/>
                  <a:pt x="1137" y="81"/>
                </a:cubicBezTo>
                <a:close/>
                <a:moveTo>
                  <a:pt x="644" y="38"/>
                </a:moveTo>
                <a:cubicBezTo>
                  <a:pt x="640" y="38"/>
                  <a:pt x="636" y="35"/>
                  <a:pt x="635" y="31"/>
                </a:cubicBezTo>
                <a:cubicBezTo>
                  <a:pt x="634" y="27"/>
                  <a:pt x="637" y="22"/>
                  <a:pt x="642" y="21"/>
                </a:cubicBezTo>
                <a:cubicBezTo>
                  <a:pt x="646" y="20"/>
                  <a:pt x="651" y="23"/>
                  <a:pt x="652" y="27"/>
                </a:cubicBezTo>
                <a:cubicBezTo>
                  <a:pt x="653" y="32"/>
                  <a:pt x="650" y="37"/>
                  <a:pt x="646" y="38"/>
                </a:cubicBezTo>
                <a:cubicBezTo>
                  <a:pt x="645" y="38"/>
                  <a:pt x="644" y="38"/>
                  <a:pt x="644" y="38"/>
                </a:cubicBezTo>
                <a:close/>
                <a:moveTo>
                  <a:pt x="671" y="32"/>
                </a:moveTo>
                <a:cubicBezTo>
                  <a:pt x="667" y="32"/>
                  <a:pt x="664" y="29"/>
                  <a:pt x="663" y="25"/>
                </a:cubicBezTo>
                <a:cubicBezTo>
                  <a:pt x="663" y="23"/>
                  <a:pt x="663" y="21"/>
                  <a:pt x="664" y="19"/>
                </a:cubicBezTo>
                <a:cubicBezTo>
                  <a:pt x="666" y="17"/>
                  <a:pt x="668" y="16"/>
                  <a:pt x="670" y="15"/>
                </a:cubicBezTo>
                <a:cubicBezTo>
                  <a:pt x="702" y="9"/>
                  <a:pt x="734" y="5"/>
                  <a:pt x="766" y="3"/>
                </a:cubicBezTo>
                <a:cubicBezTo>
                  <a:pt x="766" y="3"/>
                  <a:pt x="766" y="3"/>
                  <a:pt x="766" y="3"/>
                </a:cubicBezTo>
                <a:cubicBezTo>
                  <a:pt x="804" y="0"/>
                  <a:pt x="843" y="0"/>
                  <a:pt x="880" y="3"/>
                </a:cubicBezTo>
                <a:cubicBezTo>
                  <a:pt x="885" y="3"/>
                  <a:pt x="888" y="7"/>
                  <a:pt x="888" y="12"/>
                </a:cubicBezTo>
                <a:cubicBezTo>
                  <a:pt x="888" y="16"/>
                  <a:pt x="884" y="20"/>
                  <a:pt x="879" y="20"/>
                </a:cubicBezTo>
                <a:cubicBezTo>
                  <a:pt x="842" y="17"/>
                  <a:pt x="804" y="17"/>
                  <a:pt x="767" y="20"/>
                </a:cubicBezTo>
                <a:cubicBezTo>
                  <a:pt x="767" y="20"/>
                  <a:pt x="767" y="20"/>
                  <a:pt x="767" y="20"/>
                </a:cubicBezTo>
                <a:cubicBezTo>
                  <a:pt x="736" y="22"/>
                  <a:pt x="704" y="26"/>
                  <a:pt x="673" y="32"/>
                </a:cubicBezTo>
                <a:cubicBezTo>
                  <a:pt x="672" y="32"/>
                  <a:pt x="672" y="32"/>
                  <a:pt x="671" y="32"/>
                </a:cubicBezTo>
                <a:close/>
                <a:moveTo>
                  <a:pt x="908" y="22"/>
                </a:moveTo>
                <a:cubicBezTo>
                  <a:pt x="908" y="22"/>
                  <a:pt x="907" y="22"/>
                  <a:pt x="907" y="22"/>
                </a:cubicBezTo>
                <a:cubicBezTo>
                  <a:pt x="905" y="22"/>
                  <a:pt x="903" y="21"/>
                  <a:pt x="901" y="19"/>
                </a:cubicBezTo>
                <a:cubicBezTo>
                  <a:pt x="900" y="17"/>
                  <a:pt x="899" y="15"/>
                  <a:pt x="899" y="13"/>
                </a:cubicBezTo>
                <a:cubicBezTo>
                  <a:pt x="900" y="8"/>
                  <a:pt x="904" y="5"/>
                  <a:pt x="909" y="5"/>
                </a:cubicBezTo>
                <a:cubicBezTo>
                  <a:pt x="913" y="6"/>
                  <a:pt x="917" y="10"/>
                  <a:pt x="916" y="14"/>
                </a:cubicBezTo>
                <a:cubicBezTo>
                  <a:pt x="916" y="19"/>
                  <a:pt x="912" y="22"/>
                  <a:pt x="90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2" name="Google Shape;382;p17"/>
          <p:cNvSpPr/>
          <p:nvPr/>
        </p:nvSpPr>
        <p:spPr>
          <a:xfrm>
            <a:off x="232841" y="1530363"/>
            <a:ext cx="1815300" cy="5544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3" name="Google Shape;383;p17"/>
          <p:cNvSpPr/>
          <p:nvPr/>
        </p:nvSpPr>
        <p:spPr>
          <a:xfrm>
            <a:off x="320213" y="3175349"/>
            <a:ext cx="2055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Транснефть</a:t>
            </a:r>
            <a:endParaRPr sz="20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4" name="Google Shape;384;p17"/>
          <p:cNvSpPr/>
          <p:nvPr/>
        </p:nvSpPr>
        <p:spPr>
          <a:xfrm>
            <a:off x="2112200" y="178253"/>
            <a:ext cx="20949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Газпром</a:t>
            </a:r>
            <a:endParaRPr sz="20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2376377" y="1301262"/>
            <a:ext cx="1504500" cy="1441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cxnSp>
        <p:nvCxnSpPr>
          <p:cNvPr id="386" name="Google Shape;386;p17"/>
          <p:cNvCxnSpPr/>
          <p:nvPr/>
        </p:nvCxnSpPr>
        <p:spPr>
          <a:xfrm>
            <a:off x="3159682" y="912455"/>
            <a:ext cx="0" cy="2979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7" name="Google Shape;387;p17"/>
          <p:cNvCxnSpPr/>
          <p:nvPr/>
        </p:nvCxnSpPr>
        <p:spPr>
          <a:xfrm>
            <a:off x="2278361" y="1210417"/>
            <a:ext cx="193800" cy="1608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8" name="Google Shape;388;p17"/>
          <p:cNvCxnSpPr/>
          <p:nvPr/>
        </p:nvCxnSpPr>
        <p:spPr>
          <a:xfrm rot="10800000" flipH="1">
            <a:off x="2097044" y="2411049"/>
            <a:ext cx="293700" cy="167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9" name="Google Shape;389;p17"/>
          <p:cNvCxnSpPr/>
          <p:nvPr/>
        </p:nvCxnSpPr>
        <p:spPr>
          <a:xfrm>
            <a:off x="1962729" y="1821823"/>
            <a:ext cx="3033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0" name="Google Shape;390;p17"/>
          <p:cNvSpPr/>
          <p:nvPr/>
        </p:nvSpPr>
        <p:spPr>
          <a:xfrm>
            <a:off x="1900067" y="816189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91" name="Google Shape;391;p17"/>
          <p:cNvSpPr/>
          <p:nvPr/>
        </p:nvSpPr>
        <p:spPr>
          <a:xfrm>
            <a:off x="2926768" y="498325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92" name="Google Shape;392;p17"/>
          <p:cNvSpPr/>
          <p:nvPr/>
        </p:nvSpPr>
        <p:spPr>
          <a:xfrm>
            <a:off x="1534175" y="1576032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93" name="Google Shape;393;p17"/>
          <p:cNvSpPr/>
          <p:nvPr/>
        </p:nvSpPr>
        <p:spPr>
          <a:xfrm>
            <a:off x="2439711" y="2992970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1721882" y="2427417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395" name="Google Shape;395;p17"/>
          <p:cNvGrpSpPr/>
          <p:nvPr/>
        </p:nvGrpSpPr>
        <p:grpSpPr>
          <a:xfrm>
            <a:off x="3075275" y="597885"/>
            <a:ext cx="168017" cy="228584"/>
            <a:chOff x="10730776" y="4479800"/>
            <a:chExt cx="277714" cy="386448"/>
          </a:xfrm>
        </p:grpSpPr>
        <p:sp>
          <p:nvSpPr>
            <p:cNvPr id="396" name="Google Shape;396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397" name="Google Shape;397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398" name="Google Shape;398;p17"/>
          <p:cNvGrpSpPr/>
          <p:nvPr/>
        </p:nvGrpSpPr>
        <p:grpSpPr>
          <a:xfrm>
            <a:off x="2047011" y="914193"/>
            <a:ext cx="168017" cy="228584"/>
            <a:chOff x="10730776" y="4479800"/>
            <a:chExt cx="277714" cy="386448"/>
          </a:xfrm>
        </p:grpSpPr>
        <p:sp>
          <p:nvSpPr>
            <p:cNvPr id="399" name="Google Shape;399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00" name="Google Shape;400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01" name="Google Shape;401;p17"/>
          <p:cNvGrpSpPr/>
          <p:nvPr/>
        </p:nvGrpSpPr>
        <p:grpSpPr>
          <a:xfrm>
            <a:off x="1684853" y="1693345"/>
            <a:ext cx="168017" cy="228584"/>
            <a:chOff x="10730776" y="4479800"/>
            <a:chExt cx="277714" cy="386448"/>
          </a:xfrm>
        </p:grpSpPr>
        <p:sp>
          <p:nvSpPr>
            <p:cNvPr id="402" name="Google Shape;402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03" name="Google Shape;403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cxnSp>
        <p:nvCxnSpPr>
          <p:cNvPr id="404" name="Google Shape;404;p17"/>
          <p:cNvCxnSpPr/>
          <p:nvPr/>
        </p:nvCxnSpPr>
        <p:spPr>
          <a:xfrm rot="10800000" flipH="1">
            <a:off x="2758537" y="2792505"/>
            <a:ext cx="158700" cy="3261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405" name="Google Shape;405;p17"/>
          <p:cNvGrpSpPr/>
          <p:nvPr/>
        </p:nvGrpSpPr>
        <p:grpSpPr>
          <a:xfrm>
            <a:off x="1877390" y="2549392"/>
            <a:ext cx="168017" cy="228584"/>
            <a:chOff x="10730776" y="4479800"/>
            <a:chExt cx="277714" cy="386448"/>
          </a:xfrm>
        </p:grpSpPr>
        <p:sp>
          <p:nvSpPr>
            <p:cNvPr id="406" name="Google Shape;406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07" name="Google Shape;407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08" name="Google Shape;408;p17"/>
          <p:cNvSpPr/>
          <p:nvPr/>
        </p:nvSpPr>
        <p:spPr>
          <a:xfrm>
            <a:off x="2400325" y="1482688"/>
            <a:ext cx="15045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swald Light"/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Нефтегазовые компании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09" name="Google Shape;409;p17"/>
          <p:cNvSpPr/>
          <p:nvPr/>
        </p:nvSpPr>
        <p:spPr>
          <a:xfrm>
            <a:off x="-490873" y="1667427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rPr>
              <a:t>Лукойл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410" name="Google Shape;410;p17"/>
          <p:cNvGrpSpPr/>
          <p:nvPr/>
        </p:nvGrpSpPr>
        <p:grpSpPr>
          <a:xfrm>
            <a:off x="2581581" y="3106189"/>
            <a:ext cx="168017" cy="228584"/>
            <a:chOff x="10730776" y="4479800"/>
            <a:chExt cx="277714" cy="386448"/>
          </a:xfrm>
        </p:grpSpPr>
        <p:sp>
          <p:nvSpPr>
            <p:cNvPr id="411" name="Google Shape;411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12" name="Google Shape;412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13" name="Google Shape;413;p17"/>
          <p:cNvSpPr/>
          <p:nvPr/>
        </p:nvSpPr>
        <p:spPr>
          <a:xfrm>
            <a:off x="10218745" y="3959164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4"/>
                </a:solidFill>
                <a:latin typeface="Oswald Light"/>
                <a:sym typeface="Oswald Light"/>
              </a:rPr>
              <a:t>ТЗЭО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414" name="Google Shape;414;p17"/>
          <p:cNvSpPr/>
          <p:nvPr/>
        </p:nvSpPr>
        <p:spPr>
          <a:xfrm rot="10800000">
            <a:off x="10542153" y="4821875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359A"/>
                </a:solidFill>
                <a:latin typeface="Oswald Light"/>
                <a:ea typeface="Oswald Light"/>
                <a:cs typeface="Oswald Light"/>
                <a:sym typeface="Oswald Light"/>
              </a:rPr>
              <a:t>Европа</a:t>
            </a:r>
            <a:endParaRPr sz="2000" b="1">
              <a:solidFill>
                <a:srgbClr val="00359A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15" name="Google Shape;415;p17"/>
          <p:cNvSpPr/>
          <p:nvPr/>
        </p:nvSpPr>
        <p:spPr>
          <a:xfrm>
            <a:off x="9872724" y="5751151"/>
            <a:ext cx="13692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4"/>
                </a:solidFill>
                <a:latin typeface="Oswald Light"/>
                <a:sym typeface="Oswald Light"/>
              </a:rPr>
              <a:t>ВПО Точмаш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416" name="Google Shape;416;p17"/>
          <p:cNvSpPr/>
          <p:nvPr/>
        </p:nvSpPr>
        <p:spPr>
          <a:xfrm rot="10800000">
            <a:off x="7323964" y="3362360"/>
            <a:ext cx="2889600" cy="2825100"/>
          </a:xfrm>
          <a:prstGeom prst="ellipse">
            <a:avLst/>
          </a:prstGeom>
          <a:gradFill>
            <a:gsLst>
              <a:gs pos="0">
                <a:srgbClr val="7F7F7F">
                  <a:alpha val="40784"/>
                </a:srgbClr>
              </a:gs>
              <a:gs pos="100000">
                <a:srgbClr val="D8D8D8">
                  <a:alpha val="33725"/>
                </a:srgbClr>
              </a:gs>
            </a:gsLst>
            <a:lin ang="13800146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17" name="Google Shape;417;p17"/>
          <p:cNvSpPr/>
          <p:nvPr/>
        </p:nvSpPr>
        <p:spPr>
          <a:xfrm rot="10800000">
            <a:off x="7435869" y="3493863"/>
            <a:ext cx="2665800" cy="256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18" name="Google Shape;418;p17"/>
          <p:cNvSpPr/>
          <p:nvPr/>
        </p:nvSpPr>
        <p:spPr>
          <a:xfrm rot="10800000">
            <a:off x="7435827" y="3471147"/>
            <a:ext cx="2665842" cy="2606400"/>
          </a:xfrm>
          <a:custGeom>
            <a:avLst/>
            <a:gdLst/>
            <a:ahLst/>
            <a:cxnLst/>
            <a:rect l="l" t="t" r="r" b="b"/>
            <a:pathLst>
              <a:path w="1645" h="1645" extrusionOk="0">
                <a:moveTo>
                  <a:pt x="812" y="1645"/>
                </a:moveTo>
                <a:cubicBezTo>
                  <a:pt x="812" y="1645"/>
                  <a:pt x="812" y="1645"/>
                  <a:pt x="812" y="1645"/>
                </a:cubicBezTo>
                <a:cubicBezTo>
                  <a:pt x="782" y="1645"/>
                  <a:pt x="752" y="1643"/>
                  <a:pt x="722" y="1639"/>
                </a:cubicBezTo>
                <a:cubicBezTo>
                  <a:pt x="721" y="1639"/>
                  <a:pt x="721" y="1639"/>
                  <a:pt x="721" y="1639"/>
                </a:cubicBezTo>
                <a:cubicBezTo>
                  <a:pt x="719" y="1639"/>
                  <a:pt x="717" y="1638"/>
                  <a:pt x="715" y="1638"/>
                </a:cubicBezTo>
                <a:cubicBezTo>
                  <a:pt x="677" y="1633"/>
                  <a:pt x="640" y="1625"/>
                  <a:pt x="603" y="1615"/>
                </a:cubicBezTo>
                <a:cubicBezTo>
                  <a:pt x="601" y="1614"/>
                  <a:pt x="599" y="1613"/>
                  <a:pt x="598" y="1611"/>
                </a:cubicBezTo>
                <a:cubicBezTo>
                  <a:pt x="597" y="1609"/>
                  <a:pt x="596" y="1607"/>
                  <a:pt x="597" y="1605"/>
                </a:cubicBezTo>
                <a:cubicBezTo>
                  <a:pt x="598" y="1600"/>
                  <a:pt x="603" y="1597"/>
                  <a:pt x="607" y="1599"/>
                </a:cubicBezTo>
                <a:cubicBezTo>
                  <a:pt x="643" y="1609"/>
                  <a:pt x="680" y="1616"/>
                  <a:pt x="717" y="1621"/>
                </a:cubicBezTo>
                <a:cubicBezTo>
                  <a:pt x="719" y="1622"/>
                  <a:pt x="722" y="1622"/>
                  <a:pt x="724" y="1622"/>
                </a:cubicBezTo>
                <a:cubicBezTo>
                  <a:pt x="753" y="1626"/>
                  <a:pt x="783" y="1628"/>
                  <a:pt x="812" y="1628"/>
                </a:cubicBezTo>
                <a:cubicBezTo>
                  <a:pt x="814" y="1628"/>
                  <a:pt x="816" y="1629"/>
                  <a:pt x="818" y="1631"/>
                </a:cubicBezTo>
                <a:cubicBezTo>
                  <a:pt x="819" y="1632"/>
                  <a:pt x="820" y="1634"/>
                  <a:pt x="820" y="1637"/>
                </a:cubicBezTo>
                <a:cubicBezTo>
                  <a:pt x="820" y="1641"/>
                  <a:pt x="816" y="1645"/>
                  <a:pt x="812" y="1645"/>
                </a:cubicBezTo>
                <a:close/>
                <a:moveTo>
                  <a:pt x="840" y="1645"/>
                </a:moveTo>
                <a:cubicBezTo>
                  <a:pt x="840" y="1645"/>
                  <a:pt x="840" y="1645"/>
                  <a:pt x="840" y="1645"/>
                </a:cubicBezTo>
                <a:cubicBezTo>
                  <a:pt x="835" y="1645"/>
                  <a:pt x="832" y="1641"/>
                  <a:pt x="831" y="1637"/>
                </a:cubicBezTo>
                <a:cubicBezTo>
                  <a:pt x="831" y="1634"/>
                  <a:pt x="832" y="1632"/>
                  <a:pt x="834" y="1631"/>
                </a:cubicBezTo>
                <a:cubicBezTo>
                  <a:pt x="835" y="1629"/>
                  <a:pt x="838" y="1628"/>
                  <a:pt x="840" y="1628"/>
                </a:cubicBezTo>
                <a:cubicBezTo>
                  <a:pt x="840" y="1628"/>
                  <a:pt x="840" y="1628"/>
                  <a:pt x="840" y="1628"/>
                </a:cubicBezTo>
                <a:cubicBezTo>
                  <a:pt x="845" y="1628"/>
                  <a:pt x="848" y="1632"/>
                  <a:pt x="848" y="1636"/>
                </a:cubicBezTo>
                <a:cubicBezTo>
                  <a:pt x="849" y="1641"/>
                  <a:pt x="845" y="1645"/>
                  <a:pt x="840" y="1645"/>
                </a:cubicBezTo>
                <a:close/>
                <a:moveTo>
                  <a:pt x="868" y="1644"/>
                </a:moveTo>
                <a:cubicBezTo>
                  <a:pt x="864" y="1644"/>
                  <a:pt x="860" y="1640"/>
                  <a:pt x="860" y="1636"/>
                </a:cubicBezTo>
                <a:cubicBezTo>
                  <a:pt x="860" y="1634"/>
                  <a:pt x="860" y="1631"/>
                  <a:pt x="862" y="1630"/>
                </a:cubicBezTo>
                <a:cubicBezTo>
                  <a:pt x="863" y="1628"/>
                  <a:pt x="865" y="1627"/>
                  <a:pt x="868" y="1627"/>
                </a:cubicBezTo>
                <a:cubicBezTo>
                  <a:pt x="905" y="1625"/>
                  <a:pt x="942" y="1620"/>
                  <a:pt x="978" y="1613"/>
                </a:cubicBezTo>
                <a:cubicBezTo>
                  <a:pt x="978" y="1613"/>
                  <a:pt x="979" y="1613"/>
                  <a:pt x="979" y="1613"/>
                </a:cubicBezTo>
                <a:cubicBezTo>
                  <a:pt x="997" y="1609"/>
                  <a:pt x="1015" y="1605"/>
                  <a:pt x="1033" y="1600"/>
                </a:cubicBezTo>
                <a:cubicBezTo>
                  <a:pt x="1045" y="1597"/>
                  <a:pt x="1058" y="1593"/>
                  <a:pt x="1071" y="1589"/>
                </a:cubicBezTo>
                <a:cubicBezTo>
                  <a:pt x="1075" y="1587"/>
                  <a:pt x="1080" y="1590"/>
                  <a:pt x="1081" y="1594"/>
                </a:cubicBezTo>
                <a:cubicBezTo>
                  <a:pt x="1083" y="1599"/>
                  <a:pt x="1080" y="1603"/>
                  <a:pt x="1076" y="1605"/>
                </a:cubicBezTo>
                <a:cubicBezTo>
                  <a:pt x="1063" y="1609"/>
                  <a:pt x="1050" y="1613"/>
                  <a:pt x="1037" y="1616"/>
                </a:cubicBezTo>
                <a:cubicBezTo>
                  <a:pt x="1019" y="1621"/>
                  <a:pt x="1000" y="1626"/>
                  <a:pt x="982" y="1629"/>
                </a:cubicBezTo>
                <a:cubicBezTo>
                  <a:pt x="945" y="1637"/>
                  <a:pt x="907" y="1642"/>
                  <a:pt x="869" y="1644"/>
                </a:cubicBezTo>
                <a:cubicBezTo>
                  <a:pt x="869" y="1644"/>
                  <a:pt x="868" y="1644"/>
                  <a:pt x="868" y="1644"/>
                </a:cubicBezTo>
                <a:close/>
                <a:moveTo>
                  <a:pt x="578" y="1607"/>
                </a:moveTo>
                <a:cubicBezTo>
                  <a:pt x="577" y="1607"/>
                  <a:pt x="576" y="1607"/>
                  <a:pt x="575" y="1607"/>
                </a:cubicBezTo>
                <a:cubicBezTo>
                  <a:pt x="573" y="1606"/>
                  <a:pt x="571" y="1605"/>
                  <a:pt x="570" y="1603"/>
                </a:cubicBezTo>
                <a:cubicBezTo>
                  <a:pt x="569" y="1601"/>
                  <a:pt x="569" y="1598"/>
                  <a:pt x="570" y="1596"/>
                </a:cubicBezTo>
                <a:cubicBezTo>
                  <a:pt x="571" y="1592"/>
                  <a:pt x="576" y="1589"/>
                  <a:pt x="581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3" y="1592"/>
                  <a:pt x="585" y="1593"/>
                  <a:pt x="586" y="1595"/>
                </a:cubicBezTo>
                <a:cubicBezTo>
                  <a:pt x="587" y="1597"/>
                  <a:pt x="587" y="1599"/>
                  <a:pt x="586" y="1601"/>
                </a:cubicBezTo>
                <a:cubicBezTo>
                  <a:pt x="585" y="1605"/>
                  <a:pt x="582" y="1607"/>
                  <a:pt x="578" y="1607"/>
                </a:cubicBezTo>
                <a:close/>
                <a:moveTo>
                  <a:pt x="551" y="1598"/>
                </a:moveTo>
                <a:cubicBezTo>
                  <a:pt x="550" y="1598"/>
                  <a:pt x="549" y="1598"/>
                  <a:pt x="548" y="1598"/>
                </a:cubicBezTo>
                <a:cubicBezTo>
                  <a:pt x="518" y="1587"/>
                  <a:pt x="488" y="1574"/>
                  <a:pt x="459" y="1560"/>
                </a:cubicBezTo>
                <a:cubicBezTo>
                  <a:pt x="446" y="1554"/>
                  <a:pt x="434" y="1547"/>
                  <a:pt x="422" y="1540"/>
                </a:cubicBezTo>
                <a:cubicBezTo>
                  <a:pt x="401" y="1529"/>
                  <a:pt x="380" y="1516"/>
                  <a:pt x="360" y="1502"/>
                </a:cubicBezTo>
                <a:cubicBezTo>
                  <a:pt x="356" y="1500"/>
                  <a:pt x="355" y="1495"/>
                  <a:pt x="358" y="1491"/>
                </a:cubicBezTo>
                <a:cubicBezTo>
                  <a:pt x="361" y="1487"/>
                  <a:pt x="366" y="1486"/>
                  <a:pt x="370" y="1488"/>
                </a:cubicBezTo>
                <a:cubicBezTo>
                  <a:pt x="389" y="1502"/>
                  <a:pt x="410" y="1514"/>
                  <a:pt x="430" y="1526"/>
                </a:cubicBezTo>
                <a:cubicBezTo>
                  <a:pt x="442" y="1532"/>
                  <a:pt x="454" y="1539"/>
                  <a:pt x="466" y="1545"/>
                </a:cubicBezTo>
                <a:cubicBezTo>
                  <a:pt x="466" y="1545"/>
                  <a:pt x="466" y="1545"/>
                  <a:pt x="466" y="1545"/>
                </a:cubicBezTo>
                <a:cubicBezTo>
                  <a:pt x="495" y="1559"/>
                  <a:pt x="524" y="1571"/>
                  <a:pt x="554" y="1582"/>
                </a:cubicBezTo>
                <a:cubicBezTo>
                  <a:pt x="558" y="1583"/>
                  <a:pt x="561" y="1588"/>
                  <a:pt x="559" y="1593"/>
                </a:cubicBezTo>
                <a:cubicBezTo>
                  <a:pt x="558" y="1596"/>
                  <a:pt x="555" y="1598"/>
                  <a:pt x="551" y="1598"/>
                </a:cubicBezTo>
                <a:close/>
                <a:moveTo>
                  <a:pt x="1100" y="1596"/>
                </a:moveTo>
                <a:cubicBezTo>
                  <a:pt x="1100" y="1596"/>
                  <a:pt x="1100" y="1596"/>
                  <a:pt x="1100" y="1596"/>
                </a:cubicBezTo>
                <a:cubicBezTo>
                  <a:pt x="1097" y="1596"/>
                  <a:pt x="1093" y="1594"/>
                  <a:pt x="1092" y="1590"/>
                </a:cubicBezTo>
                <a:cubicBezTo>
                  <a:pt x="1091" y="1588"/>
                  <a:pt x="1091" y="1586"/>
                  <a:pt x="1092" y="1584"/>
                </a:cubicBezTo>
                <a:cubicBezTo>
                  <a:pt x="1093" y="1582"/>
                  <a:pt x="1095" y="1580"/>
                  <a:pt x="1097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102" y="1578"/>
                  <a:pt x="1107" y="1581"/>
                  <a:pt x="1108" y="1585"/>
                </a:cubicBezTo>
                <a:cubicBezTo>
                  <a:pt x="1110" y="1589"/>
                  <a:pt x="1107" y="1594"/>
                  <a:pt x="1103" y="1596"/>
                </a:cubicBezTo>
                <a:cubicBezTo>
                  <a:pt x="1102" y="1596"/>
                  <a:pt x="1101" y="1596"/>
                  <a:pt x="1100" y="1596"/>
                </a:cubicBezTo>
                <a:close/>
                <a:moveTo>
                  <a:pt x="1127" y="1586"/>
                </a:moveTo>
                <a:cubicBezTo>
                  <a:pt x="1123" y="1586"/>
                  <a:pt x="1120" y="1584"/>
                  <a:pt x="1119" y="1581"/>
                </a:cubicBezTo>
                <a:cubicBezTo>
                  <a:pt x="1118" y="1579"/>
                  <a:pt x="1118" y="1576"/>
                  <a:pt x="1119" y="1574"/>
                </a:cubicBezTo>
                <a:cubicBezTo>
                  <a:pt x="1120" y="1572"/>
                  <a:pt x="1121" y="1570"/>
                  <a:pt x="1123" y="1570"/>
                </a:cubicBezTo>
                <a:cubicBezTo>
                  <a:pt x="1158" y="1556"/>
                  <a:pt x="1192" y="1539"/>
                  <a:pt x="1224" y="1521"/>
                </a:cubicBezTo>
                <a:cubicBezTo>
                  <a:pt x="1224" y="1521"/>
                  <a:pt x="1224" y="1521"/>
                  <a:pt x="1224" y="1521"/>
                </a:cubicBezTo>
                <a:cubicBezTo>
                  <a:pt x="1252" y="1505"/>
                  <a:pt x="1278" y="1488"/>
                  <a:pt x="1304" y="1469"/>
                </a:cubicBezTo>
                <a:cubicBezTo>
                  <a:pt x="1307" y="1466"/>
                  <a:pt x="1313" y="1467"/>
                  <a:pt x="1316" y="1471"/>
                </a:cubicBezTo>
                <a:cubicBezTo>
                  <a:pt x="1318" y="1474"/>
                  <a:pt x="1318" y="1480"/>
                  <a:pt x="1314" y="1482"/>
                </a:cubicBezTo>
                <a:cubicBezTo>
                  <a:pt x="1288" y="1502"/>
                  <a:pt x="1261" y="1520"/>
                  <a:pt x="1233" y="1536"/>
                </a:cubicBezTo>
                <a:cubicBezTo>
                  <a:pt x="1200" y="1554"/>
                  <a:pt x="1165" y="1571"/>
                  <a:pt x="1130" y="1585"/>
                </a:cubicBezTo>
                <a:cubicBezTo>
                  <a:pt x="1130" y="1585"/>
                  <a:pt x="1130" y="1585"/>
                  <a:pt x="1130" y="1585"/>
                </a:cubicBezTo>
                <a:cubicBezTo>
                  <a:pt x="1129" y="1586"/>
                  <a:pt x="1128" y="1586"/>
                  <a:pt x="1127" y="1586"/>
                </a:cubicBezTo>
                <a:close/>
                <a:moveTo>
                  <a:pt x="342" y="1488"/>
                </a:moveTo>
                <a:cubicBezTo>
                  <a:pt x="340" y="1488"/>
                  <a:pt x="338" y="1487"/>
                  <a:pt x="337" y="1486"/>
                </a:cubicBezTo>
                <a:cubicBezTo>
                  <a:pt x="337" y="1486"/>
                  <a:pt x="337" y="1486"/>
                  <a:pt x="337" y="1486"/>
                </a:cubicBezTo>
                <a:cubicBezTo>
                  <a:pt x="335" y="1485"/>
                  <a:pt x="334" y="1483"/>
                  <a:pt x="333" y="1480"/>
                </a:cubicBezTo>
                <a:cubicBezTo>
                  <a:pt x="333" y="1478"/>
                  <a:pt x="334" y="1476"/>
                  <a:pt x="335" y="1474"/>
                </a:cubicBezTo>
                <a:cubicBezTo>
                  <a:pt x="338" y="1470"/>
                  <a:pt x="343" y="1470"/>
                  <a:pt x="347" y="1472"/>
                </a:cubicBezTo>
                <a:cubicBezTo>
                  <a:pt x="351" y="1475"/>
                  <a:pt x="351" y="1480"/>
                  <a:pt x="349" y="1484"/>
                </a:cubicBezTo>
                <a:cubicBezTo>
                  <a:pt x="347" y="1486"/>
                  <a:pt x="345" y="1488"/>
                  <a:pt x="342" y="1488"/>
                </a:cubicBezTo>
                <a:close/>
                <a:moveTo>
                  <a:pt x="319" y="1471"/>
                </a:moveTo>
                <a:cubicBezTo>
                  <a:pt x="317" y="1471"/>
                  <a:pt x="316" y="1470"/>
                  <a:pt x="314" y="1469"/>
                </a:cubicBezTo>
                <a:cubicBezTo>
                  <a:pt x="289" y="1449"/>
                  <a:pt x="264" y="1427"/>
                  <a:pt x="242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20" y="1383"/>
                  <a:pt x="199" y="1360"/>
                  <a:pt x="180" y="1336"/>
                </a:cubicBezTo>
                <a:cubicBezTo>
                  <a:pt x="176" y="1330"/>
                  <a:pt x="171" y="1324"/>
                  <a:pt x="166" y="1318"/>
                </a:cubicBezTo>
                <a:cubicBezTo>
                  <a:pt x="166" y="1318"/>
                  <a:pt x="166" y="1318"/>
                  <a:pt x="166" y="1318"/>
                </a:cubicBezTo>
                <a:cubicBezTo>
                  <a:pt x="165" y="1316"/>
                  <a:pt x="164" y="1314"/>
                  <a:pt x="165" y="1312"/>
                </a:cubicBezTo>
                <a:cubicBezTo>
                  <a:pt x="165" y="1310"/>
                  <a:pt x="166" y="1308"/>
                  <a:pt x="168" y="1306"/>
                </a:cubicBezTo>
                <a:cubicBezTo>
                  <a:pt x="172" y="1304"/>
                  <a:pt x="177" y="1304"/>
                  <a:pt x="180" y="1308"/>
                </a:cubicBezTo>
                <a:cubicBezTo>
                  <a:pt x="184" y="1314"/>
                  <a:pt x="189" y="1320"/>
                  <a:pt x="194" y="1325"/>
                </a:cubicBezTo>
                <a:cubicBezTo>
                  <a:pt x="212" y="1349"/>
                  <a:pt x="232" y="1371"/>
                  <a:pt x="253" y="1392"/>
                </a:cubicBezTo>
                <a:cubicBezTo>
                  <a:pt x="253" y="1392"/>
                  <a:pt x="253" y="1392"/>
                  <a:pt x="253" y="1392"/>
                </a:cubicBezTo>
                <a:cubicBezTo>
                  <a:pt x="276" y="1415"/>
                  <a:pt x="300" y="1436"/>
                  <a:pt x="325" y="1455"/>
                </a:cubicBezTo>
                <a:cubicBezTo>
                  <a:pt x="328" y="1458"/>
                  <a:pt x="329" y="1464"/>
                  <a:pt x="326" y="1467"/>
                </a:cubicBezTo>
                <a:cubicBezTo>
                  <a:pt x="324" y="1469"/>
                  <a:pt x="322" y="1471"/>
                  <a:pt x="319" y="1471"/>
                </a:cubicBezTo>
                <a:close/>
                <a:moveTo>
                  <a:pt x="1331" y="1467"/>
                </a:moveTo>
                <a:cubicBezTo>
                  <a:pt x="1329" y="1467"/>
                  <a:pt x="1326" y="1466"/>
                  <a:pt x="1324" y="1464"/>
                </a:cubicBezTo>
                <a:cubicBezTo>
                  <a:pt x="1323" y="1462"/>
                  <a:pt x="1322" y="1460"/>
                  <a:pt x="1323" y="1457"/>
                </a:cubicBezTo>
                <a:cubicBezTo>
                  <a:pt x="1323" y="1455"/>
                  <a:pt x="1324" y="1453"/>
                  <a:pt x="1326" y="1452"/>
                </a:cubicBezTo>
                <a:cubicBezTo>
                  <a:pt x="1329" y="1449"/>
                  <a:pt x="1335" y="1449"/>
                  <a:pt x="1338" y="1453"/>
                </a:cubicBezTo>
                <a:cubicBezTo>
                  <a:pt x="1341" y="1457"/>
                  <a:pt x="1340" y="1462"/>
                  <a:pt x="1336" y="1465"/>
                </a:cubicBezTo>
                <a:cubicBezTo>
                  <a:pt x="1335" y="1466"/>
                  <a:pt x="1333" y="1467"/>
                  <a:pt x="1331" y="1467"/>
                </a:cubicBezTo>
                <a:close/>
                <a:moveTo>
                  <a:pt x="1353" y="1449"/>
                </a:moveTo>
                <a:cubicBezTo>
                  <a:pt x="1350" y="1449"/>
                  <a:pt x="1348" y="1448"/>
                  <a:pt x="1346" y="1446"/>
                </a:cubicBezTo>
                <a:cubicBezTo>
                  <a:pt x="1345" y="1444"/>
                  <a:pt x="1344" y="1442"/>
                  <a:pt x="1344" y="1440"/>
                </a:cubicBezTo>
                <a:cubicBezTo>
                  <a:pt x="1345" y="1437"/>
                  <a:pt x="1346" y="1435"/>
                  <a:pt x="1347" y="1434"/>
                </a:cubicBezTo>
                <a:cubicBezTo>
                  <a:pt x="1375" y="1410"/>
                  <a:pt x="1402" y="1383"/>
                  <a:pt x="1427" y="1355"/>
                </a:cubicBezTo>
                <a:cubicBezTo>
                  <a:pt x="1427" y="1355"/>
                  <a:pt x="1427" y="1355"/>
                  <a:pt x="1427" y="1355"/>
                </a:cubicBezTo>
                <a:cubicBezTo>
                  <a:pt x="1448" y="1331"/>
                  <a:pt x="1467" y="1306"/>
                  <a:pt x="1485" y="1280"/>
                </a:cubicBezTo>
                <a:cubicBezTo>
                  <a:pt x="1488" y="1276"/>
                  <a:pt x="1493" y="1275"/>
                  <a:pt x="1497" y="1278"/>
                </a:cubicBezTo>
                <a:cubicBezTo>
                  <a:pt x="1501" y="1281"/>
                  <a:pt x="1502" y="1286"/>
                  <a:pt x="1499" y="1290"/>
                </a:cubicBezTo>
                <a:cubicBezTo>
                  <a:pt x="1481" y="1316"/>
                  <a:pt x="1461" y="1342"/>
                  <a:pt x="1440" y="1366"/>
                </a:cubicBezTo>
                <a:cubicBezTo>
                  <a:pt x="1414" y="1395"/>
                  <a:pt x="1387" y="1422"/>
                  <a:pt x="1358" y="1447"/>
                </a:cubicBezTo>
                <a:cubicBezTo>
                  <a:pt x="1357" y="1448"/>
                  <a:pt x="1355" y="1449"/>
                  <a:pt x="1353" y="1449"/>
                </a:cubicBezTo>
                <a:close/>
                <a:moveTo>
                  <a:pt x="157" y="1299"/>
                </a:moveTo>
                <a:cubicBezTo>
                  <a:pt x="154" y="1299"/>
                  <a:pt x="151" y="1297"/>
                  <a:pt x="150" y="1295"/>
                </a:cubicBezTo>
                <a:cubicBezTo>
                  <a:pt x="150" y="1295"/>
                  <a:pt x="150" y="1295"/>
                  <a:pt x="150" y="1295"/>
                </a:cubicBezTo>
                <a:cubicBezTo>
                  <a:pt x="148" y="1293"/>
                  <a:pt x="148" y="1291"/>
                  <a:pt x="148" y="1289"/>
                </a:cubicBezTo>
                <a:cubicBezTo>
                  <a:pt x="149" y="1286"/>
                  <a:pt x="150" y="1285"/>
                  <a:pt x="152" y="1283"/>
                </a:cubicBezTo>
                <a:cubicBezTo>
                  <a:pt x="155" y="1281"/>
                  <a:pt x="161" y="1282"/>
                  <a:pt x="163" y="1285"/>
                </a:cubicBezTo>
                <a:cubicBezTo>
                  <a:pt x="163" y="1285"/>
                  <a:pt x="163" y="1285"/>
                  <a:pt x="163" y="1285"/>
                </a:cubicBezTo>
                <a:cubicBezTo>
                  <a:pt x="166" y="1289"/>
                  <a:pt x="165" y="1294"/>
                  <a:pt x="161" y="1297"/>
                </a:cubicBezTo>
                <a:cubicBezTo>
                  <a:pt x="160" y="1298"/>
                  <a:pt x="158" y="1299"/>
                  <a:pt x="157" y="1299"/>
                </a:cubicBezTo>
                <a:close/>
                <a:moveTo>
                  <a:pt x="141" y="1275"/>
                </a:moveTo>
                <a:cubicBezTo>
                  <a:pt x="138" y="1275"/>
                  <a:pt x="135" y="1274"/>
                  <a:pt x="134" y="1271"/>
                </a:cubicBezTo>
                <a:cubicBezTo>
                  <a:pt x="116" y="1244"/>
                  <a:pt x="100" y="1216"/>
                  <a:pt x="86" y="1187"/>
                </a:cubicBezTo>
                <a:cubicBezTo>
                  <a:pt x="69" y="1153"/>
                  <a:pt x="54" y="1117"/>
                  <a:pt x="42" y="1081"/>
                </a:cubicBezTo>
                <a:cubicBezTo>
                  <a:pt x="42" y="1079"/>
                  <a:pt x="42" y="1077"/>
                  <a:pt x="43" y="1075"/>
                </a:cubicBezTo>
                <a:cubicBezTo>
                  <a:pt x="44" y="1073"/>
                  <a:pt x="45" y="1071"/>
                  <a:pt x="48" y="1071"/>
                </a:cubicBezTo>
                <a:cubicBezTo>
                  <a:pt x="52" y="1069"/>
                  <a:pt x="57" y="1072"/>
                  <a:pt x="58" y="1076"/>
                </a:cubicBezTo>
                <a:cubicBezTo>
                  <a:pt x="70" y="1111"/>
                  <a:pt x="84" y="1146"/>
                  <a:pt x="101" y="1179"/>
                </a:cubicBezTo>
                <a:cubicBezTo>
                  <a:pt x="115" y="1208"/>
                  <a:pt x="131" y="1236"/>
                  <a:pt x="148" y="1262"/>
                </a:cubicBezTo>
                <a:cubicBezTo>
                  <a:pt x="150" y="1266"/>
                  <a:pt x="149" y="1271"/>
                  <a:pt x="145" y="1274"/>
                </a:cubicBezTo>
                <a:cubicBezTo>
                  <a:pt x="144" y="1275"/>
                  <a:pt x="142" y="1275"/>
                  <a:pt x="141" y="1275"/>
                </a:cubicBezTo>
                <a:close/>
                <a:moveTo>
                  <a:pt x="1508" y="1270"/>
                </a:moveTo>
                <a:cubicBezTo>
                  <a:pt x="1506" y="1270"/>
                  <a:pt x="1505" y="1269"/>
                  <a:pt x="1503" y="1269"/>
                </a:cubicBezTo>
                <a:cubicBezTo>
                  <a:pt x="1502" y="1267"/>
                  <a:pt x="1500" y="1265"/>
                  <a:pt x="1500" y="1263"/>
                </a:cubicBezTo>
                <a:cubicBezTo>
                  <a:pt x="1499" y="1261"/>
                  <a:pt x="1500" y="1259"/>
                  <a:pt x="1501" y="1257"/>
                </a:cubicBezTo>
                <a:cubicBezTo>
                  <a:pt x="1503" y="1253"/>
                  <a:pt x="1509" y="1252"/>
                  <a:pt x="1513" y="1254"/>
                </a:cubicBezTo>
                <a:cubicBezTo>
                  <a:pt x="1516" y="1257"/>
                  <a:pt x="1518" y="1262"/>
                  <a:pt x="1515" y="1266"/>
                </a:cubicBezTo>
                <a:cubicBezTo>
                  <a:pt x="1514" y="1268"/>
                  <a:pt x="1511" y="1270"/>
                  <a:pt x="1508" y="1270"/>
                </a:cubicBezTo>
                <a:close/>
                <a:moveTo>
                  <a:pt x="1523" y="1246"/>
                </a:moveTo>
                <a:cubicBezTo>
                  <a:pt x="1521" y="1246"/>
                  <a:pt x="1520" y="1245"/>
                  <a:pt x="1518" y="1245"/>
                </a:cubicBezTo>
                <a:cubicBezTo>
                  <a:pt x="1514" y="1242"/>
                  <a:pt x="1513" y="1237"/>
                  <a:pt x="1515" y="1233"/>
                </a:cubicBezTo>
                <a:cubicBezTo>
                  <a:pt x="1516" y="1233"/>
                  <a:pt x="1516" y="1232"/>
                  <a:pt x="1516" y="1232"/>
                </a:cubicBezTo>
                <a:cubicBezTo>
                  <a:pt x="1516" y="1232"/>
                  <a:pt x="1516" y="1232"/>
                  <a:pt x="1516" y="1232"/>
                </a:cubicBezTo>
                <a:cubicBezTo>
                  <a:pt x="1535" y="1200"/>
                  <a:pt x="1552" y="1167"/>
                  <a:pt x="1566" y="1133"/>
                </a:cubicBezTo>
                <a:cubicBezTo>
                  <a:pt x="1578" y="1104"/>
                  <a:pt x="1588" y="1074"/>
                  <a:pt x="1597" y="1043"/>
                </a:cubicBezTo>
                <a:cubicBezTo>
                  <a:pt x="1598" y="1039"/>
                  <a:pt x="1603" y="1036"/>
                  <a:pt x="1608" y="1037"/>
                </a:cubicBezTo>
                <a:cubicBezTo>
                  <a:pt x="1610" y="1038"/>
                  <a:pt x="1612" y="1039"/>
                  <a:pt x="1613" y="1041"/>
                </a:cubicBezTo>
                <a:cubicBezTo>
                  <a:pt x="1614" y="1043"/>
                  <a:pt x="1614" y="1046"/>
                  <a:pt x="1613" y="1048"/>
                </a:cubicBezTo>
                <a:cubicBezTo>
                  <a:pt x="1605" y="1079"/>
                  <a:pt x="1594" y="1110"/>
                  <a:pt x="1581" y="1140"/>
                </a:cubicBezTo>
                <a:cubicBezTo>
                  <a:pt x="1567" y="1174"/>
                  <a:pt x="1550" y="1208"/>
                  <a:pt x="1531" y="1240"/>
                </a:cubicBezTo>
                <a:cubicBezTo>
                  <a:pt x="1531" y="1241"/>
                  <a:pt x="1531" y="1241"/>
                  <a:pt x="1531" y="1241"/>
                </a:cubicBezTo>
                <a:cubicBezTo>
                  <a:pt x="1530" y="1241"/>
                  <a:pt x="1530" y="1241"/>
                  <a:pt x="1530" y="1242"/>
                </a:cubicBezTo>
                <a:cubicBezTo>
                  <a:pt x="1529" y="1244"/>
                  <a:pt x="1526" y="1246"/>
                  <a:pt x="1523" y="1246"/>
                </a:cubicBezTo>
                <a:close/>
                <a:moveTo>
                  <a:pt x="42" y="1060"/>
                </a:moveTo>
                <a:cubicBezTo>
                  <a:pt x="38" y="1060"/>
                  <a:pt x="35" y="1058"/>
                  <a:pt x="34" y="1054"/>
                </a:cubicBezTo>
                <a:cubicBezTo>
                  <a:pt x="33" y="1052"/>
                  <a:pt x="33" y="1050"/>
                  <a:pt x="34" y="1048"/>
                </a:cubicBezTo>
                <a:cubicBezTo>
                  <a:pt x="35" y="1046"/>
                  <a:pt x="37" y="1044"/>
                  <a:pt x="39" y="1043"/>
                </a:cubicBezTo>
                <a:cubicBezTo>
                  <a:pt x="44" y="1042"/>
                  <a:pt x="49" y="1045"/>
                  <a:pt x="50" y="1049"/>
                </a:cubicBezTo>
                <a:cubicBezTo>
                  <a:pt x="51" y="1051"/>
                  <a:pt x="50" y="1054"/>
                  <a:pt x="49" y="1056"/>
                </a:cubicBezTo>
                <a:cubicBezTo>
                  <a:pt x="48" y="1058"/>
                  <a:pt x="46" y="1059"/>
                  <a:pt x="44" y="1060"/>
                </a:cubicBezTo>
                <a:cubicBezTo>
                  <a:pt x="43" y="1060"/>
                  <a:pt x="43" y="1060"/>
                  <a:pt x="42" y="1060"/>
                </a:cubicBezTo>
                <a:close/>
                <a:moveTo>
                  <a:pt x="34" y="1033"/>
                </a:moveTo>
                <a:cubicBezTo>
                  <a:pt x="30" y="1033"/>
                  <a:pt x="27" y="1030"/>
                  <a:pt x="26" y="1026"/>
                </a:cubicBezTo>
                <a:cubicBezTo>
                  <a:pt x="18" y="995"/>
                  <a:pt x="12" y="963"/>
                  <a:pt x="8" y="931"/>
                </a:cubicBezTo>
                <a:cubicBezTo>
                  <a:pt x="3" y="895"/>
                  <a:pt x="0" y="859"/>
                  <a:pt x="0" y="822"/>
                </a:cubicBezTo>
                <a:cubicBezTo>
                  <a:pt x="0" y="821"/>
                  <a:pt x="1" y="820"/>
                  <a:pt x="1" y="818"/>
                </a:cubicBezTo>
                <a:cubicBezTo>
                  <a:pt x="1" y="817"/>
                  <a:pt x="1" y="817"/>
                  <a:pt x="1" y="817"/>
                </a:cubicBezTo>
                <a:cubicBezTo>
                  <a:pt x="1" y="812"/>
                  <a:pt x="4" y="809"/>
                  <a:pt x="9" y="809"/>
                </a:cubicBezTo>
                <a:cubicBezTo>
                  <a:pt x="9" y="809"/>
                  <a:pt x="9" y="809"/>
                  <a:pt x="9" y="809"/>
                </a:cubicBezTo>
                <a:cubicBezTo>
                  <a:pt x="11" y="809"/>
                  <a:pt x="13" y="810"/>
                  <a:pt x="15" y="811"/>
                </a:cubicBezTo>
                <a:cubicBezTo>
                  <a:pt x="17" y="813"/>
                  <a:pt x="17" y="815"/>
                  <a:pt x="17" y="817"/>
                </a:cubicBezTo>
                <a:cubicBezTo>
                  <a:pt x="17" y="819"/>
                  <a:pt x="17" y="821"/>
                  <a:pt x="17" y="822"/>
                </a:cubicBezTo>
                <a:cubicBezTo>
                  <a:pt x="17" y="858"/>
                  <a:pt x="20" y="894"/>
                  <a:pt x="25" y="929"/>
                </a:cubicBezTo>
                <a:cubicBezTo>
                  <a:pt x="29" y="960"/>
                  <a:pt x="35" y="992"/>
                  <a:pt x="43" y="1022"/>
                </a:cubicBezTo>
                <a:cubicBezTo>
                  <a:pt x="44" y="1027"/>
                  <a:pt x="41" y="1031"/>
                  <a:pt x="36" y="1033"/>
                </a:cubicBezTo>
                <a:cubicBezTo>
                  <a:pt x="36" y="1033"/>
                  <a:pt x="35" y="1033"/>
                  <a:pt x="34" y="1033"/>
                </a:cubicBezTo>
                <a:close/>
                <a:moveTo>
                  <a:pt x="1613" y="1027"/>
                </a:moveTo>
                <a:cubicBezTo>
                  <a:pt x="1612" y="1027"/>
                  <a:pt x="1611" y="1027"/>
                  <a:pt x="1611" y="1027"/>
                </a:cubicBezTo>
                <a:cubicBezTo>
                  <a:pt x="1608" y="1026"/>
                  <a:pt x="1606" y="1025"/>
                  <a:pt x="1605" y="1023"/>
                </a:cubicBezTo>
                <a:cubicBezTo>
                  <a:pt x="1604" y="1021"/>
                  <a:pt x="1604" y="1018"/>
                  <a:pt x="1604" y="1016"/>
                </a:cubicBezTo>
                <a:cubicBezTo>
                  <a:pt x="1605" y="1012"/>
                  <a:pt x="1610" y="1009"/>
                  <a:pt x="1615" y="1010"/>
                </a:cubicBezTo>
                <a:cubicBezTo>
                  <a:pt x="1619" y="1011"/>
                  <a:pt x="1622" y="1016"/>
                  <a:pt x="1621" y="1020"/>
                </a:cubicBezTo>
                <a:cubicBezTo>
                  <a:pt x="1620" y="1024"/>
                  <a:pt x="1617" y="1027"/>
                  <a:pt x="1613" y="1027"/>
                </a:cubicBezTo>
                <a:close/>
                <a:moveTo>
                  <a:pt x="1619" y="999"/>
                </a:moveTo>
                <a:cubicBezTo>
                  <a:pt x="1618" y="999"/>
                  <a:pt x="1618" y="999"/>
                  <a:pt x="1617" y="999"/>
                </a:cubicBezTo>
                <a:cubicBezTo>
                  <a:pt x="1613" y="998"/>
                  <a:pt x="1610" y="994"/>
                  <a:pt x="1611" y="989"/>
                </a:cubicBezTo>
                <a:cubicBezTo>
                  <a:pt x="1614" y="973"/>
                  <a:pt x="1617" y="956"/>
                  <a:pt x="1619" y="940"/>
                </a:cubicBezTo>
                <a:cubicBezTo>
                  <a:pt x="1622" y="919"/>
                  <a:pt x="1625" y="899"/>
                  <a:pt x="1626" y="878"/>
                </a:cubicBezTo>
                <a:cubicBezTo>
                  <a:pt x="1627" y="860"/>
                  <a:pt x="1628" y="842"/>
                  <a:pt x="1628" y="823"/>
                </a:cubicBezTo>
                <a:cubicBezTo>
                  <a:pt x="1628" y="810"/>
                  <a:pt x="1628" y="796"/>
                  <a:pt x="1627" y="783"/>
                </a:cubicBezTo>
                <a:cubicBezTo>
                  <a:pt x="1627" y="781"/>
                  <a:pt x="1628" y="779"/>
                  <a:pt x="1629" y="777"/>
                </a:cubicBezTo>
                <a:cubicBezTo>
                  <a:pt x="1631" y="775"/>
                  <a:pt x="1633" y="774"/>
                  <a:pt x="1635" y="774"/>
                </a:cubicBezTo>
                <a:cubicBezTo>
                  <a:pt x="1640" y="774"/>
                  <a:pt x="1644" y="778"/>
                  <a:pt x="1644" y="782"/>
                </a:cubicBezTo>
                <a:cubicBezTo>
                  <a:pt x="1645" y="796"/>
                  <a:pt x="1645" y="810"/>
                  <a:pt x="1645" y="823"/>
                </a:cubicBezTo>
                <a:cubicBezTo>
                  <a:pt x="1645" y="842"/>
                  <a:pt x="1644" y="861"/>
                  <a:pt x="1643" y="879"/>
                </a:cubicBezTo>
                <a:cubicBezTo>
                  <a:pt x="1642" y="900"/>
                  <a:pt x="1639" y="921"/>
                  <a:pt x="1636" y="942"/>
                </a:cubicBezTo>
                <a:cubicBezTo>
                  <a:pt x="1634" y="959"/>
                  <a:pt x="1631" y="976"/>
                  <a:pt x="1627" y="992"/>
                </a:cubicBezTo>
                <a:cubicBezTo>
                  <a:pt x="1626" y="996"/>
                  <a:pt x="1623" y="999"/>
                  <a:pt x="1619" y="999"/>
                </a:cubicBezTo>
                <a:close/>
                <a:moveTo>
                  <a:pt x="10" y="797"/>
                </a:moveTo>
                <a:cubicBezTo>
                  <a:pt x="10" y="797"/>
                  <a:pt x="9" y="797"/>
                  <a:pt x="9" y="797"/>
                </a:cubicBezTo>
                <a:cubicBezTo>
                  <a:pt x="7" y="797"/>
                  <a:pt x="5" y="796"/>
                  <a:pt x="3" y="795"/>
                </a:cubicBezTo>
                <a:cubicBezTo>
                  <a:pt x="2" y="793"/>
                  <a:pt x="1" y="791"/>
                  <a:pt x="1" y="789"/>
                </a:cubicBezTo>
                <a:cubicBezTo>
                  <a:pt x="1" y="784"/>
                  <a:pt x="5" y="780"/>
                  <a:pt x="10" y="780"/>
                </a:cubicBezTo>
                <a:cubicBezTo>
                  <a:pt x="12" y="780"/>
                  <a:pt x="14" y="781"/>
                  <a:pt x="16" y="783"/>
                </a:cubicBezTo>
                <a:cubicBezTo>
                  <a:pt x="17" y="785"/>
                  <a:pt x="18" y="787"/>
                  <a:pt x="18" y="789"/>
                </a:cubicBezTo>
                <a:cubicBezTo>
                  <a:pt x="18" y="794"/>
                  <a:pt x="14" y="797"/>
                  <a:pt x="10" y="797"/>
                </a:cubicBezTo>
                <a:close/>
                <a:moveTo>
                  <a:pt x="11" y="769"/>
                </a:moveTo>
                <a:cubicBezTo>
                  <a:pt x="11" y="769"/>
                  <a:pt x="11" y="769"/>
                  <a:pt x="11" y="769"/>
                </a:cubicBezTo>
                <a:cubicBezTo>
                  <a:pt x="8" y="769"/>
                  <a:pt x="6" y="768"/>
                  <a:pt x="5" y="766"/>
                </a:cubicBezTo>
                <a:cubicBezTo>
                  <a:pt x="3" y="764"/>
                  <a:pt x="3" y="762"/>
                  <a:pt x="3" y="760"/>
                </a:cubicBezTo>
                <a:cubicBezTo>
                  <a:pt x="3" y="754"/>
                  <a:pt x="4" y="748"/>
                  <a:pt x="5" y="741"/>
                </a:cubicBezTo>
                <a:cubicBezTo>
                  <a:pt x="7" y="715"/>
                  <a:pt x="11" y="689"/>
                  <a:pt x="16" y="664"/>
                </a:cubicBezTo>
                <a:cubicBezTo>
                  <a:pt x="16" y="664"/>
                  <a:pt x="16" y="664"/>
                  <a:pt x="16" y="664"/>
                </a:cubicBezTo>
                <a:cubicBezTo>
                  <a:pt x="16" y="664"/>
                  <a:pt x="16" y="663"/>
                  <a:pt x="16" y="663"/>
                </a:cubicBezTo>
                <a:cubicBezTo>
                  <a:pt x="24" y="626"/>
                  <a:pt x="34" y="589"/>
                  <a:pt x="46" y="554"/>
                </a:cubicBezTo>
                <a:cubicBezTo>
                  <a:pt x="48" y="549"/>
                  <a:pt x="52" y="547"/>
                  <a:pt x="57" y="548"/>
                </a:cubicBezTo>
                <a:cubicBezTo>
                  <a:pt x="61" y="550"/>
                  <a:pt x="64" y="555"/>
                  <a:pt x="62" y="559"/>
                </a:cubicBezTo>
                <a:cubicBezTo>
                  <a:pt x="50" y="594"/>
                  <a:pt x="40" y="631"/>
                  <a:pt x="33" y="667"/>
                </a:cubicBezTo>
                <a:cubicBezTo>
                  <a:pt x="28" y="692"/>
                  <a:pt x="24" y="717"/>
                  <a:pt x="21" y="743"/>
                </a:cubicBezTo>
                <a:cubicBezTo>
                  <a:pt x="21" y="749"/>
                  <a:pt x="20" y="755"/>
                  <a:pt x="20" y="761"/>
                </a:cubicBezTo>
                <a:cubicBezTo>
                  <a:pt x="19" y="766"/>
                  <a:pt x="16" y="769"/>
                  <a:pt x="11" y="769"/>
                </a:cubicBezTo>
                <a:close/>
                <a:moveTo>
                  <a:pt x="1634" y="763"/>
                </a:moveTo>
                <a:cubicBezTo>
                  <a:pt x="1629" y="763"/>
                  <a:pt x="1625" y="760"/>
                  <a:pt x="1625" y="755"/>
                </a:cubicBezTo>
                <a:cubicBezTo>
                  <a:pt x="1625" y="755"/>
                  <a:pt x="1625" y="755"/>
                  <a:pt x="1625" y="755"/>
                </a:cubicBezTo>
                <a:cubicBezTo>
                  <a:pt x="1625" y="753"/>
                  <a:pt x="1626" y="751"/>
                  <a:pt x="1627" y="749"/>
                </a:cubicBezTo>
                <a:cubicBezTo>
                  <a:pt x="1629" y="747"/>
                  <a:pt x="1631" y="746"/>
                  <a:pt x="1633" y="746"/>
                </a:cubicBezTo>
                <a:cubicBezTo>
                  <a:pt x="1638" y="746"/>
                  <a:pt x="1642" y="749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6"/>
                  <a:pt x="1641" y="758"/>
                  <a:pt x="1640" y="760"/>
                </a:cubicBezTo>
                <a:cubicBezTo>
                  <a:pt x="1639" y="762"/>
                  <a:pt x="1637" y="763"/>
                  <a:pt x="1634" y="763"/>
                </a:cubicBezTo>
                <a:cubicBezTo>
                  <a:pt x="1634" y="763"/>
                  <a:pt x="1634" y="763"/>
                  <a:pt x="1634" y="763"/>
                </a:cubicBezTo>
                <a:close/>
                <a:moveTo>
                  <a:pt x="1631" y="735"/>
                </a:moveTo>
                <a:cubicBezTo>
                  <a:pt x="1626" y="735"/>
                  <a:pt x="1623" y="732"/>
                  <a:pt x="1622" y="727"/>
                </a:cubicBezTo>
                <a:cubicBezTo>
                  <a:pt x="1618" y="695"/>
                  <a:pt x="1612" y="662"/>
                  <a:pt x="1605" y="630"/>
                </a:cubicBezTo>
                <a:cubicBezTo>
                  <a:pt x="1603" y="626"/>
                  <a:pt x="1606" y="621"/>
                  <a:pt x="1611" y="620"/>
                </a:cubicBezTo>
                <a:cubicBezTo>
                  <a:pt x="1615" y="619"/>
                  <a:pt x="1620" y="622"/>
                  <a:pt x="1621" y="626"/>
                </a:cubicBezTo>
                <a:cubicBezTo>
                  <a:pt x="1629" y="659"/>
                  <a:pt x="1635" y="692"/>
                  <a:pt x="1639" y="725"/>
                </a:cubicBezTo>
                <a:cubicBezTo>
                  <a:pt x="1640" y="730"/>
                  <a:pt x="1636" y="734"/>
                  <a:pt x="1632" y="735"/>
                </a:cubicBezTo>
                <a:cubicBezTo>
                  <a:pt x="1631" y="735"/>
                  <a:pt x="1631" y="735"/>
                  <a:pt x="1631" y="735"/>
                </a:cubicBezTo>
                <a:close/>
                <a:moveTo>
                  <a:pt x="1592" y="566"/>
                </a:moveTo>
                <a:cubicBezTo>
                  <a:pt x="1588" y="566"/>
                  <a:pt x="1585" y="563"/>
                  <a:pt x="1584" y="560"/>
                </a:cubicBezTo>
                <a:cubicBezTo>
                  <a:pt x="1573" y="530"/>
                  <a:pt x="1561" y="500"/>
                  <a:pt x="1547" y="472"/>
                </a:cubicBezTo>
                <a:cubicBezTo>
                  <a:pt x="1546" y="470"/>
                  <a:pt x="1546" y="468"/>
                  <a:pt x="1547" y="465"/>
                </a:cubicBezTo>
                <a:cubicBezTo>
                  <a:pt x="1548" y="463"/>
                  <a:pt x="1549" y="462"/>
                  <a:pt x="1551" y="461"/>
                </a:cubicBezTo>
                <a:cubicBezTo>
                  <a:pt x="1556" y="459"/>
                  <a:pt x="1561" y="461"/>
                  <a:pt x="1563" y="465"/>
                </a:cubicBezTo>
                <a:cubicBezTo>
                  <a:pt x="1577" y="494"/>
                  <a:pt x="1589" y="524"/>
                  <a:pt x="1600" y="554"/>
                </a:cubicBezTo>
                <a:cubicBezTo>
                  <a:pt x="1601" y="556"/>
                  <a:pt x="1600" y="559"/>
                  <a:pt x="1599" y="561"/>
                </a:cubicBezTo>
                <a:cubicBezTo>
                  <a:pt x="1598" y="563"/>
                  <a:pt x="1597" y="564"/>
                  <a:pt x="1595" y="565"/>
                </a:cubicBezTo>
                <a:cubicBezTo>
                  <a:pt x="1594" y="565"/>
                  <a:pt x="1593" y="566"/>
                  <a:pt x="1592" y="566"/>
                </a:cubicBezTo>
                <a:close/>
                <a:moveTo>
                  <a:pt x="64" y="538"/>
                </a:moveTo>
                <a:cubicBezTo>
                  <a:pt x="64" y="538"/>
                  <a:pt x="64" y="538"/>
                  <a:pt x="64" y="538"/>
                </a:cubicBezTo>
                <a:cubicBezTo>
                  <a:pt x="64" y="538"/>
                  <a:pt x="64" y="538"/>
                  <a:pt x="64" y="538"/>
                </a:cubicBezTo>
                <a:cubicBezTo>
                  <a:pt x="63" y="538"/>
                  <a:pt x="62" y="538"/>
                  <a:pt x="61" y="538"/>
                </a:cubicBezTo>
                <a:cubicBezTo>
                  <a:pt x="56" y="536"/>
                  <a:pt x="54" y="531"/>
                  <a:pt x="56" y="527"/>
                </a:cubicBezTo>
                <a:cubicBezTo>
                  <a:pt x="58" y="522"/>
                  <a:pt x="63" y="520"/>
                  <a:pt x="67" y="522"/>
                </a:cubicBezTo>
                <a:cubicBezTo>
                  <a:pt x="71" y="524"/>
                  <a:pt x="73" y="528"/>
                  <a:pt x="72" y="533"/>
                </a:cubicBezTo>
                <a:cubicBezTo>
                  <a:pt x="72" y="533"/>
                  <a:pt x="72" y="533"/>
                  <a:pt x="72" y="533"/>
                </a:cubicBezTo>
                <a:cubicBezTo>
                  <a:pt x="70" y="536"/>
                  <a:pt x="67" y="538"/>
                  <a:pt x="64" y="538"/>
                </a:cubicBezTo>
                <a:close/>
                <a:moveTo>
                  <a:pt x="74" y="512"/>
                </a:moveTo>
                <a:cubicBezTo>
                  <a:pt x="73" y="512"/>
                  <a:pt x="72" y="512"/>
                  <a:pt x="71" y="511"/>
                </a:cubicBezTo>
                <a:cubicBezTo>
                  <a:pt x="69" y="510"/>
                  <a:pt x="67" y="509"/>
                  <a:pt x="67" y="507"/>
                </a:cubicBezTo>
                <a:cubicBezTo>
                  <a:pt x="66" y="505"/>
                  <a:pt x="66" y="502"/>
                  <a:pt x="67" y="500"/>
                </a:cubicBezTo>
                <a:cubicBezTo>
                  <a:pt x="76" y="479"/>
                  <a:pt x="86" y="458"/>
                  <a:pt x="96" y="438"/>
                </a:cubicBezTo>
                <a:cubicBezTo>
                  <a:pt x="101" y="430"/>
                  <a:pt x="105" y="421"/>
                  <a:pt x="110" y="413"/>
                </a:cubicBezTo>
                <a:cubicBezTo>
                  <a:pt x="129" y="380"/>
                  <a:pt x="150" y="349"/>
                  <a:pt x="174" y="318"/>
                </a:cubicBezTo>
                <a:cubicBezTo>
                  <a:pt x="176" y="315"/>
                  <a:pt x="182" y="314"/>
                  <a:pt x="185" y="317"/>
                </a:cubicBezTo>
                <a:cubicBezTo>
                  <a:pt x="189" y="320"/>
                  <a:pt x="190" y="325"/>
                  <a:pt x="187" y="329"/>
                </a:cubicBezTo>
                <a:cubicBezTo>
                  <a:pt x="164" y="358"/>
                  <a:pt x="143" y="390"/>
                  <a:pt x="125" y="422"/>
                </a:cubicBezTo>
                <a:cubicBezTo>
                  <a:pt x="120" y="430"/>
                  <a:pt x="116" y="438"/>
                  <a:pt x="111" y="446"/>
                </a:cubicBezTo>
                <a:cubicBezTo>
                  <a:pt x="101" y="466"/>
                  <a:pt x="91" y="486"/>
                  <a:pt x="82" y="507"/>
                </a:cubicBezTo>
                <a:cubicBezTo>
                  <a:pt x="81" y="510"/>
                  <a:pt x="78" y="512"/>
                  <a:pt x="74" y="512"/>
                </a:cubicBezTo>
                <a:close/>
                <a:moveTo>
                  <a:pt x="1542" y="451"/>
                </a:moveTo>
                <a:cubicBezTo>
                  <a:pt x="1539" y="451"/>
                  <a:pt x="1536" y="450"/>
                  <a:pt x="1535" y="447"/>
                </a:cubicBezTo>
                <a:cubicBezTo>
                  <a:pt x="1533" y="443"/>
                  <a:pt x="1534" y="438"/>
                  <a:pt x="1538" y="436"/>
                </a:cubicBezTo>
                <a:cubicBezTo>
                  <a:pt x="1542" y="433"/>
                  <a:pt x="1548" y="435"/>
                  <a:pt x="1550" y="439"/>
                </a:cubicBezTo>
                <a:cubicBezTo>
                  <a:pt x="1551" y="441"/>
                  <a:pt x="1551" y="443"/>
                  <a:pt x="1550" y="446"/>
                </a:cubicBezTo>
                <a:cubicBezTo>
                  <a:pt x="1550" y="448"/>
                  <a:pt x="1548" y="449"/>
                  <a:pt x="1546" y="451"/>
                </a:cubicBezTo>
                <a:cubicBezTo>
                  <a:pt x="1545" y="451"/>
                  <a:pt x="1544" y="451"/>
                  <a:pt x="1542" y="451"/>
                </a:cubicBezTo>
                <a:close/>
                <a:moveTo>
                  <a:pt x="1529" y="427"/>
                </a:moveTo>
                <a:cubicBezTo>
                  <a:pt x="1526" y="427"/>
                  <a:pt x="1523" y="425"/>
                  <a:pt x="1521" y="422"/>
                </a:cubicBezTo>
                <a:cubicBezTo>
                  <a:pt x="1503" y="390"/>
                  <a:pt x="1482" y="359"/>
                  <a:pt x="1459" y="329"/>
                </a:cubicBezTo>
                <a:cubicBezTo>
                  <a:pt x="1449" y="317"/>
                  <a:pt x="1439" y="304"/>
                  <a:pt x="1428" y="292"/>
                </a:cubicBezTo>
                <a:cubicBezTo>
                  <a:pt x="1418" y="280"/>
                  <a:pt x="1407" y="269"/>
                  <a:pt x="1397" y="258"/>
                </a:cubicBezTo>
                <a:cubicBezTo>
                  <a:pt x="1393" y="255"/>
                  <a:pt x="1393" y="249"/>
                  <a:pt x="1397" y="246"/>
                </a:cubicBezTo>
                <a:cubicBezTo>
                  <a:pt x="1400" y="243"/>
                  <a:pt x="1405" y="243"/>
                  <a:pt x="1409" y="246"/>
                </a:cubicBezTo>
                <a:cubicBezTo>
                  <a:pt x="1420" y="257"/>
                  <a:pt x="1431" y="269"/>
                  <a:pt x="1441" y="281"/>
                </a:cubicBezTo>
                <a:cubicBezTo>
                  <a:pt x="1452" y="293"/>
                  <a:pt x="1462" y="306"/>
                  <a:pt x="1473" y="319"/>
                </a:cubicBezTo>
                <a:cubicBezTo>
                  <a:pt x="1496" y="349"/>
                  <a:pt x="1517" y="381"/>
                  <a:pt x="1536" y="414"/>
                </a:cubicBezTo>
                <a:cubicBezTo>
                  <a:pt x="1538" y="418"/>
                  <a:pt x="1537" y="423"/>
                  <a:pt x="1533" y="426"/>
                </a:cubicBezTo>
                <a:cubicBezTo>
                  <a:pt x="1532" y="426"/>
                  <a:pt x="1530" y="427"/>
                  <a:pt x="1529" y="427"/>
                </a:cubicBezTo>
                <a:close/>
                <a:moveTo>
                  <a:pt x="198" y="310"/>
                </a:moveTo>
                <a:cubicBezTo>
                  <a:pt x="196" y="310"/>
                  <a:pt x="194" y="309"/>
                  <a:pt x="193" y="308"/>
                </a:cubicBezTo>
                <a:cubicBezTo>
                  <a:pt x="191" y="307"/>
                  <a:pt x="190" y="305"/>
                  <a:pt x="190" y="302"/>
                </a:cubicBezTo>
                <a:cubicBezTo>
                  <a:pt x="189" y="300"/>
                  <a:pt x="190" y="298"/>
                  <a:pt x="191" y="296"/>
                </a:cubicBezTo>
                <a:cubicBezTo>
                  <a:pt x="194" y="293"/>
                  <a:pt x="200" y="292"/>
                  <a:pt x="203" y="295"/>
                </a:cubicBezTo>
                <a:cubicBezTo>
                  <a:pt x="207" y="298"/>
                  <a:pt x="208" y="303"/>
                  <a:pt x="205" y="307"/>
                </a:cubicBezTo>
                <a:cubicBezTo>
                  <a:pt x="204" y="307"/>
                  <a:pt x="204" y="307"/>
                  <a:pt x="204" y="307"/>
                </a:cubicBezTo>
                <a:cubicBezTo>
                  <a:pt x="203" y="309"/>
                  <a:pt x="200" y="310"/>
                  <a:pt x="198" y="310"/>
                </a:cubicBezTo>
                <a:close/>
                <a:moveTo>
                  <a:pt x="216" y="289"/>
                </a:moveTo>
                <a:cubicBezTo>
                  <a:pt x="214" y="289"/>
                  <a:pt x="212" y="288"/>
                  <a:pt x="211" y="287"/>
                </a:cubicBezTo>
                <a:cubicBezTo>
                  <a:pt x="209" y="285"/>
                  <a:pt x="208" y="283"/>
                  <a:pt x="208" y="281"/>
                </a:cubicBezTo>
                <a:cubicBezTo>
                  <a:pt x="208" y="278"/>
                  <a:pt x="209" y="276"/>
                  <a:pt x="210" y="275"/>
                </a:cubicBezTo>
                <a:cubicBezTo>
                  <a:pt x="232" y="250"/>
                  <a:pt x="255" y="227"/>
                  <a:pt x="279" y="206"/>
                </a:cubicBezTo>
                <a:cubicBezTo>
                  <a:pt x="284" y="201"/>
                  <a:pt x="290" y="197"/>
                  <a:pt x="295" y="192"/>
                </a:cubicBezTo>
                <a:cubicBezTo>
                  <a:pt x="319" y="172"/>
                  <a:pt x="344" y="154"/>
                  <a:pt x="370" y="137"/>
                </a:cubicBezTo>
                <a:cubicBezTo>
                  <a:pt x="370" y="137"/>
                  <a:pt x="370" y="137"/>
                  <a:pt x="370" y="137"/>
                </a:cubicBezTo>
                <a:cubicBezTo>
                  <a:pt x="374" y="134"/>
                  <a:pt x="379" y="135"/>
                  <a:pt x="381" y="139"/>
                </a:cubicBezTo>
                <a:cubicBezTo>
                  <a:pt x="383" y="141"/>
                  <a:pt x="383" y="143"/>
                  <a:pt x="383" y="145"/>
                </a:cubicBezTo>
                <a:cubicBezTo>
                  <a:pt x="382" y="148"/>
                  <a:pt x="381" y="150"/>
                  <a:pt x="379" y="151"/>
                </a:cubicBezTo>
                <a:cubicBezTo>
                  <a:pt x="354" y="168"/>
                  <a:pt x="329" y="186"/>
                  <a:pt x="306" y="205"/>
                </a:cubicBezTo>
                <a:cubicBezTo>
                  <a:pt x="301" y="210"/>
                  <a:pt x="295" y="214"/>
                  <a:pt x="290" y="219"/>
                </a:cubicBezTo>
                <a:cubicBezTo>
                  <a:pt x="267" y="240"/>
                  <a:pt x="244" y="262"/>
                  <a:pt x="223" y="286"/>
                </a:cubicBezTo>
                <a:cubicBezTo>
                  <a:pt x="221" y="288"/>
                  <a:pt x="219" y="289"/>
                  <a:pt x="216" y="289"/>
                </a:cubicBezTo>
                <a:close/>
                <a:moveTo>
                  <a:pt x="1382" y="241"/>
                </a:moveTo>
                <a:cubicBezTo>
                  <a:pt x="1380" y="241"/>
                  <a:pt x="1378" y="240"/>
                  <a:pt x="1377" y="238"/>
                </a:cubicBezTo>
                <a:cubicBezTo>
                  <a:pt x="1375" y="237"/>
                  <a:pt x="1374" y="235"/>
                  <a:pt x="1374" y="232"/>
                </a:cubicBezTo>
                <a:cubicBezTo>
                  <a:pt x="1374" y="230"/>
                  <a:pt x="1375" y="228"/>
                  <a:pt x="1376" y="226"/>
                </a:cubicBezTo>
                <a:cubicBezTo>
                  <a:pt x="1379" y="223"/>
                  <a:pt x="1385" y="223"/>
                  <a:pt x="1388" y="226"/>
                </a:cubicBezTo>
                <a:cubicBezTo>
                  <a:pt x="1390" y="228"/>
                  <a:pt x="1391" y="230"/>
                  <a:pt x="1391" y="232"/>
                </a:cubicBezTo>
                <a:cubicBezTo>
                  <a:pt x="1391" y="234"/>
                  <a:pt x="1390" y="236"/>
                  <a:pt x="1389" y="238"/>
                </a:cubicBezTo>
                <a:cubicBezTo>
                  <a:pt x="1387" y="240"/>
                  <a:pt x="1385" y="241"/>
                  <a:pt x="1382" y="241"/>
                </a:cubicBezTo>
                <a:close/>
                <a:moveTo>
                  <a:pt x="1361" y="222"/>
                </a:moveTo>
                <a:cubicBezTo>
                  <a:pt x="1359" y="222"/>
                  <a:pt x="1357" y="221"/>
                  <a:pt x="1356" y="219"/>
                </a:cubicBezTo>
                <a:cubicBezTo>
                  <a:pt x="1328" y="195"/>
                  <a:pt x="1298" y="172"/>
                  <a:pt x="1267" y="151"/>
                </a:cubicBezTo>
                <a:cubicBezTo>
                  <a:pt x="1241" y="134"/>
                  <a:pt x="1213" y="118"/>
                  <a:pt x="1185" y="104"/>
                </a:cubicBezTo>
                <a:cubicBezTo>
                  <a:pt x="1183" y="103"/>
                  <a:pt x="1181" y="101"/>
                  <a:pt x="1180" y="99"/>
                </a:cubicBezTo>
                <a:cubicBezTo>
                  <a:pt x="1180" y="97"/>
                  <a:pt x="1180" y="94"/>
                  <a:pt x="1181" y="92"/>
                </a:cubicBezTo>
                <a:cubicBezTo>
                  <a:pt x="1183" y="88"/>
                  <a:pt x="1188" y="87"/>
                  <a:pt x="1192" y="89"/>
                </a:cubicBezTo>
                <a:cubicBezTo>
                  <a:pt x="1221" y="103"/>
                  <a:pt x="1249" y="119"/>
                  <a:pt x="1276" y="137"/>
                </a:cubicBezTo>
                <a:cubicBezTo>
                  <a:pt x="1308" y="158"/>
                  <a:pt x="1339" y="182"/>
                  <a:pt x="1367" y="207"/>
                </a:cubicBezTo>
                <a:cubicBezTo>
                  <a:pt x="1367" y="207"/>
                  <a:pt x="1367" y="207"/>
                  <a:pt x="1367" y="207"/>
                </a:cubicBezTo>
                <a:cubicBezTo>
                  <a:pt x="1371" y="210"/>
                  <a:pt x="1371" y="215"/>
                  <a:pt x="1368" y="219"/>
                </a:cubicBezTo>
                <a:cubicBezTo>
                  <a:pt x="1366" y="221"/>
                  <a:pt x="1364" y="222"/>
                  <a:pt x="1361" y="222"/>
                </a:cubicBezTo>
                <a:close/>
                <a:moveTo>
                  <a:pt x="398" y="137"/>
                </a:moveTo>
                <a:cubicBezTo>
                  <a:pt x="395" y="137"/>
                  <a:pt x="393" y="136"/>
                  <a:pt x="391" y="133"/>
                </a:cubicBezTo>
                <a:cubicBezTo>
                  <a:pt x="390" y="131"/>
                  <a:pt x="390" y="129"/>
                  <a:pt x="390" y="127"/>
                </a:cubicBezTo>
                <a:cubicBezTo>
                  <a:pt x="391" y="124"/>
                  <a:pt x="392" y="123"/>
                  <a:pt x="394" y="121"/>
                </a:cubicBezTo>
                <a:cubicBezTo>
                  <a:pt x="398" y="119"/>
                  <a:pt x="403" y="120"/>
                  <a:pt x="406" y="124"/>
                </a:cubicBezTo>
                <a:cubicBezTo>
                  <a:pt x="408" y="128"/>
                  <a:pt x="407" y="133"/>
                  <a:pt x="403" y="136"/>
                </a:cubicBezTo>
                <a:cubicBezTo>
                  <a:pt x="401" y="137"/>
                  <a:pt x="400" y="137"/>
                  <a:pt x="398" y="137"/>
                </a:cubicBezTo>
                <a:close/>
                <a:moveTo>
                  <a:pt x="423" y="123"/>
                </a:moveTo>
                <a:cubicBezTo>
                  <a:pt x="423" y="123"/>
                  <a:pt x="423" y="123"/>
                  <a:pt x="423" y="123"/>
                </a:cubicBezTo>
                <a:cubicBezTo>
                  <a:pt x="420" y="123"/>
                  <a:pt x="417" y="121"/>
                  <a:pt x="415" y="118"/>
                </a:cubicBezTo>
                <a:cubicBezTo>
                  <a:pt x="413" y="114"/>
                  <a:pt x="414" y="109"/>
                  <a:pt x="419" y="107"/>
                </a:cubicBezTo>
                <a:cubicBezTo>
                  <a:pt x="447" y="91"/>
                  <a:pt x="476" y="77"/>
                  <a:pt x="506" y="64"/>
                </a:cubicBezTo>
                <a:cubicBezTo>
                  <a:pt x="528" y="55"/>
                  <a:pt x="550" y="47"/>
                  <a:pt x="572" y="40"/>
                </a:cubicBezTo>
                <a:cubicBezTo>
                  <a:pt x="586" y="36"/>
                  <a:pt x="600" y="32"/>
                  <a:pt x="614" y="28"/>
                </a:cubicBezTo>
                <a:cubicBezTo>
                  <a:pt x="619" y="27"/>
                  <a:pt x="623" y="29"/>
                  <a:pt x="624" y="34"/>
                </a:cubicBezTo>
                <a:cubicBezTo>
                  <a:pt x="625" y="36"/>
                  <a:pt x="625" y="38"/>
                  <a:pt x="624" y="40"/>
                </a:cubicBezTo>
                <a:cubicBezTo>
                  <a:pt x="622" y="42"/>
                  <a:pt x="621" y="44"/>
                  <a:pt x="618" y="44"/>
                </a:cubicBezTo>
                <a:cubicBezTo>
                  <a:pt x="605" y="48"/>
                  <a:pt x="591" y="52"/>
                  <a:pt x="577" y="56"/>
                </a:cubicBezTo>
                <a:cubicBezTo>
                  <a:pt x="555" y="63"/>
                  <a:pt x="534" y="71"/>
                  <a:pt x="512" y="80"/>
                </a:cubicBezTo>
                <a:cubicBezTo>
                  <a:pt x="483" y="92"/>
                  <a:pt x="454" y="106"/>
                  <a:pt x="427" y="122"/>
                </a:cubicBezTo>
                <a:cubicBezTo>
                  <a:pt x="426" y="122"/>
                  <a:pt x="424" y="123"/>
                  <a:pt x="423" y="123"/>
                </a:cubicBezTo>
                <a:close/>
                <a:moveTo>
                  <a:pt x="1163" y="92"/>
                </a:moveTo>
                <a:cubicBezTo>
                  <a:pt x="1162" y="92"/>
                  <a:pt x="1161" y="92"/>
                  <a:pt x="1160" y="92"/>
                </a:cubicBezTo>
                <a:cubicBezTo>
                  <a:pt x="1157" y="91"/>
                  <a:pt x="1156" y="89"/>
                  <a:pt x="1155" y="87"/>
                </a:cubicBezTo>
                <a:cubicBezTo>
                  <a:pt x="1154" y="85"/>
                  <a:pt x="1154" y="82"/>
                  <a:pt x="1155" y="80"/>
                </a:cubicBezTo>
                <a:cubicBezTo>
                  <a:pt x="1157" y="76"/>
                  <a:pt x="1162" y="74"/>
                  <a:pt x="1167" y="76"/>
                </a:cubicBezTo>
                <a:cubicBezTo>
                  <a:pt x="1171" y="78"/>
                  <a:pt x="1173" y="83"/>
                  <a:pt x="1171" y="87"/>
                </a:cubicBezTo>
                <a:cubicBezTo>
                  <a:pt x="1169" y="90"/>
                  <a:pt x="1166" y="92"/>
                  <a:pt x="1163" y="92"/>
                </a:cubicBezTo>
                <a:close/>
                <a:moveTo>
                  <a:pt x="1137" y="81"/>
                </a:moveTo>
                <a:cubicBezTo>
                  <a:pt x="1136" y="81"/>
                  <a:pt x="1135" y="81"/>
                  <a:pt x="1134" y="80"/>
                </a:cubicBezTo>
                <a:cubicBezTo>
                  <a:pt x="1100" y="66"/>
                  <a:pt x="1064" y="54"/>
                  <a:pt x="1028" y="44"/>
                </a:cubicBezTo>
                <a:cubicBezTo>
                  <a:pt x="1028" y="44"/>
                  <a:pt x="1028" y="44"/>
                  <a:pt x="1028" y="44"/>
                </a:cubicBezTo>
                <a:cubicBezTo>
                  <a:pt x="997" y="36"/>
                  <a:pt x="966" y="30"/>
                  <a:pt x="935" y="25"/>
                </a:cubicBezTo>
                <a:cubicBezTo>
                  <a:pt x="933" y="25"/>
                  <a:pt x="931" y="24"/>
                  <a:pt x="929" y="22"/>
                </a:cubicBezTo>
                <a:cubicBezTo>
                  <a:pt x="928" y="20"/>
                  <a:pt x="927" y="18"/>
                  <a:pt x="928" y="16"/>
                </a:cubicBezTo>
                <a:cubicBezTo>
                  <a:pt x="928" y="11"/>
                  <a:pt x="933" y="8"/>
                  <a:pt x="937" y="9"/>
                </a:cubicBezTo>
                <a:cubicBezTo>
                  <a:pt x="969" y="13"/>
                  <a:pt x="1001" y="20"/>
                  <a:pt x="1032" y="28"/>
                </a:cubicBezTo>
                <a:cubicBezTo>
                  <a:pt x="1069" y="38"/>
                  <a:pt x="1105" y="50"/>
                  <a:pt x="1140" y="65"/>
                </a:cubicBezTo>
                <a:cubicBezTo>
                  <a:pt x="1145" y="66"/>
                  <a:pt x="1147" y="71"/>
                  <a:pt x="1145" y="76"/>
                </a:cubicBezTo>
                <a:cubicBezTo>
                  <a:pt x="1144" y="79"/>
                  <a:pt x="1141" y="81"/>
                  <a:pt x="1137" y="81"/>
                </a:cubicBezTo>
                <a:close/>
                <a:moveTo>
                  <a:pt x="644" y="38"/>
                </a:moveTo>
                <a:cubicBezTo>
                  <a:pt x="640" y="38"/>
                  <a:pt x="636" y="35"/>
                  <a:pt x="635" y="31"/>
                </a:cubicBezTo>
                <a:cubicBezTo>
                  <a:pt x="634" y="27"/>
                  <a:pt x="637" y="22"/>
                  <a:pt x="642" y="21"/>
                </a:cubicBezTo>
                <a:cubicBezTo>
                  <a:pt x="646" y="20"/>
                  <a:pt x="651" y="23"/>
                  <a:pt x="652" y="27"/>
                </a:cubicBezTo>
                <a:cubicBezTo>
                  <a:pt x="653" y="32"/>
                  <a:pt x="650" y="37"/>
                  <a:pt x="646" y="38"/>
                </a:cubicBezTo>
                <a:cubicBezTo>
                  <a:pt x="645" y="38"/>
                  <a:pt x="644" y="38"/>
                  <a:pt x="644" y="38"/>
                </a:cubicBezTo>
                <a:close/>
                <a:moveTo>
                  <a:pt x="671" y="32"/>
                </a:moveTo>
                <a:cubicBezTo>
                  <a:pt x="667" y="32"/>
                  <a:pt x="664" y="29"/>
                  <a:pt x="663" y="25"/>
                </a:cubicBezTo>
                <a:cubicBezTo>
                  <a:pt x="663" y="23"/>
                  <a:pt x="663" y="21"/>
                  <a:pt x="664" y="19"/>
                </a:cubicBezTo>
                <a:cubicBezTo>
                  <a:pt x="666" y="17"/>
                  <a:pt x="668" y="16"/>
                  <a:pt x="670" y="15"/>
                </a:cubicBezTo>
                <a:cubicBezTo>
                  <a:pt x="702" y="9"/>
                  <a:pt x="734" y="5"/>
                  <a:pt x="766" y="3"/>
                </a:cubicBezTo>
                <a:cubicBezTo>
                  <a:pt x="766" y="3"/>
                  <a:pt x="766" y="3"/>
                  <a:pt x="766" y="3"/>
                </a:cubicBezTo>
                <a:cubicBezTo>
                  <a:pt x="804" y="0"/>
                  <a:pt x="843" y="0"/>
                  <a:pt x="880" y="3"/>
                </a:cubicBezTo>
                <a:cubicBezTo>
                  <a:pt x="885" y="3"/>
                  <a:pt x="888" y="7"/>
                  <a:pt x="888" y="12"/>
                </a:cubicBezTo>
                <a:cubicBezTo>
                  <a:pt x="888" y="16"/>
                  <a:pt x="884" y="20"/>
                  <a:pt x="879" y="20"/>
                </a:cubicBezTo>
                <a:cubicBezTo>
                  <a:pt x="842" y="17"/>
                  <a:pt x="804" y="17"/>
                  <a:pt x="767" y="20"/>
                </a:cubicBezTo>
                <a:cubicBezTo>
                  <a:pt x="767" y="20"/>
                  <a:pt x="767" y="20"/>
                  <a:pt x="767" y="20"/>
                </a:cubicBezTo>
                <a:cubicBezTo>
                  <a:pt x="736" y="22"/>
                  <a:pt x="704" y="26"/>
                  <a:pt x="673" y="32"/>
                </a:cubicBezTo>
                <a:cubicBezTo>
                  <a:pt x="672" y="32"/>
                  <a:pt x="672" y="32"/>
                  <a:pt x="671" y="32"/>
                </a:cubicBezTo>
                <a:close/>
                <a:moveTo>
                  <a:pt x="908" y="22"/>
                </a:moveTo>
                <a:cubicBezTo>
                  <a:pt x="908" y="22"/>
                  <a:pt x="907" y="22"/>
                  <a:pt x="907" y="22"/>
                </a:cubicBezTo>
                <a:cubicBezTo>
                  <a:pt x="905" y="22"/>
                  <a:pt x="903" y="21"/>
                  <a:pt x="901" y="19"/>
                </a:cubicBezTo>
                <a:cubicBezTo>
                  <a:pt x="900" y="17"/>
                  <a:pt x="899" y="15"/>
                  <a:pt x="899" y="13"/>
                </a:cubicBezTo>
                <a:cubicBezTo>
                  <a:pt x="900" y="8"/>
                  <a:pt x="904" y="5"/>
                  <a:pt x="909" y="5"/>
                </a:cubicBezTo>
                <a:cubicBezTo>
                  <a:pt x="913" y="6"/>
                  <a:pt x="917" y="10"/>
                  <a:pt x="916" y="14"/>
                </a:cubicBezTo>
                <a:cubicBezTo>
                  <a:pt x="916" y="19"/>
                  <a:pt x="912" y="22"/>
                  <a:pt x="908" y="2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19" name="Google Shape;419;p17"/>
          <p:cNvSpPr/>
          <p:nvPr/>
        </p:nvSpPr>
        <p:spPr>
          <a:xfrm rot="10800000">
            <a:off x="9857439" y="4673738"/>
            <a:ext cx="1815300" cy="5544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20" name="Google Shape;420;p17"/>
          <p:cNvSpPr/>
          <p:nvPr/>
        </p:nvSpPr>
        <p:spPr>
          <a:xfrm>
            <a:off x="9535017" y="3215676"/>
            <a:ext cx="2055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solidFill>
                  <a:schemeClr val="accent4"/>
                </a:solidFill>
                <a:latin typeface="Oswald Light"/>
                <a:ea typeface="Oswald Light"/>
                <a:cs typeface="Oswald Light"/>
                <a:sym typeface="Oswald Light"/>
              </a:rPr>
              <a:t>Стеклотех</a:t>
            </a:r>
            <a:endParaRPr sz="2000" dirty="0">
              <a:solidFill>
                <a:schemeClr val="accent4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4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21" name="Google Shape;421;p17"/>
          <p:cNvSpPr/>
          <p:nvPr/>
        </p:nvSpPr>
        <p:spPr>
          <a:xfrm>
            <a:off x="8491488" y="6282168"/>
            <a:ext cx="20949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ru-RU" sz="2000" dirty="0">
                <a:solidFill>
                  <a:schemeClr val="accent4"/>
                </a:solidFill>
                <a:latin typeface="Oswald Light"/>
                <a:ea typeface="Oswald Light"/>
                <a:cs typeface="Oswald Light"/>
                <a:sym typeface="Oswald Light"/>
              </a:rPr>
              <a:t>КТЗ</a:t>
            </a:r>
            <a:endParaRPr sz="2000" dirty="0">
              <a:solidFill>
                <a:schemeClr val="accent4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endParaRPr sz="2000" dirty="0">
              <a:solidFill>
                <a:schemeClr val="accent4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22" name="Google Shape;422;p17"/>
          <p:cNvSpPr/>
          <p:nvPr/>
        </p:nvSpPr>
        <p:spPr>
          <a:xfrm rot="10800000">
            <a:off x="8024703" y="4015738"/>
            <a:ext cx="1504500" cy="14415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cxnSp>
        <p:nvCxnSpPr>
          <p:cNvPr id="423" name="Google Shape;423;p17"/>
          <p:cNvCxnSpPr/>
          <p:nvPr/>
        </p:nvCxnSpPr>
        <p:spPr>
          <a:xfrm rot="10800000">
            <a:off x="8745898" y="5548145"/>
            <a:ext cx="0" cy="2979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24" name="Google Shape;424;p17"/>
          <p:cNvCxnSpPr/>
          <p:nvPr/>
        </p:nvCxnSpPr>
        <p:spPr>
          <a:xfrm rot="10800000">
            <a:off x="9433419" y="5387283"/>
            <a:ext cx="193800" cy="1608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25" name="Google Shape;425;p17"/>
          <p:cNvCxnSpPr/>
          <p:nvPr/>
        </p:nvCxnSpPr>
        <p:spPr>
          <a:xfrm flipH="1">
            <a:off x="9514835" y="4180051"/>
            <a:ext cx="293700" cy="167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26" name="Google Shape;426;p17"/>
          <p:cNvCxnSpPr/>
          <p:nvPr/>
        </p:nvCxnSpPr>
        <p:spPr>
          <a:xfrm rot="10800000">
            <a:off x="9639551" y="4936677"/>
            <a:ext cx="3033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27" name="Google Shape;427;p17"/>
          <p:cNvSpPr/>
          <p:nvPr/>
        </p:nvSpPr>
        <p:spPr>
          <a:xfrm rot="10800000">
            <a:off x="9538938" y="5487046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28" name="Google Shape;428;p17"/>
          <p:cNvSpPr/>
          <p:nvPr/>
        </p:nvSpPr>
        <p:spPr>
          <a:xfrm rot="10800000">
            <a:off x="8512237" y="5804911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29" name="Google Shape;429;p17"/>
          <p:cNvSpPr/>
          <p:nvPr/>
        </p:nvSpPr>
        <p:spPr>
          <a:xfrm rot="10800000">
            <a:off x="9904830" y="4727203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30" name="Google Shape;430;p17"/>
          <p:cNvSpPr/>
          <p:nvPr/>
        </p:nvSpPr>
        <p:spPr>
          <a:xfrm rot="10800000">
            <a:off x="8999293" y="3310265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/>
          </a:p>
        </p:txBody>
      </p:sp>
      <p:sp>
        <p:nvSpPr>
          <p:cNvPr id="431" name="Google Shape;431;p17"/>
          <p:cNvSpPr/>
          <p:nvPr/>
        </p:nvSpPr>
        <p:spPr>
          <a:xfrm rot="10800000">
            <a:off x="9717122" y="3875819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432" name="Google Shape;432;p17"/>
          <p:cNvGrpSpPr/>
          <p:nvPr/>
        </p:nvGrpSpPr>
        <p:grpSpPr>
          <a:xfrm>
            <a:off x="8662288" y="5932031"/>
            <a:ext cx="168017" cy="228584"/>
            <a:chOff x="10730776" y="4479800"/>
            <a:chExt cx="277714" cy="386448"/>
          </a:xfrm>
        </p:grpSpPr>
        <p:sp>
          <p:nvSpPr>
            <p:cNvPr id="433" name="Google Shape;433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34" name="Google Shape;434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35" name="Google Shape;435;p17"/>
          <p:cNvGrpSpPr/>
          <p:nvPr/>
        </p:nvGrpSpPr>
        <p:grpSpPr>
          <a:xfrm>
            <a:off x="9690551" y="5615723"/>
            <a:ext cx="168017" cy="228584"/>
            <a:chOff x="10730776" y="4479800"/>
            <a:chExt cx="277714" cy="386448"/>
          </a:xfrm>
        </p:grpSpPr>
        <p:sp>
          <p:nvSpPr>
            <p:cNvPr id="436" name="Google Shape;436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37" name="Google Shape;437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38" name="Google Shape;438;p17"/>
          <p:cNvGrpSpPr/>
          <p:nvPr/>
        </p:nvGrpSpPr>
        <p:grpSpPr>
          <a:xfrm>
            <a:off x="10052710" y="4836571"/>
            <a:ext cx="168017" cy="228584"/>
            <a:chOff x="10730776" y="4479800"/>
            <a:chExt cx="277714" cy="386448"/>
          </a:xfrm>
        </p:grpSpPr>
        <p:sp>
          <p:nvSpPr>
            <p:cNvPr id="439" name="Google Shape;439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40" name="Google Shape;440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cxnSp>
        <p:nvCxnSpPr>
          <p:cNvPr id="441" name="Google Shape;441;p17"/>
          <p:cNvCxnSpPr/>
          <p:nvPr/>
        </p:nvCxnSpPr>
        <p:spPr>
          <a:xfrm flipH="1">
            <a:off x="8988343" y="3639896"/>
            <a:ext cx="158700" cy="3261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442" name="Google Shape;442;p17"/>
          <p:cNvGrpSpPr/>
          <p:nvPr/>
        </p:nvGrpSpPr>
        <p:grpSpPr>
          <a:xfrm>
            <a:off x="9860173" y="3980524"/>
            <a:ext cx="168017" cy="228584"/>
            <a:chOff x="10730776" y="4479800"/>
            <a:chExt cx="277714" cy="386448"/>
          </a:xfrm>
        </p:grpSpPr>
        <p:sp>
          <p:nvSpPr>
            <p:cNvPr id="443" name="Google Shape;443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44" name="Google Shape;444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45" name="Google Shape;445;p17"/>
          <p:cNvSpPr/>
          <p:nvPr/>
        </p:nvSpPr>
        <p:spPr>
          <a:xfrm>
            <a:off x="8024705" y="4204188"/>
            <a:ext cx="15045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swald Light"/>
              <a:buNone/>
            </a:pPr>
            <a:r>
              <a:rPr lang="ru-RU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Заводы</a:t>
            </a:r>
            <a:endParaRPr sz="20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46" name="Google Shape;446;p17"/>
          <p:cNvSpPr/>
          <p:nvPr/>
        </p:nvSpPr>
        <p:spPr>
          <a:xfrm>
            <a:off x="10443978" y="4789035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4"/>
                </a:solidFill>
                <a:latin typeface="Oswald Light"/>
                <a:sym typeface="Oswald Light"/>
              </a:rPr>
              <a:t>ПО Бежицкая сталь</a:t>
            </a:r>
            <a:endParaRPr dirty="0">
              <a:solidFill>
                <a:schemeClr val="accent4"/>
              </a:solidFill>
            </a:endParaRPr>
          </a:p>
        </p:txBody>
      </p:sp>
      <p:grpSp>
        <p:nvGrpSpPr>
          <p:cNvPr id="447" name="Google Shape;447;p17"/>
          <p:cNvGrpSpPr/>
          <p:nvPr/>
        </p:nvGrpSpPr>
        <p:grpSpPr>
          <a:xfrm>
            <a:off x="9155981" y="3423728"/>
            <a:ext cx="168017" cy="228584"/>
            <a:chOff x="10730776" y="4479800"/>
            <a:chExt cx="277714" cy="386448"/>
          </a:xfrm>
        </p:grpSpPr>
        <p:sp>
          <p:nvSpPr>
            <p:cNvPr id="448" name="Google Shape;448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49" name="Google Shape;449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50" name="Google Shape;450;p17"/>
          <p:cNvSpPr/>
          <p:nvPr/>
        </p:nvSpPr>
        <p:spPr>
          <a:xfrm>
            <a:off x="543378" y="5054675"/>
            <a:ext cx="35571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Бархатные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сезоны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- </a:t>
            </a:r>
            <a:r>
              <a:rPr lang="ru-RU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Екатерининский квартал</a:t>
            </a:r>
            <a:endParaRPr sz="2000" dirty="0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1" name="Google Shape;451;p17"/>
          <p:cNvSpPr/>
          <p:nvPr/>
        </p:nvSpPr>
        <p:spPr>
          <a:xfrm>
            <a:off x="1922914" y="4191975"/>
            <a:ext cx="18543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359A"/>
                </a:solidFill>
                <a:latin typeface="Oswald Light"/>
                <a:ea typeface="Oswald Light"/>
                <a:cs typeface="Oswald Light"/>
                <a:sym typeface="Oswald Light"/>
              </a:rPr>
              <a:t>Европа</a:t>
            </a:r>
            <a:endParaRPr sz="2000" b="1">
              <a:solidFill>
                <a:srgbClr val="00359A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2" name="Google Shape;452;p17"/>
          <p:cNvSpPr/>
          <p:nvPr/>
        </p:nvSpPr>
        <p:spPr>
          <a:xfrm>
            <a:off x="4105803" y="3090390"/>
            <a:ext cx="2889600" cy="2825100"/>
          </a:xfrm>
          <a:prstGeom prst="ellipse">
            <a:avLst/>
          </a:prstGeom>
          <a:gradFill>
            <a:gsLst>
              <a:gs pos="0">
                <a:srgbClr val="7F7F7F">
                  <a:alpha val="40784"/>
                </a:srgbClr>
              </a:gs>
              <a:gs pos="100000">
                <a:srgbClr val="D8D8D8">
                  <a:alpha val="33725"/>
                </a:srgbClr>
              </a:gs>
            </a:gsLst>
            <a:lin ang="13800146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3" name="Google Shape;453;p17"/>
          <p:cNvSpPr/>
          <p:nvPr/>
        </p:nvSpPr>
        <p:spPr>
          <a:xfrm>
            <a:off x="4217699" y="3221987"/>
            <a:ext cx="2665800" cy="256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4" name="Google Shape;454;p17"/>
          <p:cNvSpPr/>
          <p:nvPr/>
        </p:nvSpPr>
        <p:spPr>
          <a:xfrm>
            <a:off x="4217698" y="3200304"/>
            <a:ext cx="2665842" cy="2606400"/>
          </a:xfrm>
          <a:custGeom>
            <a:avLst/>
            <a:gdLst/>
            <a:ahLst/>
            <a:cxnLst/>
            <a:rect l="l" t="t" r="r" b="b"/>
            <a:pathLst>
              <a:path w="1645" h="1645" extrusionOk="0">
                <a:moveTo>
                  <a:pt x="812" y="1645"/>
                </a:moveTo>
                <a:cubicBezTo>
                  <a:pt x="812" y="1645"/>
                  <a:pt x="812" y="1645"/>
                  <a:pt x="812" y="1645"/>
                </a:cubicBezTo>
                <a:cubicBezTo>
                  <a:pt x="782" y="1645"/>
                  <a:pt x="752" y="1643"/>
                  <a:pt x="722" y="1639"/>
                </a:cubicBezTo>
                <a:cubicBezTo>
                  <a:pt x="721" y="1639"/>
                  <a:pt x="721" y="1639"/>
                  <a:pt x="721" y="1639"/>
                </a:cubicBezTo>
                <a:cubicBezTo>
                  <a:pt x="719" y="1639"/>
                  <a:pt x="717" y="1638"/>
                  <a:pt x="715" y="1638"/>
                </a:cubicBezTo>
                <a:cubicBezTo>
                  <a:pt x="677" y="1633"/>
                  <a:pt x="640" y="1625"/>
                  <a:pt x="603" y="1615"/>
                </a:cubicBezTo>
                <a:cubicBezTo>
                  <a:pt x="601" y="1614"/>
                  <a:pt x="599" y="1613"/>
                  <a:pt x="598" y="1611"/>
                </a:cubicBezTo>
                <a:cubicBezTo>
                  <a:pt x="597" y="1609"/>
                  <a:pt x="596" y="1607"/>
                  <a:pt x="597" y="1605"/>
                </a:cubicBezTo>
                <a:cubicBezTo>
                  <a:pt x="598" y="1600"/>
                  <a:pt x="603" y="1597"/>
                  <a:pt x="607" y="1599"/>
                </a:cubicBezTo>
                <a:cubicBezTo>
                  <a:pt x="643" y="1609"/>
                  <a:pt x="680" y="1616"/>
                  <a:pt x="717" y="1621"/>
                </a:cubicBezTo>
                <a:cubicBezTo>
                  <a:pt x="719" y="1622"/>
                  <a:pt x="722" y="1622"/>
                  <a:pt x="724" y="1622"/>
                </a:cubicBezTo>
                <a:cubicBezTo>
                  <a:pt x="753" y="1626"/>
                  <a:pt x="783" y="1628"/>
                  <a:pt x="812" y="1628"/>
                </a:cubicBezTo>
                <a:cubicBezTo>
                  <a:pt x="814" y="1628"/>
                  <a:pt x="816" y="1629"/>
                  <a:pt x="818" y="1631"/>
                </a:cubicBezTo>
                <a:cubicBezTo>
                  <a:pt x="819" y="1632"/>
                  <a:pt x="820" y="1634"/>
                  <a:pt x="820" y="1637"/>
                </a:cubicBezTo>
                <a:cubicBezTo>
                  <a:pt x="820" y="1641"/>
                  <a:pt x="816" y="1645"/>
                  <a:pt x="812" y="1645"/>
                </a:cubicBezTo>
                <a:close/>
                <a:moveTo>
                  <a:pt x="840" y="1645"/>
                </a:moveTo>
                <a:cubicBezTo>
                  <a:pt x="840" y="1645"/>
                  <a:pt x="840" y="1645"/>
                  <a:pt x="840" y="1645"/>
                </a:cubicBezTo>
                <a:cubicBezTo>
                  <a:pt x="835" y="1645"/>
                  <a:pt x="832" y="1641"/>
                  <a:pt x="831" y="1637"/>
                </a:cubicBezTo>
                <a:cubicBezTo>
                  <a:pt x="831" y="1634"/>
                  <a:pt x="832" y="1632"/>
                  <a:pt x="834" y="1631"/>
                </a:cubicBezTo>
                <a:cubicBezTo>
                  <a:pt x="835" y="1629"/>
                  <a:pt x="838" y="1628"/>
                  <a:pt x="840" y="1628"/>
                </a:cubicBezTo>
                <a:cubicBezTo>
                  <a:pt x="840" y="1628"/>
                  <a:pt x="840" y="1628"/>
                  <a:pt x="840" y="1628"/>
                </a:cubicBezTo>
                <a:cubicBezTo>
                  <a:pt x="845" y="1628"/>
                  <a:pt x="848" y="1632"/>
                  <a:pt x="848" y="1636"/>
                </a:cubicBezTo>
                <a:cubicBezTo>
                  <a:pt x="849" y="1641"/>
                  <a:pt x="845" y="1645"/>
                  <a:pt x="840" y="1645"/>
                </a:cubicBezTo>
                <a:close/>
                <a:moveTo>
                  <a:pt x="868" y="1644"/>
                </a:moveTo>
                <a:cubicBezTo>
                  <a:pt x="864" y="1644"/>
                  <a:pt x="860" y="1640"/>
                  <a:pt x="860" y="1636"/>
                </a:cubicBezTo>
                <a:cubicBezTo>
                  <a:pt x="860" y="1634"/>
                  <a:pt x="860" y="1631"/>
                  <a:pt x="862" y="1630"/>
                </a:cubicBezTo>
                <a:cubicBezTo>
                  <a:pt x="863" y="1628"/>
                  <a:pt x="865" y="1627"/>
                  <a:pt x="868" y="1627"/>
                </a:cubicBezTo>
                <a:cubicBezTo>
                  <a:pt x="905" y="1625"/>
                  <a:pt x="942" y="1620"/>
                  <a:pt x="978" y="1613"/>
                </a:cubicBezTo>
                <a:cubicBezTo>
                  <a:pt x="978" y="1613"/>
                  <a:pt x="979" y="1613"/>
                  <a:pt x="979" y="1613"/>
                </a:cubicBezTo>
                <a:cubicBezTo>
                  <a:pt x="997" y="1609"/>
                  <a:pt x="1015" y="1605"/>
                  <a:pt x="1033" y="1600"/>
                </a:cubicBezTo>
                <a:cubicBezTo>
                  <a:pt x="1045" y="1597"/>
                  <a:pt x="1058" y="1593"/>
                  <a:pt x="1071" y="1589"/>
                </a:cubicBezTo>
                <a:cubicBezTo>
                  <a:pt x="1075" y="1587"/>
                  <a:pt x="1080" y="1590"/>
                  <a:pt x="1081" y="1594"/>
                </a:cubicBezTo>
                <a:cubicBezTo>
                  <a:pt x="1083" y="1599"/>
                  <a:pt x="1080" y="1603"/>
                  <a:pt x="1076" y="1605"/>
                </a:cubicBezTo>
                <a:cubicBezTo>
                  <a:pt x="1063" y="1609"/>
                  <a:pt x="1050" y="1613"/>
                  <a:pt x="1037" y="1616"/>
                </a:cubicBezTo>
                <a:cubicBezTo>
                  <a:pt x="1019" y="1621"/>
                  <a:pt x="1000" y="1626"/>
                  <a:pt x="982" y="1629"/>
                </a:cubicBezTo>
                <a:cubicBezTo>
                  <a:pt x="945" y="1637"/>
                  <a:pt x="907" y="1642"/>
                  <a:pt x="869" y="1644"/>
                </a:cubicBezTo>
                <a:cubicBezTo>
                  <a:pt x="869" y="1644"/>
                  <a:pt x="868" y="1644"/>
                  <a:pt x="868" y="1644"/>
                </a:cubicBezTo>
                <a:close/>
                <a:moveTo>
                  <a:pt x="578" y="1607"/>
                </a:moveTo>
                <a:cubicBezTo>
                  <a:pt x="577" y="1607"/>
                  <a:pt x="576" y="1607"/>
                  <a:pt x="575" y="1607"/>
                </a:cubicBezTo>
                <a:cubicBezTo>
                  <a:pt x="573" y="1606"/>
                  <a:pt x="571" y="1605"/>
                  <a:pt x="570" y="1603"/>
                </a:cubicBezTo>
                <a:cubicBezTo>
                  <a:pt x="569" y="1601"/>
                  <a:pt x="569" y="1598"/>
                  <a:pt x="570" y="1596"/>
                </a:cubicBezTo>
                <a:cubicBezTo>
                  <a:pt x="571" y="1592"/>
                  <a:pt x="576" y="1589"/>
                  <a:pt x="581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3" y="1592"/>
                  <a:pt x="585" y="1593"/>
                  <a:pt x="586" y="1595"/>
                </a:cubicBezTo>
                <a:cubicBezTo>
                  <a:pt x="587" y="1597"/>
                  <a:pt x="587" y="1599"/>
                  <a:pt x="586" y="1601"/>
                </a:cubicBezTo>
                <a:cubicBezTo>
                  <a:pt x="585" y="1605"/>
                  <a:pt x="582" y="1607"/>
                  <a:pt x="578" y="1607"/>
                </a:cubicBezTo>
                <a:close/>
                <a:moveTo>
                  <a:pt x="551" y="1598"/>
                </a:moveTo>
                <a:cubicBezTo>
                  <a:pt x="550" y="1598"/>
                  <a:pt x="549" y="1598"/>
                  <a:pt x="548" y="1598"/>
                </a:cubicBezTo>
                <a:cubicBezTo>
                  <a:pt x="518" y="1587"/>
                  <a:pt x="488" y="1574"/>
                  <a:pt x="459" y="1560"/>
                </a:cubicBezTo>
                <a:cubicBezTo>
                  <a:pt x="446" y="1554"/>
                  <a:pt x="434" y="1547"/>
                  <a:pt x="422" y="1540"/>
                </a:cubicBezTo>
                <a:cubicBezTo>
                  <a:pt x="401" y="1529"/>
                  <a:pt x="380" y="1516"/>
                  <a:pt x="360" y="1502"/>
                </a:cubicBezTo>
                <a:cubicBezTo>
                  <a:pt x="356" y="1500"/>
                  <a:pt x="355" y="1495"/>
                  <a:pt x="358" y="1491"/>
                </a:cubicBezTo>
                <a:cubicBezTo>
                  <a:pt x="361" y="1487"/>
                  <a:pt x="366" y="1486"/>
                  <a:pt x="370" y="1488"/>
                </a:cubicBezTo>
                <a:cubicBezTo>
                  <a:pt x="389" y="1502"/>
                  <a:pt x="410" y="1514"/>
                  <a:pt x="430" y="1526"/>
                </a:cubicBezTo>
                <a:cubicBezTo>
                  <a:pt x="442" y="1532"/>
                  <a:pt x="454" y="1539"/>
                  <a:pt x="466" y="1545"/>
                </a:cubicBezTo>
                <a:cubicBezTo>
                  <a:pt x="466" y="1545"/>
                  <a:pt x="466" y="1545"/>
                  <a:pt x="466" y="1545"/>
                </a:cubicBezTo>
                <a:cubicBezTo>
                  <a:pt x="495" y="1559"/>
                  <a:pt x="524" y="1571"/>
                  <a:pt x="554" y="1582"/>
                </a:cubicBezTo>
                <a:cubicBezTo>
                  <a:pt x="558" y="1583"/>
                  <a:pt x="561" y="1588"/>
                  <a:pt x="559" y="1593"/>
                </a:cubicBezTo>
                <a:cubicBezTo>
                  <a:pt x="558" y="1596"/>
                  <a:pt x="555" y="1598"/>
                  <a:pt x="551" y="1598"/>
                </a:cubicBezTo>
                <a:close/>
                <a:moveTo>
                  <a:pt x="1100" y="1596"/>
                </a:moveTo>
                <a:cubicBezTo>
                  <a:pt x="1100" y="1596"/>
                  <a:pt x="1100" y="1596"/>
                  <a:pt x="1100" y="1596"/>
                </a:cubicBezTo>
                <a:cubicBezTo>
                  <a:pt x="1097" y="1596"/>
                  <a:pt x="1093" y="1594"/>
                  <a:pt x="1092" y="1590"/>
                </a:cubicBezTo>
                <a:cubicBezTo>
                  <a:pt x="1091" y="1588"/>
                  <a:pt x="1091" y="1586"/>
                  <a:pt x="1092" y="1584"/>
                </a:cubicBezTo>
                <a:cubicBezTo>
                  <a:pt x="1093" y="1582"/>
                  <a:pt x="1095" y="1580"/>
                  <a:pt x="1097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102" y="1578"/>
                  <a:pt x="1107" y="1581"/>
                  <a:pt x="1108" y="1585"/>
                </a:cubicBezTo>
                <a:cubicBezTo>
                  <a:pt x="1110" y="1589"/>
                  <a:pt x="1107" y="1594"/>
                  <a:pt x="1103" y="1596"/>
                </a:cubicBezTo>
                <a:cubicBezTo>
                  <a:pt x="1102" y="1596"/>
                  <a:pt x="1101" y="1596"/>
                  <a:pt x="1100" y="1596"/>
                </a:cubicBezTo>
                <a:close/>
                <a:moveTo>
                  <a:pt x="1127" y="1586"/>
                </a:moveTo>
                <a:cubicBezTo>
                  <a:pt x="1123" y="1586"/>
                  <a:pt x="1120" y="1584"/>
                  <a:pt x="1119" y="1581"/>
                </a:cubicBezTo>
                <a:cubicBezTo>
                  <a:pt x="1118" y="1579"/>
                  <a:pt x="1118" y="1576"/>
                  <a:pt x="1119" y="1574"/>
                </a:cubicBezTo>
                <a:cubicBezTo>
                  <a:pt x="1120" y="1572"/>
                  <a:pt x="1121" y="1570"/>
                  <a:pt x="1123" y="1570"/>
                </a:cubicBezTo>
                <a:cubicBezTo>
                  <a:pt x="1158" y="1556"/>
                  <a:pt x="1192" y="1539"/>
                  <a:pt x="1224" y="1521"/>
                </a:cubicBezTo>
                <a:cubicBezTo>
                  <a:pt x="1224" y="1521"/>
                  <a:pt x="1224" y="1521"/>
                  <a:pt x="1224" y="1521"/>
                </a:cubicBezTo>
                <a:cubicBezTo>
                  <a:pt x="1252" y="1505"/>
                  <a:pt x="1278" y="1488"/>
                  <a:pt x="1304" y="1469"/>
                </a:cubicBezTo>
                <a:cubicBezTo>
                  <a:pt x="1307" y="1466"/>
                  <a:pt x="1313" y="1467"/>
                  <a:pt x="1316" y="1471"/>
                </a:cubicBezTo>
                <a:cubicBezTo>
                  <a:pt x="1318" y="1474"/>
                  <a:pt x="1318" y="1480"/>
                  <a:pt x="1314" y="1482"/>
                </a:cubicBezTo>
                <a:cubicBezTo>
                  <a:pt x="1288" y="1502"/>
                  <a:pt x="1261" y="1520"/>
                  <a:pt x="1233" y="1536"/>
                </a:cubicBezTo>
                <a:cubicBezTo>
                  <a:pt x="1200" y="1554"/>
                  <a:pt x="1165" y="1571"/>
                  <a:pt x="1130" y="1585"/>
                </a:cubicBezTo>
                <a:cubicBezTo>
                  <a:pt x="1130" y="1585"/>
                  <a:pt x="1130" y="1585"/>
                  <a:pt x="1130" y="1585"/>
                </a:cubicBezTo>
                <a:cubicBezTo>
                  <a:pt x="1129" y="1586"/>
                  <a:pt x="1128" y="1586"/>
                  <a:pt x="1127" y="1586"/>
                </a:cubicBezTo>
                <a:close/>
                <a:moveTo>
                  <a:pt x="342" y="1488"/>
                </a:moveTo>
                <a:cubicBezTo>
                  <a:pt x="340" y="1488"/>
                  <a:pt x="338" y="1487"/>
                  <a:pt x="337" y="1486"/>
                </a:cubicBezTo>
                <a:cubicBezTo>
                  <a:pt x="337" y="1486"/>
                  <a:pt x="337" y="1486"/>
                  <a:pt x="337" y="1486"/>
                </a:cubicBezTo>
                <a:cubicBezTo>
                  <a:pt x="335" y="1485"/>
                  <a:pt x="334" y="1483"/>
                  <a:pt x="333" y="1480"/>
                </a:cubicBezTo>
                <a:cubicBezTo>
                  <a:pt x="333" y="1478"/>
                  <a:pt x="334" y="1476"/>
                  <a:pt x="335" y="1474"/>
                </a:cubicBezTo>
                <a:cubicBezTo>
                  <a:pt x="338" y="1470"/>
                  <a:pt x="343" y="1470"/>
                  <a:pt x="347" y="1472"/>
                </a:cubicBezTo>
                <a:cubicBezTo>
                  <a:pt x="351" y="1475"/>
                  <a:pt x="351" y="1480"/>
                  <a:pt x="349" y="1484"/>
                </a:cubicBezTo>
                <a:cubicBezTo>
                  <a:pt x="347" y="1486"/>
                  <a:pt x="345" y="1488"/>
                  <a:pt x="342" y="1488"/>
                </a:cubicBezTo>
                <a:close/>
                <a:moveTo>
                  <a:pt x="319" y="1471"/>
                </a:moveTo>
                <a:cubicBezTo>
                  <a:pt x="317" y="1471"/>
                  <a:pt x="316" y="1470"/>
                  <a:pt x="314" y="1469"/>
                </a:cubicBezTo>
                <a:cubicBezTo>
                  <a:pt x="289" y="1449"/>
                  <a:pt x="264" y="1427"/>
                  <a:pt x="242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20" y="1383"/>
                  <a:pt x="199" y="1360"/>
                  <a:pt x="180" y="1336"/>
                </a:cubicBezTo>
                <a:cubicBezTo>
                  <a:pt x="176" y="1330"/>
                  <a:pt x="171" y="1324"/>
                  <a:pt x="166" y="1318"/>
                </a:cubicBezTo>
                <a:cubicBezTo>
                  <a:pt x="166" y="1318"/>
                  <a:pt x="166" y="1318"/>
                  <a:pt x="166" y="1318"/>
                </a:cubicBezTo>
                <a:cubicBezTo>
                  <a:pt x="165" y="1316"/>
                  <a:pt x="164" y="1314"/>
                  <a:pt x="165" y="1312"/>
                </a:cubicBezTo>
                <a:cubicBezTo>
                  <a:pt x="165" y="1310"/>
                  <a:pt x="166" y="1308"/>
                  <a:pt x="168" y="1306"/>
                </a:cubicBezTo>
                <a:cubicBezTo>
                  <a:pt x="172" y="1304"/>
                  <a:pt x="177" y="1304"/>
                  <a:pt x="180" y="1308"/>
                </a:cubicBezTo>
                <a:cubicBezTo>
                  <a:pt x="184" y="1314"/>
                  <a:pt x="189" y="1320"/>
                  <a:pt x="194" y="1325"/>
                </a:cubicBezTo>
                <a:cubicBezTo>
                  <a:pt x="212" y="1349"/>
                  <a:pt x="232" y="1371"/>
                  <a:pt x="253" y="1392"/>
                </a:cubicBezTo>
                <a:cubicBezTo>
                  <a:pt x="253" y="1392"/>
                  <a:pt x="253" y="1392"/>
                  <a:pt x="253" y="1392"/>
                </a:cubicBezTo>
                <a:cubicBezTo>
                  <a:pt x="276" y="1415"/>
                  <a:pt x="300" y="1436"/>
                  <a:pt x="325" y="1455"/>
                </a:cubicBezTo>
                <a:cubicBezTo>
                  <a:pt x="328" y="1458"/>
                  <a:pt x="329" y="1464"/>
                  <a:pt x="326" y="1467"/>
                </a:cubicBezTo>
                <a:cubicBezTo>
                  <a:pt x="324" y="1469"/>
                  <a:pt x="322" y="1471"/>
                  <a:pt x="319" y="1471"/>
                </a:cubicBezTo>
                <a:close/>
                <a:moveTo>
                  <a:pt x="1331" y="1467"/>
                </a:moveTo>
                <a:cubicBezTo>
                  <a:pt x="1329" y="1467"/>
                  <a:pt x="1326" y="1466"/>
                  <a:pt x="1324" y="1464"/>
                </a:cubicBezTo>
                <a:cubicBezTo>
                  <a:pt x="1323" y="1462"/>
                  <a:pt x="1322" y="1460"/>
                  <a:pt x="1323" y="1457"/>
                </a:cubicBezTo>
                <a:cubicBezTo>
                  <a:pt x="1323" y="1455"/>
                  <a:pt x="1324" y="1453"/>
                  <a:pt x="1326" y="1452"/>
                </a:cubicBezTo>
                <a:cubicBezTo>
                  <a:pt x="1329" y="1449"/>
                  <a:pt x="1335" y="1449"/>
                  <a:pt x="1338" y="1453"/>
                </a:cubicBezTo>
                <a:cubicBezTo>
                  <a:pt x="1341" y="1457"/>
                  <a:pt x="1340" y="1462"/>
                  <a:pt x="1336" y="1465"/>
                </a:cubicBezTo>
                <a:cubicBezTo>
                  <a:pt x="1335" y="1466"/>
                  <a:pt x="1333" y="1467"/>
                  <a:pt x="1331" y="1467"/>
                </a:cubicBezTo>
                <a:close/>
                <a:moveTo>
                  <a:pt x="1353" y="1449"/>
                </a:moveTo>
                <a:cubicBezTo>
                  <a:pt x="1350" y="1449"/>
                  <a:pt x="1348" y="1448"/>
                  <a:pt x="1346" y="1446"/>
                </a:cubicBezTo>
                <a:cubicBezTo>
                  <a:pt x="1345" y="1444"/>
                  <a:pt x="1344" y="1442"/>
                  <a:pt x="1344" y="1440"/>
                </a:cubicBezTo>
                <a:cubicBezTo>
                  <a:pt x="1345" y="1437"/>
                  <a:pt x="1346" y="1435"/>
                  <a:pt x="1347" y="1434"/>
                </a:cubicBezTo>
                <a:cubicBezTo>
                  <a:pt x="1375" y="1410"/>
                  <a:pt x="1402" y="1383"/>
                  <a:pt x="1427" y="1355"/>
                </a:cubicBezTo>
                <a:cubicBezTo>
                  <a:pt x="1427" y="1355"/>
                  <a:pt x="1427" y="1355"/>
                  <a:pt x="1427" y="1355"/>
                </a:cubicBezTo>
                <a:cubicBezTo>
                  <a:pt x="1448" y="1331"/>
                  <a:pt x="1467" y="1306"/>
                  <a:pt x="1485" y="1280"/>
                </a:cubicBezTo>
                <a:cubicBezTo>
                  <a:pt x="1488" y="1276"/>
                  <a:pt x="1493" y="1275"/>
                  <a:pt x="1497" y="1278"/>
                </a:cubicBezTo>
                <a:cubicBezTo>
                  <a:pt x="1501" y="1281"/>
                  <a:pt x="1502" y="1286"/>
                  <a:pt x="1499" y="1290"/>
                </a:cubicBezTo>
                <a:cubicBezTo>
                  <a:pt x="1481" y="1316"/>
                  <a:pt x="1461" y="1342"/>
                  <a:pt x="1440" y="1366"/>
                </a:cubicBezTo>
                <a:cubicBezTo>
                  <a:pt x="1414" y="1395"/>
                  <a:pt x="1387" y="1422"/>
                  <a:pt x="1358" y="1447"/>
                </a:cubicBezTo>
                <a:cubicBezTo>
                  <a:pt x="1357" y="1448"/>
                  <a:pt x="1355" y="1449"/>
                  <a:pt x="1353" y="1449"/>
                </a:cubicBezTo>
                <a:close/>
                <a:moveTo>
                  <a:pt x="157" y="1299"/>
                </a:moveTo>
                <a:cubicBezTo>
                  <a:pt x="154" y="1299"/>
                  <a:pt x="151" y="1297"/>
                  <a:pt x="150" y="1295"/>
                </a:cubicBezTo>
                <a:cubicBezTo>
                  <a:pt x="150" y="1295"/>
                  <a:pt x="150" y="1295"/>
                  <a:pt x="150" y="1295"/>
                </a:cubicBezTo>
                <a:cubicBezTo>
                  <a:pt x="148" y="1293"/>
                  <a:pt x="148" y="1291"/>
                  <a:pt x="148" y="1289"/>
                </a:cubicBezTo>
                <a:cubicBezTo>
                  <a:pt x="149" y="1286"/>
                  <a:pt x="150" y="1285"/>
                  <a:pt x="152" y="1283"/>
                </a:cubicBezTo>
                <a:cubicBezTo>
                  <a:pt x="155" y="1281"/>
                  <a:pt x="161" y="1282"/>
                  <a:pt x="163" y="1285"/>
                </a:cubicBezTo>
                <a:cubicBezTo>
                  <a:pt x="163" y="1285"/>
                  <a:pt x="163" y="1285"/>
                  <a:pt x="163" y="1285"/>
                </a:cubicBezTo>
                <a:cubicBezTo>
                  <a:pt x="166" y="1289"/>
                  <a:pt x="165" y="1294"/>
                  <a:pt x="161" y="1297"/>
                </a:cubicBezTo>
                <a:cubicBezTo>
                  <a:pt x="160" y="1298"/>
                  <a:pt x="158" y="1299"/>
                  <a:pt x="157" y="1299"/>
                </a:cubicBezTo>
                <a:close/>
                <a:moveTo>
                  <a:pt x="141" y="1275"/>
                </a:moveTo>
                <a:cubicBezTo>
                  <a:pt x="138" y="1275"/>
                  <a:pt x="135" y="1274"/>
                  <a:pt x="134" y="1271"/>
                </a:cubicBezTo>
                <a:cubicBezTo>
                  <a:pt x="116" y="1244"/>
                  <a:pt x="100" y="1216"/>
                  <a:pt x="86" y="1187"/>
                </a:cubicBezTo>
                <a:cubicBezTo>
                  <a:pt x="69" y="1153"/>
                  <a:pt x="54" y="1117"/>
                  <a:pt x="42" y="1081"/>
                </a:cubicBezTo>
                <a:cubicBezTo>
                  <a:pt x="42" y="1079"/>
                  <a:pt x="42" y="1077"/>
                  <a:pt x="43" y="1075"/>
                </a:cubicBezTo>
                <a:cubicBezTo>
                  <a:pt x="44" y="1073"/>
                  <a:pt x="45" y="1071"/>
                  <a:pt x="48" y="1071"/>
                </a:cubicBezTo>
                <a:cubicBezTo>
                  <a:pt x="52" y="1069"/>
                  <a:pt x="57" y="1072"/>
                  <a:pt x="58" y="1076"/>
                </a:cubicBezTo>
                <a:cubicBezTo>
                  <a:pt x="70" y="1111"/>
                  <a:pt x="84" y="1146"/>
                  <a:pt x="101" y="1179"/>
                </a:cubicBezTo>
                <a:cubicBezTo>
                  <a:pt x="115" y="1208"/>
                  <a:pt x="131" y="1236"/>
                  <a:pt x="148" y="1262"/>
                </a:cubicBezTo>
                <a:cubicBezTo>
                  <a:pt x="150" y="1266"/>
                  <a:pt x="149" y="1271"/>
                  <a:pt x="145" y="1274"/>
                </a:cubicBezTo>
                <a:cubicBezTo>
                  <a:pt x="144" y="1275"/>
                  <a:pt x="142" y="1275"/>
                  <a:pt x="141" y="1275"/>
                </a:cubicBezTo>
                <a:close/>
                <a:moveTo>
                  <a:pt x="1508" y="1270"/>
                </a:moveTo>
                <a:cubicBezTo>
                  <a:pt x="1506" y="1270"/>
                  <a:pt x="1505" y="1269"/>
                  <a:pt x="1503" y="1269"/>
                </a:cubicBezTo>
                <a:cubicBezTo>
                  <a:pt x="1502" y="1267"/>
                  <a:pt x="1500" y="1265"/>
                  <a:pt x="1500" y="1263"/>
                </a:cubicBezTo>
                <a:cubicBezTo>
                  <a:pt x="1499" y="1261"/>
                  <a:pt x="1500" y="1259"/>
                  <a:pt x="1501" y="1257"/>
                </a:cubicBezTo>
                <a:cubicBezTo>
                  <a:pt x="1503" y="1253"/>
                  <a:pt x="1509" y="1252"/>
                  <a:pt x="1513" y="1254"/>
                </a:cubicBezTo>
                <a:cubicBezTo>
                  <a:pt x="1516" y="1257"/>
                  <a:pt x="1518" y="1262"/>
                  <a:pt x="1515" y="1266"/>
                </a:cubicBezTo>
                <a:cubicBezTo>
                  <a:pt x="1514" y="1268"/>
                  <a:pt x="1511" y="1270"/>
                  <a:pt x="1508" y="1270"/>
                </a:cubicBezTo>
                <a:close/>
                <a:moveTo>
                  <a:pt x="1523" y="1246"/>
                </a:moveTo>
                <a:cubicBezTo>
                  <a:pt x="1521" y="1246"/>
                  <a:pt x="1520" y="1245"/>
                  <a:pt x="1518" y="1245"/>
                </a:cubicBezTo>
                <a:cubicBezTo>
                  <a:pt x="1514" y="1242"/>
                  <a:pt x="1513" y="1237"/>
                  <a:pt x="1515" y="1233"/>
                </a:cubicBezTo>
                <a:cubicBezTo>
                  <a:pt x="1516" y="1233"/>
                  <a:pt x="1516" y="1232"/>
                  <a:pt x="1516" y="1232"/>
                </a:cubicBezTo>
                <a:cubicBezTo>
                  <a:pt x="1516" y="1232"/>
                  <a:pt x="1516" y="1232"/>
                  <a:pt x="1516" y="1232"/>
                </a:cubicBezTo>
                <a:cubicBezTo>
                  <a:pt x="1535" y="1200"/>
                  <a:pt x="1552" y="1167"/>
                  <a:pt x="1566" y="1133"/>
                </a:cubicBezTo>
                <a:cubicBezTo>
                  <a:pt x="1578" y="1104"/>
                  <a:pt x="1588" y="1074"/>
                  <a:pt x="1597" y="1043"/>
                </a:cubicBezTo>
                <a:cubicBezTo>
                  <a:pt x="1598" y="1039"/>
                  <a:pt x="1603" y="1036"/>
                  <a:pt x="1608" y="1037"/>
                </a:cubicBezTo>
                <a:cubicBezTo>
                  <a:pt x="1610" y="1038"/>
                  <a:pt x="1612" y="1039"/>
                  <a:pt x="1613" y="1041"/>
                </a:cubicBezTo>
                <a:cubicBezTo>
                  <a:pt x="1614" y="1043"/>
                  <a:pt x="1614" y="1046"/>
                  <a:pt x="1613" y="1048"/>
                </a:cubicBezTo>
                <a:cubicBezTo>
                  <a:pt x="1605" y="1079"/>
                  <a:pt x="1594" y="1110"/>
                  <a:pt x="1581" y="1140"/>
                </a:cubicBezTo>
                <a:cubicBezTo>
                  <a:pt x="1567" y="1174"/>
                  <a:pt x="1550" y="1208"/>
                  <a:pt x="1531" y="1240"/>
                </a:cubicBezTo>
                <a:cubicBezTo>
                  <a:pt x="1531" y="1241"/>
                  <a:pt x="1531" y="1241"/>
                  <a:pt x="1531" y="1241"/>
                </a:cubicBezTo>
                <a:cubicBezTo>
                  <a:pt x="1530" y="1241"/>
                  <a:pt x="1530" y="1241"/>
                  <a:pt x="1530" y="1242"/>
                </a:cubicBezTo>
                <a:cubicBezTo>
                  <a:pt x="1529" y="1244"/>
                  <a:pt x="1526" y="1246"/>
                  <a:pt x="1523" y="1246"/>
                </a:cubicBezTo>
                <a:close/>
                <a:moveTo>
                  <a:pt x="42" y="1060"/>
                </a:moveTo>
                <a:cubicBezTo>
                  <a:pt x="38" y="1060"/>
                  <a:pt x="35" y="1058"/>
                  <a:pt x="34" y="1054"/>
                </a:cubicBezTo>
                <a:cubicBezTo>
                  <a:pt x="33" y="1052"/>
                  <a:pt x="33" y="1050"/>
                  <a:pt x="34" y="1048"/>
                </a:cubicBezTo>
                <a:cubicBezTo>
                  <a:pt x="35" y="1046"/>
                  <a:pt x="37" y="1044"/>
                  <a:pt x="39" y="1043"/>
                </a:cubicBezTo>
                <a:cubicBezTo>
                  <a:pt x="44" y="1042"/>
                  <a:pt x="49" y="1045"/>
                  <a:pt x="50" y="1049"/>
                </a:cubicBezTo>
                <a:cubicBezTo>
                  <a:pt x="51" y="1051"/>
                  <a:pt x="50" y="1054"/>
                  <a:pt x="49" y="1056"/>
                </a:cubicBezTo>
                <a:cubicBezTo>
                  <a:pt x="48" y="1058"/>
                  <a:pt x="46" y="1059"/>
                  <a:pt x="44" y="1060"/>
                </a:cubicBezTo>
                <a:cubicBezTo>
                  <a:pt x="43" y="1060"/>
                  <a:pt x="43" y="1060"/>
                  <a:pt x="42" y="1060"/>
                </a:cubicBezTo>
                <a:close/>
                <a:moveTo>
                  <a:pt x="34" y="1033"/>
                </a:moveTo>
                <a:cubicBezTo>
                  <a:pt x="30" y="1033"/>
                  <a:pt x="27" y="1030"/>
                  <a:pt x="26" y="1026"/>
                </a:cubicBezTo>
                <a:cubicBezTo>
                  <a:pt x="18" y="995"/>
                  <a:pt x="12" y="963"/>
                  <a:pt x="8" y="931"/>
                </a:cubicBezTo>
                <a:cubicBezTo>
                  <a:pt x="3" y="895"/>
                  <a:pt x="0" y="859"/>
                  <a:pt x="0" y="822"/>
                </a:cubicBezTo>
                <a:cubicBezTo>
                  <a:pt x="0" y="821"/>
                  <a:pt x="1" y="820"/>
                  <a:pt x="1" y="818"/>
                </a:cubicBezTo>
                <a:cubicBezTo>
                  <a:pt x="1" y="817"/>
                  <a:pt x="1" y="817"/>
                  <a:pt x="1" y="817"/>
                </a:cubicBezTo>
                <a:cubicBezTo>
                  <a:pt x="1" y="812"/>
                  <a:pt x="4" y="809"/>
                  <a:pt x="9" y="809"/>
                </a:cubicBezTo>
                <a:cubicBezTo>
                  <a:pt x="9" y="809"/>
                  <a:pt x="9" y="809"/>
                  <a:pt x="9" y="809"/>
                </a:cubicBezTo>
                <a:cubicBezTo>
                  <a:pt x="11" y="809"/>
                  <a:pt x="13" y="810"/>
                  <a:pt x="15" y="811"/>
                </a:cubicBezTo>
                <a:cubicBezTo>
                  <a:pt x="17" y="813"/>
                  <a:pt x="17" y="815"/>
                  <a:pt x="17" y="817"/>
                </a:cubicBezTo>
                <a:cubicBezTo>
                  <a:pt x="17" y="819"/>
                  <a:pt x="17" y="821"/>
                  <a:pt x="17" y="822"/>
                </a:cubicBezTo>
                <a:cubicBezTo>
                  <a:pt x="17" y="858"/>
                  <a:pt x="20" y="894"/>
                  <a:pt x="25" y="929"/>
                </a:cubicBezTo>
                <a:cubicBezTo>
                  <a:pt x="29" y="960"/>
                  <a:pt x="35" y="992"/>
                  <a:pt x="43" y="1022"/>
                </a:cubicBezTo>
                <a:cubicBezTo>
                  <a:pt x="44" y="1027"/>
                  <a:pt x="41" y="1031"/>
                  <a:pt x="36" y="1033"/>
                </a:cubicBezTo>
                <a:cubicBezTo>
                  <a:pt x="36" y="1033"/>
                  <a:pt x="35" y="1033"/>
                  <a:pt x="34" y="1033"/>
                </a:cubicBezTo>
                <a:close/>
                <a:moveTo>
                  <a:pt x="1613" y="1027"/>
                </a:moveTo>
                <a:cubicBezTo>
                  <a:pt x="1612" y="1027"/>
                  <a:pt x="1611" y="1027"/>
                  <a:pt x="1611" y="1027"/>
                </a:cubicBezTo>
                <a:cubicBezTo>
                  <a:pt x="1608" y="1026"/>
                  <a:pt x="1606" y="1025"/>
                  <a:pt x="1605" y="1023"/>
                </a:cubicBezTo>
                <a:cubicBezTo>
                  <a:pt x="1604" y="1021"/>
                  <a:pt x="1604" y="1018"/>
                  <a:pt x="1604" y="1016"/>
                </a:cubicBezTo>
                <a:cubicBezTo>
                  <a:pt x="1605" y="1012"/>
                  <a:pt x="1610" y="1009"/>
                  <a:pt x="1615" y="1010"/>
                </a:cubicBezTo>
                <a:cubicBezTo>
                  <a:pt x="1619" y="1011"/>
                  <a:pt x="1622" y="1016"/>
                  <a:pt x="1621" y="1020"/>
                </a:cubicBezTo>
                <a:cubicBezTo>
                  <a:pt x="1620" y="1024"/>
                  <a:pt x="1617" y="1027"/>
                  <a:pt x="1613" y="1027"/>
                </a:cubicBezTo>
                <a:close/>
                <a:moveTo>
                  <a:pt x="1619" y="999"/>
                </a:moveTo>
                <a:cubicBezTo>
                  <a:pt x="1618" y="999"/>
                  <a:pt x="1618" y="999"/>
                  <a:pt x="1617" y="999"/>
                </a:cubicBezTo>
                <a:cubicBezTo>
                  <a:pt x="1613" y="998"/>
                  <a:pt x="1610" y="994"/>
                  <a:pt x="1611" y="989"/>
                </a:cubicBezTo>
                <a:cubicBezTo>
                  <a:pt x="1614" y="973"/>
                  <a:pt x="1617" y="956"/>
                  <a:pt x="1619" y="940"/>
                </a:cubicBezTo>
                <a:cubicBezTo>
                  <a:pt x="1622" y="919"/>
                  <a:pt x="1625" y="899"/>
                  <a:pt x="1626" y="878"/>
                </a:cubicBezTo>
                <a:cubicBezTo>
                  <a:pt x="1627" y="860"/>
                  <a:pt x="1628" y="842"/>
                  <a:pt x="1628" y="823"/>
                </a:cubicBezTo>
                <a:cubicBezTo>
                  <a:pt x="1628" y="810"/>
                  <a:pt x="1628" y="796"/>
                  <a:pt x="1627" y="783"/>
                </a:cubicBezTo>
                <a:cubicBezTo>
                  <a:pt x="1627" y="781"/>
                  <a:pt x="1628" y="779"/>
                  <a:pt x="1629" y="777"/>
                </a:cubicBezTo>
                <a:cubicBezTo>
                  <a:pt x="1631" y="775"/>
                  <a:pt x="1633" y="774"/>
                  <a:pt x="1635" y="774"/>
                </a:cubicBezTo>
                <a:cubicBezTo>
                  <a:pt x="1640" y="774"/>
                  <a:pt x="1644" y="778"/>
                  <a:pt x="1644" y="782"/>
                </a:cubicBezTo>
                <a:cubicBezTo>
                  <a:pt x="1645" y="796"/>
                  <a:pt x="1645" y="810"/>
                  <a:pt x="1645" y="823"/>
                </a:cubicBezTo>
                <a:cubicBezTo>
                  <a:pt x="1645" y="842"/>
                  <a:pt x="1644" y="861"/>
                  <a:pt x="1643" y="879"/>
                </a:cubicBezTo>
                <a:cubicBezTo>
                  <a:pt x="1642" y="900"/>
                  <a:pt x="1639" y="921"/>
                  <a:pt x="1636" y="942"/>
                </a:cubicBezTo>
                <a:cubicBezTo>
                  <a:pt x="1634" y="959"/>
                  <a:pt x="1631" y="976"/>
                  <a:pt x="1627" y="992"/>
                </a:cubicBezTo>
                <a:cubicBezTo>
                  <a:pt x="1626" y="996"/>
                  <a:pt x="1623" y="999"/>
                  <a:pt x="1619" y="999"/>
                </a:cubicBezTo>
                <a:close/>
                <a:moveTo>
                  <a:pt x="10" y="797"/>
                </a:moveTo>
                <a:cubicBezTo>
                  <a:pt x="10" y="797"/>
                  <a:pt x="9" y="797"/>
                  <a:pt x="9" y="797"/>
                </a:cubicBezTo>
                <a:cubicBezTo>
                  <a:pt x="7" y="797"/>
                  <a:pt x="5" y="796"/>
                  <a:pt x="3" y="795"/>
                </a:cubicBezTo>
                <a:cubicBezTo>
                  <a:pt x="2" y="793"/>
                  <a:pt x="1" y="791"/>
                  <a:pt x="1" y="789"/>
                </a:cubicBezTo>
                <a:cubicBezTo>
                  <a:pt x="1" y="784"/>
                  <a:pt x="5" y="780"/>
                  <a:pt x="10" y="780"/>
                </a:cubicBezTo>
                <a:cubicBezTo>
                  <a:pt x="12" y="780"/>
                  <a:pt x="14" y="781"/>
                  <a:pt x="16" y="783"/>
                </a:cubicBezTo>
                <a:cubicBezTo>
                  <a:pt x="17" y="785"/>
                  <a:pt x="18" y="787"/>
                  <a:pt x="18" y="789"/>
                </a:cubicBezTo>
                <a:cubicBezTo>
                  <a:pt x="18" y="794"/>
                  <a:pt x="14" y="797"/>
                  <a:pt x="10" y="797"/>
                </a:cubicBezTo>
                <a:close/>
                <a:moveTo>
                  <a:pt x="11" y="769"/>
                </a:moveTo>
                <a:cubicBezTo>
                  <a:pt x="11" y="769"/>
                  <a:pt x="11" y="769"/>
                  <a:pt x="11" y="769"/>
                </a:cubicBezTo>
                <a:cubicBezTo>
                  <a:pt x="8" y="769"/>
                  <a:pt x="6" y="768"/>
                  <a:pt x="5" y="766"/>
                </a:cubicBezTo>
                <a:cubicBezTo>
                  <a:pt x="3" y="764"/>
                  <a:pt x="3" y="762"/>
                  <a:pt x="3" y="760"/>
                </a:cubicBezTo>
                <a:cubicBezTo>
                  <a:pt x="3" y="754"/>
                  <a:pt x="4" y="748"/>
                  <a:pt x="5" y="741"/>
                </a:cubicBezTo>
                <a:cubicBezTo>
                  <a:pt x="7" y="715"/>
                  <a:pt x="11" y="689"/>
                  <a:pt x="16" y="664"/>
                </a:cubicBezTo>
                <a:cubicBezTo>
                  <a:pt x="16" y="664"/>
                  <a:pt x="16" y="664"/>
                  <a:pt x="16" y="664"/>
                </a:cubicBezTo>
                <a:cubicBezTo>
                  <a:pt x="16" y="664"/>
                  <a:pt x="16" y="663"/>
                  <a:pt x="16" y="663"/>
                </a:cubicBezTo>
                <a:cubicBezTo>
                  <a:pt x="24" y="626"/>
                  <a:pt x="34" y="589"/>
                  <a:pt x="46" y="554"/>
                </a:cubicBezTo>
                <a:cubicBezTo>
                  <a:pt x="48" y="549"/>
                  <a:pt x="52" y="547"/>
                  <a:pt x="57" y="548"/>
                </a:cubicBezTo>
                <a:cubicBezTo>
                  <a:pt x="61" y="550"/>
                  <a:pt x="64" y="555"/>
                  <a:pt x="62" y="559"/>
                </a:cubicBezTo>
                <a:cubicBezTo>
                  <a:pt x="50" y="594"/>
                  <a:pt x="40" y="631"/>
                  <a:pt x="33" y="667"/>
                </a:cubicBezTo>
                <a:cubicBezTo>
                  <a:pt x="28" y="692"/>
                  <a:pt x="24" y="717"/>
                  <a:pt x="21" y="743"/>
                </a:cubicBezTo>
                <a:cubicBezTo>
                  <a:pt x="21" y="749"/>
                  <a:pt x="20" y="755"/>
                  <a:pt x="20" y="761"/>
                </a:cubicBezTo>
                <a:cubicBezTo>
                  <a:pt x="19" y="766"/>
                  <a:pt x="16" y="769"/>
                  <a:pt x="11" y="769"/>
                </a:cubicBezTo>
                <a:close/>
                <a:moveTo>
                  <a:pt x="1634" y="763"/>
                </a:moveTo>
                <a:cubicBezTo>
                  <a:pt x="1629" y="763"/>
                  <a:pt x="1625" y="760"/>
                  <a:pt x="1625" y="755"/>
                </a:cubicBezTo>
                <a:cubicBezTo>
                  <a:pt x="1625" y="755"/>
                  <a:pt x="1625" y="755"/>
                  <a:pt x="1625" y="755"/>
                </a:cubicBezTo>
                <a:cubicBezTo>
                  <a:pt x="1625" y="753"/>
                  <a:pt x="1626" y="751"/>
                  <a:pt x="1627" y="749"/>
                </a:cubicBezTo>
                <a:cubicBezTo>
                  <a:pt x="1629" y="747"/>
                  <a:pt x="1631" y="746"/>
                  <a:pt x="1633" y="746"/>
                </a:cubicBezTo>
                <a:cubicBezTo>
                  <a:pt x="1638" y="746"/>
                  <a:pt x="1642" y="749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6"/>
                  <a:pt x="1641" y="758"/>
                  <a:pt x="1640" y="760"/>
                </a:cubicBezTo>
                <a:cubicBezTo>
                  <a:pt x="1639" y="762"/>
                  <a:pt x="1637" y="763"/>
                  <a:pt x="1634" y="763"/>
                </a:cubicBezTo>
                <a:cubicBezTo>
                  <a:pt x="1634" y="763"/>
                  <a:pt x="1634" y="763"/>
                  <a:pt x="1634" y="763"/>
                </a:cubicBezTo>
                <a:close/>
                <a:moveTo>
                  <a:pt x="1631" y="735"/>
                </a:moveTo>
                <a:cubicBezTo>
                  <a:pt x="1626" y="735"/>
                  <a:pt x="1623" y="732"/>
                  <a:pt x="1622" y="727"/>
                </a:cubicBezTo>
                <a:cubicBezTo>
                  <a:pt x="1618" y="695"/>
                  <a:pt x="1612" y="662"/>
                  <a:pt x="1605" y="630"/>
                </a:cubicBezTo>
                <a:cubicBezTo>
                  <a:pt x="1603" y="626"/>
                  <a:pt x="1606" y="621"/>
                  <a:pt x="1611" y="620"/>
                </a:cubicBezTo>
                <a:cubicBezTo>
                  <a:pt x="1615" y="619"/>
                  <a:pt x="1620" y="622"/>
                  <a:pt x="1621" y="626"/>
                </a:cubicBezTo>
                <a:cubicBezTo>
                  <a:pt x="1629" y="659"/>
                  <a:pt x="1635" y="692"/>
                  <a:pt x="1639" y="725"/>
                </a:cubicBezTo>
                <a:cubicBezTo>
                  <a:pt x="1640" y="730"/>
                  <a:pt x="1636" y="734"/>
                  <a:pt x="1632" y="735"/>
                </a:cubicBezTo>
                <a:cubicBezTo>
                  <a:pt x="1631" y="735"/>
                  <a:pt x="1631" y="735"/>
                  <a:pt x="1631" y="735"/>
                </a:cubicBezTo>
                <a:close/>
                <a:moveTo>
                  <a:pt x="1592" y="566"/>
                </a:moveTo>
                <a:cubicBezTo>
                  <a:pt x="1588" y="566"/>
                  <a:pt x="1585" y="563"/>
                  <a:pt x="1584" y="560"/>
                </a:cubicBezTo>
                <a:cubicBezTo>
                  <a:pt x="1573" y="530"/>
                  <a:pt x="1561" y="500"/>
                  <a:pt x="1547" y="472"/>
                </a:cubicBezTo>
                <a:cubicBezTo>
                  <a:pt x="1546" y="470"/>
                  <a:pt x="1546" y="468"/>
                  <a:pt x="1547" y="465"/>
                </a:cubicBezTo>
                <a:cubicBezTo>
                  <a:pt x="1548" y="463"/>
                  <a:pt x="1549" y="462"/>
                  <a:pt x="1551" y="461"/>
                </a:cubicBezTo>
                <a:cubicBezTo>
                  <a:pt x="1556" y="459"/>
                  <a:pt x="1561" y="461"/>
                  <a:pt x="1563" y="465"/>
                </a:cubicBezTo>
                <a:cubicBezTo>
                  <a:pt x="1577" y="494"/>
                  <a:pt x="1589" y="524"/>
                  <a:pt x="1600" y="554"/>
                </a:cubicBezTo>
                <a:cubicBezTo>
                  <a:pt x="1601" y="556"/>
                  <a:pt x="1600" y="559"/>
                  <a:pt x="1599" y="561"/>
                </a:cubicBezTo>
                <a:cubicBezTo>
                  <a:pt x="1598" y="563"/>
                  <a:pt x="1597" y="564"/>
                  <a:pt x="1595" y="565"/>
                </a:cubicBezTo>
                <a:cubicBezTo>
                  <a:pt x="1594" y="565"/>
                  <a:pt x="1593" y="566"/>
                  <a:pt x="1592" y="566"/>
                </a:cubicBezTo>
                <a:close/>
                <a:moveTo>
                  <a:pt x="64" y="538"/>
                </a:moveTo>
                <a:cubicBezTo>
                  <a:pt x="64" y="538"/>
                  <a:pt x="64" y="538"/>
                  <a:pt x="64" y="538"/>
                </a:cubicBezTo>
                <a:cubicBezTo>
                  <a:pt x="64" y="538"/>
                  <a:pt x="64" y="538"/>
                  <a:pt x="64" y="538"/>
                </a:cubicBezTo>
                <a:cubicBezTo>
                  <a:pt x="63" y="538"/>
                  <a:pt x="62" y="538"/>
                  <a:pt x="61" y="538"/>
                </a:cubicBezTo>
                <a:cubicBezTo>
                  <a:pt x="56" y="536"/>
                  <a:pt x="54" y="531"/>
                  <a:pt x="56" y="527"/>
                </a:cubicBezTo>
                <a:cubicBezTo>
                  <a:pt x="58" y="522"/>
                  <a:pt x="63" y="520"/>
                  <a:pt x="67" y="522"/>
                </a:cubicBezTo>
                <a:cubicBezTo>
                  <a:pt x="71" y="524"/>
                  <a:pt x="73" y="528"/>
                  <a:pt x="72" y="533"/>
                </a:cubicBezTo>
                <a:cubicBezTo>
                  <a:pt x="72" y="533"/>
                  <a:pt x="72" y="533"/>
                  <a:pt x="72" y="533"/>
                </a:cubicBezTo>
                <a:cubicBezTo>
                  <a:pt x="70" y="536"/>
                  <a:pt x="67" y="538"/>
                  <a:pt x="64" y="538"/>
                </a:cubicBezTo>
                <a:close/>
                <a:moveTo>
                  <a:pt x="74" y="512"/>
                </a:moveTo>
                <a:cubicBezTo>
                  <a:pt x="73" y="512"/>
                  <a:pt x="72" y="512"/>
                  <a:pt x="71" y="511"/>
                </a:cubicBezTo>
                <a:cubicBezTo>
                  <a:pt x="69" y="510"/>
                  <a:pt x="67" y="509"/>
                  <a:pt x="67" y="507"/>
                </a:cubicBezTo>
                <a:cubicBezTo>
                  <a:pt x="66" y="505"/>
                  <a:pt x="66" y="502"/>
                  <a:pt x="67" y="500"/>
                </a:cubicBezTo>
                <a:cubicBezTo>
                  <a:pt x="76" y="479"/>
                  <a:pt x="86" y="458"/>
                  <a:pt x="96" y="438"/>
                </a:cubicBezTo>
                <a:cubicBezTo>
                  <a:pt x="101" y="430"/>
                  <a:pt x="105" y="421"/>
                  <a:pt x="110" y="413"/>
                </a:cubicBezTo>
                <a:cubicBezTo>
                  <a:pt x="129" y="380"/>
                  <a:pt x="150" y="349"/>
                  <a:pt x="174" y="318"/>
                </a:cubicBezTo>
                <a:cubicBezTo>
                  <a:pt x="176" y="315"/>
                  <a:pt x="182" y="314"/>
                  <a:pt x="185" y="317"/>
                </a:cubicBezTo>
                <a:cubicBezTo>
                  <a:pt x="189" y="320"/>
                  <a:pt x="190" y="325"/>
                  <a:pt x="187" y="329"/>
                </a:cubicBezTo>
                <a:cubicBezTo>
                  <a:pt x="164" y="358"/>
                  <a:pt x="143" y="390"/>
                  <a:pt x="125" y="422"/>
                </a:cubicBezTo>
                <a:cubicBezTo>
                  <a:pt x="120" y="430"/>
                  <a:pt x="116" y="438"/>
                  <a:pt x="111" y="446"/>
                </a:cubicBezTo>
                <a:cubicBezTo>
                  <a:pt x="101" y="466"/>
                  <a:pt x="91" y="486"/>
                  <a:pt x="82" y="507"/>
                </a:cubicBezTo>
                <a:cubicBezTo>
                  <a:pt x="81" y="510"/>
                  <a:pt x="78" y="512"/>
                  <a:pt x="74" y="512"/>
                </a:cubicBezTo>
                <a:close/>
                <a:moveTo>
                  <a:pt x="1542" y="451"/>
                </a:moveTo>
                <a:cubicBezTo>
                  <a:pt x="1539" y="451"/>
                  <a:pt x="1536" y="450"/>
                  <a:pt x="1535" y="447"/>
                </a:cubicBezTo>
                <a:cubicBezTo>
                  <a:pt x="1533" y="443"/>
                  <a:pt x="1534" y="438"/>
                  <a:pt x="1538" y="436"/>
                </a:cubicBezTo>
                <a:cubicBezTo>
                  <a:pt x="1542" y="433"/>
                  <a:pt x="1548" y="435"/>
                  <a:pt x="1550" y="439"/>
                </a:cubicBezTo>
                <a:cubicBezTo>
                  <a:pt x="1551" y="441"/>
                  <a:pt x="1551" y="443"/>
                  <a:pt x="1550" y="446"/>
                </a:cubicBezTo>
                <a:cubicBezTo>
                  <a:pt x="1550" y="448"/>
                  <a:pt x="1548" y="449"/>
                  <a:pt x="1546" y="451"/>
                </a:cubicBezTo>
                <a:cubicBezTo>
                  <a:pt x="1545" y="451"/>
                  <a:pt x="1544" y="451"/>
                  <a:pt x="1542" y="451"/>
                </a:cubicBezTo>
                <a:close/>
                <a:moveTo>
                  <a:pt x="1529" y="427"/>
                </a:moveTo>
                <a:cubicBezTo>
                  <a:pt x="1526" y="427"/>
                  <a:pt x="1523" y="425"/>
                  <a:pt x="1521" y="422"/>
                </a:cubicBezTo>
                <a:cubicBezTo>
                  <a:pt x="1503" y="390"/>
                  <a:pt x="1482" y="359"/>
                  <a:pt x="1459" y="329"/>
                </a:cubicBezTo>
                <a:cubicBezTo>
                  <a:pt x="1449" y="317"/>
                  <a:pt x="1439" y="304"/>
                  <a:pt x="1428" y="292"/>
                </a:cubicBezTo>
                <a:cubicBezTo>
                  <a:pt x="1418" y="280"/>
                  <a:pt x="1407" y="269"/>
                  <a:pt x="1397" y="258"/>
                </a:cubicBezTo>
                <a:cubicBezTo>
                  <a:pt x="1393" y="255"/>
                  <a:pt x="1393" y="249"/>
                  <a:pt x="1397" y="246"/>
                </a:cubicBezTo>
                <a:cubicBezTo>
                  <a:pt x="1400" y="243"/>
                  <a:pt x="1405" y="243"/>
                  <a:pt x="1409" y="246"/>
                </a:cubicBezTo>
                <a:cubicBezTo>
                  <a:pt x="1420" y="257"/>
                  <a:pt x="1431" y="269"/>
                  <a:pt x="1441" y="281"/>
                </a:cubicBezTo>
                <a:cubicBezTo>
                  <a:pt x="1452" y="293"/>
                  <a:pt x="1462" y="306"/>
                  <a:pt x="1473" y="319"/>
                </a:cubicBezTo>
                <a:cubicBezTo>
                  <a:pt x="1496" y="349"/>
                  <a:pt x="1517" y="381"/>
                  <a:pt x="1536" y="414"/>
                </a:cubicBezTo>
                <a:cubicBezTo>
                  <a:pt x="1538" y="418"/>
                  <a:pt x="1537" y="423"/>
                  <a:pt x="1533" y="426"/>
                </a:cubicBezTo>
                <a:cubicBezTo>
                  <a:pt x="1532" y="426"/>
                  <a:pt x="1530" y="427"/>
                  <a:pt x="1529" y="427"/>
                </a:cubicBezTo>
                <a:close/>
                <a:moveTo>
                  <a:pt x="198" y="310"/>
                </a:moveTo>
                <a:cubicBezTo>
                  <a:pt x="196" y="310"/>
                  <a:pt x="194" y="309"/>
                  <a:pt x="193" y="308"/>
                </a:cubicBezTo>
                <a:cubicBezTo>
                  <a:pt x="191" y="307"/>
                  <a:pt x="190" y="305"/>
                  <a:pt x="190" y="302"/>
                </a:cubicBezTo>
                <a:cubicBezTo>
                  <a:pt x="189" y="300"/>
                  <a:pt x="190" y="298"/>
                  <a:pt x="191" y="296"/>
                </a:cubicBezTo>
                <a:cubicBezTo>
                  <a:pt x="194" y="293"/>
                  <a:pt x="200" y="292"/>
                  <a:pt x="203" y="295"/>
                </a:cubicBezTo>
                <a:cubicBezTo>
                  <a:pt x="207" y="298"/>
                  <a:pt x="208" y="303"/>
                  <a:pt x="205" y="307"/>
                </a:cubicBezTo>
                <a:cubicBezTo>
                  <a:pt x="204" y="307"/>
                  <a:pt x="204" y="307"/>
                  <a:pt x="204" y="307"/>
                </a:cubicBezTo>
                <a:cubicBezTo>
                  <a:pt x="203" y="309"/>
                  <a:pt x="200" y="310"/>
                  <a:pt x="198" y="310"/>
                </a:cubicBezTo>
                <a:close/>
                <a:moveTo>
                  <a:pt x="216" y="289"/>
                </a:moveTo>
                <a:cubicBezTo>
                  <a:pt x="214" y="289"/>
                  <a:pt x="212" y="288"/>
                  <a:pt x="211" y="287"/>
                </a:cubicBezTo>
                <a:cubicBezTo>
                  <a:pt x="209" y="285"/>
                  <a:pt x="208" y="283"/>
                  <a:pt x="208" y="281"/>
                </a:cubicBezTo>
                <a:cubicBezTo>
                  <a:pt x="208" y="278"/>
                  <a:pt x="209" y="276"/>
                  <a:pt x="210" y="275"/>
                </a:cubicBezTo>
                <a:cubicBezTo>
                  <a:pt x="232" y="250"/>
                  <a:pt x="255" y="227"/>
                  <a:pt x="279" y="206"/>
                </a:cubicBezTo>
                <a:cubicBezTo>
                  <a:pt x="284" y="201"/>
                  <a:pt x="290" y="197"/>
                  <a:pt x="295" y="192"/>
                </a:cubicBezTo>
                <a:cubicBezTo>
                  <a:pt x="319" y="172"/>
                  <a:pt x="344" y="154"/>
                  <a:pt x="370" y="137"/>
                </a:cubicBezTo>
                <a:cubicBezTo>
                  <a:pt x="370" y="137"/>
                  <a:pt x="370" y="137"/>
                  <a:pt x="370" y="137"/>
                </a:cubicBezTo>
                <a:cubicBezTo>
                  <a:pt x="374" y="134"/>
                  <a:pt x="379" y="135"/>
                  <a:pt x="381" y="139"/>
                </a:cubicBezTo>
                <a:cubicBezTo>
                  <a:pt x="383" y="141"/>
                  <a:pt x="383" y="143"/>
                  <a:pt x="383" y="145"/>
                </a:cubicBezTo>
                <a:cubicBezTo>
                  <a:pt x="382" y="148"/>
                  <a:pt x="381" y="150"/>
                  <a:pt x="379" y="151"/>
                </a:cubicBezTo>
                <a:cubicBezTo>
                  <a:pt x="354" y="168"/>
                  <a:pt x="329" y="186"/>
                  <a:pt x="306" y="205"/>
                </a:cubicBezTo>
                <a:cubicBezTo>
                  <a:pt x="301" y="210"/>
                  <a:pt x="295" y="214"/>
                  <a:pt x="290" y="219"/>
                </a:cubicBezTo>
                <a:cubicBezTo>
                  <a:pt x="267" y="240"/>
                  <a:pt x="244" y="262"/>
                  <a:pt x="223" y="286"/>
                </a:cubicBezTo>
                <a:cubicBezTo>
                  <a:pt x="221" y="288"/>
                  <a:pt x="219" y="289"/>
                  <a:pt x="216" y="289"/>
                </a:cubicBezTo>
                <a:close/>
                <a:moveTo>
                  <a:pt x="1382" y="241"/>
                </a:moveTo>
                <a:cubicBezTo>
                  <a:pt x="1380" y="241"/>
                  <a:pt x="1378" y="240"/>
                  <a:pt x="1377" y="238"/>
                </a:cubicBezTo>
                <a:cubicBezTo>
                  <a:pt x="1375" y="237"/>
                  <a:pt x="1374" y="235"/>
                  <a:pt x="1374" y="232"/>
                </a:cubicBezTo>
                <a:cubicBezTo>
                  <a:pt x="1374" y="230"/>
                  <a:pt x="1375" y="228"/>
                  <a:pt x="1376" y="226"/>
                </a:cubicBezTo>
                <a:cubicBezTo>
                  <a:pt x="1379" y="223"/>
                  <a:pt x="1385" y="223"/>
                  <a:pt x="1388" y="226"/>
                </a:cubicBezTo>
                <a:cubicBezTo>
                  <a:pt x="1390" y="228"/>
                  <a:pt x="1391" y="230"/>
                  <a:pt x="1391" y="232"/>
                </a:cubicBezTo>
                <a:cubicBezTo>
                  <a:pt x="1391" y="234"/>
                  <a:pt x="1390" y="236"/>
                  <a:pt x="1389" y="238"/>
                </a:cubicBezTo>
                <a:cubicBezTo>
                  <a:pt x="1387" y="240"/>
                  <a:pt x="1385" y="241"/>
                  <a:pt x="1382" y="241"/>
                </a:cubicBezTo>
                <a:close/>
                <a:moveTo>
                  <a:pt x="1361" y="222"/>
                </a:moveTo>
                <a:cubicBezTo>
                  <a:pt x="1359" y="222"/>
                  <a:pt x="1357" y="221"/>
                  <a:pt x="1356" y="219"/>
                </a:cubicBezTo>
                <a:cubicBezTo>
                  <a:pt x="1328" y="195"/>
                  <a:pt x="1298" y="172"/>
                  <a:pt x="1267" y="151"/>
                </a:cubicBezTo>
                <a:cubicBezTo>
                  <a:pt x="1241" y="134"/>
                  <a:pt x="1213" y="118"/>
                  <a:pt x="1185" y="104"/>
                </a:cubicBezTo>
                <a:cubicBezTo>
                  <a:pt x="1183" y="103"/>
                  <a:pt x="1181" y="101"/>
                  <a:pt x="1180" y="99"/>
                </a:cubicBezTo>
                <a:cubicBezTo>
                  <a:pt x="1180" y="97"/>
                  <a:pt x="1180" y="94"/>
                  <a:pt x="1181" y="92"/>
                </a:cubicBezTo>
                <a:cubicBezTo>
                  <a:pt x="1183" y="88"/>
                  <a:pt x="1188" y="87"/>
                  <a:pt x="1192" y="89"/>
                </a:cubicBezTo>
                <a:cubicBezTo>
                  <a:pt x="1221" y="103"/>
                  <a:pt x="1249" y="119"/>
                  <a:pt x="1276" y="137"/>
                </a:cubicBezTo>
                <a:cubicBezTo>
                  <a:pt x="1308" y="158"/>
                  <a:pt x="1339" y="182"/>
                  <a:pt x="1367" y="207"/>
                </a:cubicBezTo>
                <a:cubicBezTo>
                  <a:pt x="1367" y="207"/>
                  <a:pt x="1367" y="207"/>
                  <a:pt x="1367" y="207"/>
                </a:cubicBezTo>
                <a:cubicBezTo>
                  <a:pt x="1371" y="210"/>
                  <a:pt x="1371" y="215"/>
                  <a:pt x="1368" y="219"/>
                </a:cubicBezTo>
                <a:cubicBezTo>
                  <a:pt x="1366" y="221"/>
                  <a:pt x="1364" y="222"/>
                  <a:pt x="1361" y="222"/>
                </a:cubicBezTo>
                <a:close/>
                <a:moveTo>
                  <a:pt x="398" y="137"/>
                </a:moveTo>
                <a:cubicBezTo>
                  <a:pt x="395" y="137"/>
                  <a:pt x="393" y="136"/>
                  <a:pt x="391" y="133"/>
                </a:cubicBezTo>
                <a:cubicBezTo>
                  <a:pt x="390" y="131"/>
                  <a:pt x="390" y="129"/>
                  <a:pt x="390" y="127"/>
                </a:cubicBezTo>
                <a:cubicBezTo>
                  <a:pt x="391" y="124"/>
                  <a:pt x="392" y="123"/>
                  <a:pt x="394" y="121"/>
                </a:cubicBezTo>
                <a:cubicBezTo>
                  <a:pt x="398" y="119"/>
                  <a:pt x="403" y="120"/>
                  <a:pt x="406" y="124"/>
                </a:cubicBezTo>
                <a:cubicBezTo>
                  <a:pt x="408" y="128"/>
                  <a:pt x="407" y="133"/>
                  <a:pt x="403" y="136"/>
                </a:cubicBezTo>
                <a:cubicBezTo>
                  <a:pt x="401" y="137"/>
                  <a:pt x="400" y="137"/>
                  <a:pt x="398" y="137"/>
                </a:cubicBezTo>
                <a:close/>
                <a:moveTo>
                  <a:pt x="423" y="123"/>
                </a:moveTo>
                <a:cubicBezTo>
                  <a:pt x="423" y="123"/>
                  <a:pt x="423" y="123"/>
                  <a:pt x="423" y="123"/>
                </a:cubicBezTo>
                <a:cubicBezTo>
                  <a:pt x="420" y="123"/>
                  <a:pt x="417" y="121"/>
                  <a:pt x="415" y="118"/>
                </a:cubicBezTo>
                <a:cubicBezTo>
                  <a:pt x="413" y="114"/>
                  <a:pt x="414" y="109"/>
                  <a:pt x="419" y="107"/>
                </a:cubicBezTo>
                <a:cubicBezTo>
                  <a:pt x="447" y="91"/>
                  <a:pt x="476" y="77"/>
                  <a:pt x="506" y="64"/>
                </a:cubicBezTo>
                <a:cubicBezTo>
                  <a:pt x="528" y="55"/>
                  <a:pt x="550" y="47"/>
                  <a:pt x="572" y="40"/>
                </a:cubicBezTo>
                <a:cubicBezTo>
                  <a:pt x="586" y="36"/>
                  <a:pt x="600" y="32"/>
                  <a:pt x="614" y="28"/>
                </a:cubicBezTo>
                <a:cubicBezTo>
                  <a:pt x="619" y="27"/>
                  <a:pt x="623" y="29"/>
                  <a:pt x="624" y="34"/>
                </a:cubicBezTo>
                <a:cubicBezTo>
                  <a:pt x="625" y="36"/>
                  <a:pt x="625" y="38"/>
                  <a:pt x="624" y="40"/>
                </a:cubicBezTo>
                <a:cubicBezTo>
                  <a:pt x="622" y="42"/>
                  <a:pt x="621" y="44"/>
                  <a:pt x="618" y="44"/>
                </a:cubicBezTo>
                <a:cubicBezTo>
                  <a:pt x="605" y="48"/>
                  <a:pt x="591" y="52"/>
                  <a:pt x="577" y="56"/>
                </a:cubicBezTo>
                <a:cubicBezTo>
                  <a:pt x="555" y="63"/>
                  <a:pt x="534" y="71"/>
                  <a:pt x="512" y="80"/>
                </a:cubicBezTo>
                <a:cubicBezTo>
                  <a:pt x="483" y="92"/>
                  <a:pt x="454" y="106"/>
                  <a:pt x="427" y="122"/>
                </a:cubicBezTo>
                <a:cubicBezTo>
                  <a:pt x="426" y="122"/>
                  <a:pt x="424" y="123"/>
                  <a:pt x="423" y="123"/>
                </a:cubicBezTo>
                <a:close/>
                <a:moveTo>
                  <a:pt x="1163" y="92"/>
                </a:moveTo>
                <a:cubicBezTo>
                  <a:pt x="1162" y="92"/>
                  <a:pt x="1161" y="92"/>
                  <a:pt x="1160" y="92"/>
                </a:cubicBezTo>
                <a:cubicBezTo>
                  <a:pt x="1157" y="91"/>
                  <a:pt x="1156" y="89"/>
                  <a:pt x="1155" y="87"/>
                </a:cubicBezTo>
                <a:cubicBezTo>
                  <a:pt x="1154" y="85"/>
                  <a:pt x="1154" y="82"/>
                  <a:pt x="1155" y="80"/>
                </a:cubicBezTo>
                <a:cubicBezTo>
                  <a:pt x="1157" y="76"/>
                  <a:pt x="1162" y="74"/>
                  <a:pt x="1167" y="76"/>
                </a:cubicBezTo>
                <a:cubicBezTo>
                  <a:pt x="1171" y="78"/>
                  <a:pt x="1173" y="83"/>
                  <a:pt x="1171" y="87"/>
                </a:cubicBezTo>
                <a:cubicBezTo>
                  <a:pt x="1169" y="90"/>
                  <a:pt x="1166" y="92"/>
                  <a:pt x="1163" y="92"/>
                </a:cubicBezTo>
                <a:close/>
                <a:moveTo>
                  <a:pt x="1137" y="81"/>
                </a:moveTo>
                <a:cubicBezTo>
                  <a:pt x="1136" y="81"/>
                  <a:pt x="1135" y="81"/>
                  <a:pt x="1134" y="80"/>
                </a:cubicBezTo>
                <a:cubicBezTo>
                  <a:pt x="1100" y="66"/>
                  <a:pt x="1064" y="54"/>
                  <a:pt x="1028" y="44"/>
                </a:cubicBezTo>
                <a:cubicBezTo>
                  <a:pt x="1028" y="44"/>
                  <a:pt x="1028" y="44"/>
                  <a:pt x="1028" y="44"/>
                </a:cubicBezTo>
                <a:cubicBezTo>
                  <a:pt x="997" y="36"/>
                  <a:pt x="966" y="30"/>
                  <a:pt x="935" y="25"/>
                </a:cubicBezTo>
                <a:cubicBezTo>
                  <a:pt x="933" y="25"/>
                  <a:pt x="931" y="24"/>
                  <a:pt x="929" y="22"/>
                </a:cubicBezTo>
                <a:cubicBezTo>
                  <a:pt x="928" y="20"/>
                  <a:pt x="927" y="18"/>
                  <a:pt x="928" y="16"/>
                </a:cubicBezTo>
                <a:cubicBezTo>
                  <a:pt x="928" y="11"/>
                  <a:pt x="933" y="8"/>
                  <a:pt x="937" y="9"/>
                </a:cubicBezTo>
                <a:cubicBezTo>
                  <a:pt x="969" y="13"/>
                  <a:pt x="1001" y="20"/>
                  <a:pt x="1032" y="28"/>
                </a:cubicBezTo>
                <a:cubicBezTo>
                  <a:pt x="1069" y="38"/>
                  <a:pt x="1105" y="50"/>
                  <a:pt x="1140" y="65"/>
                </a:cubicBezTo>
                <a:cubicBezTo>
                  <a:pt x="1145" y="66"/>
                  <a:pt x="1147" y="71"/>
                  <a:pt x="1145" y="76"/>
                </a:cubicBezTo>
                <a:cubicBezTo>
                  <a:pt x="1144" y="79"/>
                  <a:pt x="1141" y="81"/>
                  <a:pt x="1137" y="81"/>
                </a:cubicBezTo>
                <a:close/>
                <a:moveTo>
                  <a:pt x="644" y="38"/>
                </a:moveTo>
                <a:cubicBezTo>
                  <a:pt x="640" y="38"/>
                  <a:pt x="636" y="35"/>
                  <a:pt x="635" y="31"/>
                </a:cubicBezTo>
                <a:cubicBezTo>
                  <a:pt x="634" y="27"/>
                  <a:pt x="637" y="22"/>
                  <a:pt x="642" y="21"/>
                </a:cubicBezTo>
                <a:cubicBezTo>
                  <a:pt x="646" y="20"/>
                  <a:pt x="651" y="23"/>
                  <a:pt x="652" y="27"/>
                </a:cubicBezTo>
                <a:cubicBezTo>
                  <a:pt x="653" y="32"/>
                  <a:pt x="650" y="37"/>
                  <a:pt x="646" y="38"/>
                </a:cubicBezTo>
                <a:cubicBezTo>
                  <a:pt x="645" y="38"/>
                  <a:pt x="644" y="38"/>
                  <a:pt x="644" y="38"/>
                </a:cubicBezTo>
                <a:close/>
                <a:moveTo>
                  <a:pt x="671" y="32"/>
                </a:moveTo>
                <a:cubicBezTo>
                  <a:pt x="667" y="32"/>
                  <a:pt x="664" y="29"/>
                  <a:pt x="663" y="25"/>
                </a:cubicBezTo>
                <a:cubicBezTo>
                  <a:pt x="663" y="23"/>
                  <a:pt x="663" y="21"/>
                  <a:pt x="664" y="19"/>
                </a:cubicBezTo>
                <a:cubicBezTo>
                  <a:pt x="666" y="17"/>
                  <a:pt x="668" y="16"/>
                  <a:pt x="670" y="15"/>
                </a:cubicBezTo>
                <a:cubicBezTo>
                  <a:pt x="702" y="9"/>
                  <a:pt x="734" y="5"/>
                  <a:pt x="766" y="3"/>
                </a:cubicBezTo>
                <a:cubicBezTo>
                  <a:pt x="766" y="3"/>
                  <a:pt x="766" y="3"/>
                  <a:pt x="766" y="3"/>
                </a:cubicBezTo>
                <a:cubicBezTo>
                  <a:pt x="804" y="0"/>
                  <a:pt x="843" y="0"/>
                  <a:pt x="880" y="3"/>
                </a:cubicBezTo>
                <a:cubicBezTo>
                  <a:pt x="885" y="3"/>
                  <a:pt x="888" y="7"/>
                  <a:pt x="888" y="12"/>
                </a:cubicBezTo>
                <a:cubicBezTo>
                  <a:pt x="888" y="16"/>
                  <a:pt x="884" y="20"/>
                  <a:pt x="879" y="20"/>
                </a:cubicBezTo>
                <a:cubicBezTo>
                  <a:pt x="842" y="17"/>
                  <a:pt x="804" y="17"/>
                  <a:pt x="767" y="20"/>
                </a:cubicBezTo>
                <a:cubicBezTo>
                  <a:pt x="767" y="20"/>
                  <a:pt x="767" y="20"/>
                  <a:pt x="767" y="20"/>
                </a:cubicBezTo>
                <a:cubicBezTo>
                  <a:pt x="736" y="22"/>
                  <a:pt x="704" y="26"/>
                  <a:pt x="673" y="32"/>
                </a:cubicBezTo>
                <a:cubicBezTo>
                  <a:pt x="672" y="32"/>
                  <a:pt x="672" y="32"/>
                  <a:pt x="671" y="32"/>
                </a:cubicBezTo>
                <a:close/>
                <a:moveTo>
                  <a:pt x="908" y="22"/>
                </a:moveTo>
                <a:cubicBezTo>
                  <a:pt x="908" y="22"/>
                  <a:pt x="907" y="22"/>
                  <a:pt x="907" y="22"/>
                </a:cubicBezTo>
                <a:cubicBezTo>
                  <a:pt x="905" y="22"/>
                  <a:pt x="903" y="21"/>
                  <a:pt x="901" y="19"/>
                </a:cubicBezTo>
                <a:cubicBezTo>
                  <a:pt x="900" y="17"/>
                  <a:pt x="899" y="15"/>
                  <a:pt x="899" y="13"/>
                </a:cubicBezTo>
                <a:cubicBezTo>
                  <a:pt x="900" y="8"/>
                  <a:pt x="904" y="5"/>
                  <a:pt x="909" y="5"/>
                </a:cubicBezTo>
                <a:cubicBezTo>
                  <a:pt x="913" y="6"/>
                  <a:pt x="917" y="10"/>
                  <a:pt x="916" y="14"/>
                </a:cubicBezTo>
                <a:cubicBezTo>
                  <a:pt x="916" y="19"/>
                  <a:pt x="912" y="22"/>
                  <a:pt x="908" y="2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5" name="Google Shape;455;p17"/>
          <p:cNvSpPr/>
          <p:nvPr/>
        </p:nvSpPr>
        <p:spPr>
          <a:xfrm>
            <a:off x="2646628" y="4049713"/>
            <a:ext cx="1815300" cy="5544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6" name="Google Shape;456;p17"/>
          <p:cNvSpPr/>
          <p:nvPr/>
        </p:nvSpPr>
        <p:spPr>
          <a:xfrm>
            <a:off x="5458399" y="2170138"/>
            <a:ext cx="34449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Бархатные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сезоны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- </a:t>
            </a:r>
            <a:endParaRPr sz="2000" dirty="0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ru-RU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Александровский сад</a:t>
            </a:r>
            <a:endParaRPr sz="2000" dirty="0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57" name="Google Shape;457;p17"/>
          <p:cNvSpPr/>
          <p:nvPr/>
        </p:nvSpPr>
        <p:spPr>
          <a:xfrm>
            <a:off x="4790164" y="3820612"/>
            <a:ext cx="1504500" cy="14415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cxnSp>
        <p:nvCxnSpPr>
          <p:cNvPr id="458" name="Google Shape;458;p17"/>
          <p:cNvCxnSpPr/>
          <p:nvPr/>
        </p:nvCxnSpPr>
        <p:spPr>
          <a:xfrm>
            <a:off x="5550257" y="3365467"/>
            <a:ext cx="0" cy="2979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59" name="Google Shape;459;p17"/>
          <p:cNvCxnSpPr/>
          <p:nvPr/>
        </p:nvCxnSpPr>
        <p:spPr>
          <a:xfrm rot="10800000" flipH="1">
            <a:off x="4510832" y="4930399"/>
            <a:ext cx="293700" cy="1674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60" name="Google Shape;460;p17"/>
          <p:cNvCxnSpPr/>
          <p:nvPr/>
        </p:nvCxnSpPr>
        <p:spPr>
          <a:xfrm>
            <a:off x="4376516" y="4341173"/>
            <a:ext cx="3033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61" name="Google Shape;461;p17"/>
          <p:cNvSpPr/>
          <p:nvPr/>
        </p:nvSpPr>
        <p:spPr>
          <a:xfrm>
            <a:off x="5317343" y="2951337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62" name="Google Shape;462;p17"/>
          <p:cNvSpPr/>
          <p:nvPr/>
        </p:nvSpPr>
        <p:spPr>
          <a:xfrm>
            <a:off x="3947962" y="4095382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63" name="Google Shape;463;p17"/>
          <p:cNvSpPr/>
          <p:nvPr/>
        </p:nvSpPr>
        <p:spPr>
          <a:xfrm>
            <a:off x="4135670" y="4946767"/>
            <a:ext cx="466575" cy="455265"/>
          </a:xfrm>
          <a:custGeom>
            <a:avLst/>
            <a:gdLst/>
            <a:ahLst/>
            <a:cxnLst/>
            <a:rect l="l" t="t" r="r" b="b"/>
            <a:pathLst>
              <a:path w="565546" h="565546" extrusionOk="0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464" name="Google Shape;464;p17"/>
          <p:cNvGrpSpPr/>
          <p:nvPr/>
        </p:nvGrpSpPr>
        <p:grpSpPr>
          <a:xfrm>
            <a:off x="5458412" y="3064673"/>
            <a:ext cx="168017" cy="228584"/>
            <a:chOff x="10730776" y="4479800"/>
            <a:chExt cx="277714" cy="386448"/>
          </a:xfrm>
        </p:grpSpPr>
        <p:sp>
          <p:nvSpPr>
            <p:cNvPr id="465" name="Google Shape;465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66" name="Google Shape;466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67" name="Google Shape;467;p17"/>
          <p:cNvGrpSpPr/>
          <p:nvPr/>
        </p:nvGrpSpPr>
        <p:grpSpPr>
          <a:xfrm>
            <a:off x="4098641" y="4212695"/>
            <a:ext cx="168017" cy="228584"/>
            <a:chOff x="10730776" y="4479800"/>
            <a:chExt cx="277714" cy="386448"/>
          </a:xfrm>
        </p:grpSpPr>
        <p:sp>
          <p:nvSpPr>
            <p:cNvPr id="468" name="Google Shape;468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69" name="Google Shape;469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70" name="Google Shape;470;p17"/>
          <p:cNvGrpSpPr/>
          <p:nvPr/>
        </p:nvGrpSpPr>
        <p:grpSpPr>
          <a:xfrm>
            <a:off x="4291177" y="5068742"/>
            <a:ext cx="168017" cy="228584"/>
            <a:chOff x="10730776" y="4479800"/>
            <a:chExt cx="277714" cy="386448"/>
          </a:xfrm>
        </p:grpSpPr>
        <p:sp>
          <p:nvSpPr>
            <p:cNvPr id="471" name="Google Shape;471;p17"/>
            <p:cNvSpPr/>
            <p:nvPr/>
          </p:nvSpPr>
          <p:spPr>
            <a:xfrm>
              <a:off x="10730776" y="4479800"/>
              <a:ext cx="277714" cy="386448"/>
            </a:xfrm>
            <a:custGeom>
              <a:avLst/>
              <a:gdLst/>
              <a:ahLst/>
              <a:cxnLst/>
              <a:rect l="l" t="t" r="r" b="b"/>
              <a:pathLst>
                <a:path w="277714" h="386448" extrusionOk="0">
                  <a:moveTo>
                    <a:pt x="132423" y="386669"/>
                  </a:moveTo>
                  <a:lnTo>
                    <a:pt x="139169" y="386669"/>
                  </a:lnTo>
                  <a:cubicBezTo>
                    <a:pt x="163494" y="386669"/>
                    <a:pt x="277235" y="196870"/>
                    <a:pt x="277235" y="139169"/>
                  </a:cubicBezTo>
                  <a:cubicBezTo>
                    <a:pt x="277235" y="63037"/>
                    <a:pt x="215301" y="1102"/>
                    <a:pt x="139169" y="1102"/>
                  </a:cubicBezTo>
                  <a:cubicBezTo>
                    <a:pt x="63037" y="1102"/>
                    <a:pt x="1102" y="63037"/>
                    <a:pt x="1102" y="139169"/>
                  </a:cubicBezTo>
                  <a:cubicBezTo>
                    <a:pt x="1102" y="214179"/>
                    <a:pt x="126602" y="380311"/>
                    <a:pt x="127873" y="381703"/>
                  </a:cubicBezTo>
                  <a:lnTo>
                    <a:pt x="132423" y="386669"/>
                  </a:lnTo>
                  <a:close/>
                  <a:moveTo>
                    <a:pt x="139170" y="31740"/>
                  </a:moveTo>
                  <a:cubicBezTo>
                    <a:pt x="198413" y="31740"/>
                    <a:pt x="246599" y="79929"/>
                    <a:pt x="246599" y="139169"/>
                  </a:cubicBezTo>
                  <a:cubicBezTo>
                    <a:pt x="246599" y="186772"/>
                    <a:pt x="171513" y="300992"/>
                    <a:pt x="139335" y="345694"/>
                  </a:cubicBezTo>
                  <a:cubicBezTo>
                    <a:pt x="97864" y="287887"/>
                    <a:pt x="31740" y="183167"/>
                    <a:pt x="31740" y="139169"/>
                  </a:cubicBezTo>
                  <a:cubicBezTo>
                    <a:pt x="31742" y="79927"/>
                    <a:pt x="79927" y="31740"/>
                    <a:pt x="139170" y="3174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10792935" y="4546494"/>
              <a:ext cx="152816" cy="152816"/>
            </a:xfrm>
            <a:custGeom>
              <a:avLst/>
              <a:gdLst/>
              <a:ahLst/>
              <a:cxnLst/>
              <a:rect l="l" t="t" r="r" b="b"/>
              <a:pathLst>
                <a:path w="152816" h="152816" extrusionOk="0">
                  <a:moveTo>
                    <a:pt x="152934" y="77008"/>
                  </a:moveTo>
                  <a:cubicBezTo>
                    <a:pt x="152934" y="35149"/>
                    <a:pt x="118869" y="1102"/>
                    <a:pt x="77011" y="1102"/>
                  </a:cubicBezTo>
                  <a:cubicBezTo>
                    <a:pt x="35152" y="1102"/>
                    <a:pt x="1102" y="35151"/>
                    <a:pt x="1102" y="77008"/>
                  </a:cubicBezTo>
                  <a:cubicBezTo>
                    <a:pt x="1102" y="118868"/>
                    <a:pt x="35152" y="152916"/>
                    <a:pt x="77011" y="152916"/>
                  </a:cubicBezTo>
                  <a:cubicBezTo>
                    <a:pt x="118868" y="152915"/>
                    <a:pt x="152934" y="118866"/>
                    <a:pt x="152934" y="77008"/>
                  </a:cubicBezTo>
                  <a:close/>
                  <a:moveTo>
                    <a:pt x="77011" y="122277"/>
                  </a:moveTo>
                  <a:cubicBezTo>
                    <a:pt x="52041" y="122277"/>
                    <a:pt x="31740" y="101976"/>
                    <a:pt x="31740" y="77008"/>
                  </a:cubicBezTo>
                  <a:cubicBezTo>
                    <a:pt x="31740" y="52040"/>
                    <a:pt x="52041" y="31740"/>
                    <a:pt x="77011" y="31740"/>
                  </a:cubicBezTo>
                  <a:cubicBezTo>
                    <a:pt x="101980" y="31740"/>
                    <a:pt x="122296" y="52041"/>
                    <a:pt x="122296" y="77008"/>
                  </a:cubicBezTo>
                  <a:cubicBezTo>
                    <a:pt x="122296" y="101976"/>
                    <a:pt x="101978" y="122277"/>
                    <a:pt x="77011" y="1222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73" name="Google Shape;473;p17"/>
          <p:cNvSpPr/>
          <p:nvPr/>
        </p:nvSpPr>
        <p:spPr>
          <a:xfrm>
            <a:off x="4790163" y="3959463"/>
            <a:ext cx="15045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swald Light"/>
              <a:buNone/>
            </a:pPr>
            <a:r>
              <a:rPr lang="en-US" sz="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Отели</a:t>
            </a:r>
            <a:endParaRPr sz="20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74" name="Google Shape;474;p17"/>
          <p:cNvSpPr/>
          <p:nvPr/>
        </p:nvSpPr>
        <p:spPr>
          <a:xfrm>
            <a:off x="678325" y="4186775"/>
            <a:ext cx="3269700" cy="2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swald Light"/>
              <a:buNone/>
            </a:pP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Бархатные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сезоны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- </a:t>
            </a: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Русский</a:t>
            </a:r>
            <a:r>
              <a:rPr lang="en-US" sz="2000" dirty="0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Oswald Light"/>
                <a:ea typeface="Oswald Light"/>
                <a:cs typeface="Oswald Light"/>
                <a:sym typeface="Oswald Light"/>
              </a:rPr>
              <a:t>дом</a:t>
            </a:r>
            <a:endParaRPr sz="2000" dirty="0">
              <a:solidFill>
                <a:schemeClr val="accent6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475" name="Google Shape;4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5050" y="336588"/>
            <a:ext cx="306705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17"/>
          <p:cNvSpPr txBox="1">
            <a:spLocks noGrp="1"/>
          </p:cNvSpPr>
          <p:nvPr>
            <p:ph type="title"/>
          </p:nvPr>
        </p:nvSpPr>
        <p:spPr>
          <a:xfrm>
            <a:off x="7826925" y="79900"/>
            <a:ext cx="6084900" cy="13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/>
              <a:t>Целевой сегмент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endParaRPr b="1"/>
          </a:p>
        </p:txBody>
      </p:sp>
      <p:pic>
        <p:nvPicPr>
          <p:cNvPr id="478" name="Google Shape;47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687" y="844333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B0953539-4700-468B-9D66-A2E68C3CEB41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3" name="Google Shape;483;p6"/>
          <p:cNvCxnSpPr/>
          <p:nvPr/>
        </p:nvCxnSpPr>
        <p:spPr>
          <a:xfrm>
            <a:off x="8205175" y="1340750"/>
            <a:ext cx="14100" cy="252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4" name="Google Shape;484;p6"/>
          <p:cNvCxnSpPr/>
          <p:nvPr/>
        </p:nvCxnSpPr>
        <p:spPr>
          <a:xfrm>
            <a:off x="4112000" y="1340750"/>
            <a:ext cx="14100" cy="252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5" name="Google Shape;485;p6"/>
          <p:cNvSpPr txBox="1">
            <a:spLocks noGrp="1"/>
          </p:cNvSpPr>
          <p:nvPr>
            <p:ph type="title"/>
          </p:nvPr>
        </p:nvSpPr>
        <p:spPr>
          <a:xfrm>
            <a:off x="339210" y="321106"/>
            <a:ext cx="105156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/>
              <a:t>Рынок</a:t>
            </a:r>
            <a:endParaRPr b="1"/>
          </a:p>
        </p:txBody>
      </p:sp>
      <p:grpSp>
        <p:nvGrpSpPr>
          <p:cNvPr id="487" name="Google Shape;487;p6"/>
          <p:cNvGrpSpPr/>
          <p:nvPr/>
        </p:nvGrpSpPr>
        <p:grpSpPr>
          <a:xfrm>
            <a:off x="212569" y="2760416"/>
            <a:ext cx="11852783" cy="4118860"/>
            <a:chOff x="1556814" y="3030145"/>
            <a:chExt cx="9003341" cy="3327062"/>
          </a:xfrm>
        </p:grpSpPr>
        <p:sp>
          <p:nvSpPr>
            <p:cNvPr id="488" name="Google Shape;488;p6"/>
            <p:cNvSpPr/>
            <p:nvPr/>
          </p:nvSpPr>
          <p:spPr>
            <a:xfrm>
              <a:off x="1556814" y="3030145"/>
              <a:ext cx="9003341" cy="3327062"/>
            </a:xfrm>
            <a:custGeom>
              <a:avLst/>
              <a:gdLst/>
              <a:ahLst/>
              <a:cxnLst/>
              <a:rect l="l" t="t" r="r" b="b"/>
              <a:pathLst>
                <a:path w="12193588" h="4505974" extrusionOk="0">
                  <a:moveTo>
                    <a:pt x="6096794" y="0"/>
                  </a:moveTo>
                  <a:cubicBezTo>
                    <a:pt x="8859796" y="0"/>
                    <a:pt x="11214091" y="1749888"/>
                    <a:pt x="12111881" y="4201867"/>
                  </a:cubicBezTo>
                  <a:lnTo>
                    <a:pt x="12193588" y="4443346"/>
                  </a:lnTo>
                  <a:lnTo>
                    <a:pt x="12193588" y="4505974"/>
                  </a:lnTo>
                  <a:lnTo>
                    <a:pt x="0" y="4505974"/>
                  </a:lnTo>
                  <a:lnTo>
                    <a:pt x="0" y="4443346"/>
                  </a:lnTo>
                  <a:lnTo>
                    <a:pt x="81708" y="4201867"/>
                  </a:lnTo>
                  <a:cubicBezTo>
                    <a:pt x="979497" y="1749888"/>
                    <a:pt x="3333792" y="0"/>
                    <a:pt x="6096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270000" sx="102000" sy="102000" algn="ctr" rotWithShape="0">
                <a:srgbClr val="5791FF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"/>
                <a:buFont typeface="Oswald Light"/>
                <a:buNone/>
              </a:pPr>
              <a:r>
                <a:rPr lang="en-US" sz="45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И</a:t>
              </a:r>
              <a:endParaRPr sz="450" i="0" u="none" strike="noStrike" cap="none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3670408" y="4785585"/>
              <a:ext cx="4794001" cy="1571622"/>
            </a:xfrm>
            <a:custGeom>
              <a:avLst/>
              <a:gdLst/>
              <a:ahLst/>
              <a:cxnLst/>
              <a:rect l="l" t="t" r="r" b="b"/>
              <a:pathLst>
                <a:path w="8360654" h="2740881" extrusionOk="0">
                  <a:moveTo>
                    <a:pt x="4180327" y="0"/>
                  </a:moveTo>
                  <a:cubicBezTo>
                    <a:pt x="5989604" y="0"/>
                    <a:pt x="7552659" y="1054197"/>
                    <a:pt x="8288760" y="2581857"/>
                  </a:cubicBezTo>
                  <a:lnTo>
                    <a:pt x="8360654" y="2740881"/>
                  </a:lnTo>
                  <a:lnTo>
                    <a:pt x="0" y="2740881"/>
                  </a:lnTo>
                  <a:lnTo>
                    <a:pt x="71894" y="2581857"/>
                  </a:lnTo>
                  <a:cubicBezTo>
                    <a:pt x="807996" y="1054197"/>
                    <a:pt x="2371051" y="0"/>
                    <a:pt x="41803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270000" sx="102000" sy="102000" algn="ctr" rotWithShape="0">
                <a:srgbClr val="5791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"/>
                <a:buFont typeface="Oswald Light"/>
                <a:buNone/>
              </a:pPr>
              <a:endParaRPr sz="450" i="0" u="none" strike="noStrike" cap="none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490" name="Google Shape;490;p6"/>
          <p:cNvSpPr txBox="1"/>
          <p:nvPr/>
        </p:nvSpPr>
        <p:spPr>
          <a:xfrm>
            <a:off x="782651" y="3501975"/>
            <a:ext cx="25830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32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Установлено на объектах на данный момент</a:t>
            </a:r>
            <a:endParaRPr sz="600"/>
          </a:p>
        </p:txBody>
      </p:sp>
      <p:sp>
        <p:nvSpPr>
          <p:cNvPr id="491" name="Google Shape;491;p6"/>
          <p:cNvSpPr txBox="1"/>
          <p:nvPr/>
        </p:nvSpPr>
        <p:spPr>
          <a:xfrm>
            <a:off x="4486411" y="3501976"/>
            <a:ext cx="3305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Установлено на объектах после COVID-19</a:t>
            </a:r>
            <a:endParaRPr sz="3200" i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2" name="Google Shape;492;p6"/>
          <p:cNvSpPr txBox="1"/>
          <p:nvPr/>
        </p:nvSpPr>
        <p:spPr>
          <a:xfrm>
            <a:off x="8477564" y="3196177"/>
            <a:ext cx="3084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млн.руб.</a:t>
            </a:r>
            <a:endParaRPr sz="24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Средняя стоимость </a:t>
            </a:r>
            <a:endParaRPr sz="24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системы</a:t>
            </a:r>
            <a:endParaRPr sz="3200" i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3" name="Google Shape;493;p6"/>
          <p:cNvSpPr/>
          <p:nvPr/>
        </p:nvSpPr>
        <p:spPr>
          <a:xfrm>
            <a:off x="1471306" y="1793970"/>
            <a:ext cx="1402079" cy="140207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0" scaled="0"/>
          </a:gradFill>
          <a:ln>
            <a:noFill/>
          </a:ln>
          <a:effectLst>
            <a:outerShdw blurRad="215900" dist="139700" dir="6060000" sx="86000" sy="86000" algn="ctr" rotWithShape="0">
              <a:srgbClr val="3F3F3F">
                <a:alpha val="4862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1138</a:t>
            </a:r>
            <a:endParaRPr sz="32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4" name="Google Shape;494;p6"/>
          <p:cNvSpPr/>
          <p:nvPr/>
        </p:nvSpPr>
        <p:spPr>
          <a:xfrm>
            <a:off x="5394960" y="1793970"/>
            <a:ext cx="1402079" cy="14020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rgbClr val="3F3F3F">
                <a:alpha val="4862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111</a:t>
            </a:r>
            <a:endParaRPr sz="32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5" name="Google Shape;495;p6"/>
          <p:cNvSpPr/>
          <p:nvPr/>
        </p:nvSpPr>
        <p:spPr>
          <a:xfrm>
            <a:off x="9318625" y="1793975"/>
            <a:ext cx="1402200" cy="14022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0" scaled="0"/>
          </a:gradFill>
          <a:ln>
            <a:noFill/>
          </a:ln>
          <a:effectLst>
            <a:outerShdw blurRad="215900" dist="139700" dir="6060000" sx="86000" sy="86000" algn="ctr" rotWithShape="0">
              <a:srgbClr val="3F3F3F">
                <a:alpha val="4862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rPr>
              <a:t>2,7 </a:t>
            </a:r>
            <a:endParaRPr sz="320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6" name="Google Shape;496;p6"/>
          <p:cNvSpPr/>
          <p:nvPr/>
        </p:nvSpPr>
        <p:spPr>
          <a:xfrm>
            <a:off x="3868807" y="2229716"/>
            <a:ext cx="530700" cy="530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✕</a:t>
            </a:r>
            <a:endParaRPr sz="18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97" name="Google Shape;497;p6"/>
          <p:cNvSpPr/>
          <p:nvPr/>
        </p:nvSpPr>
        <p:spPr>
          <a:xfrm>
            <a:off x="7946869" y="2229716"/>
            <a:ext cx="530700" cy="530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✕</a:t>
            </a:r>
            <a:endParaRPr sz="16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98" name="Google Shape;498;p6"/>
          <p:cNvSpPr txBox="1"/>
          <p:nvPr/>
        </p:nvSpPr>
        <p:spPr>
          <a:xfrm>
            <a:off x="4228400" y="6180900"/>
            <a:ext cx="3877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341 058 600 000 руб.</a:t>
            </a:r>
            <a:endParaRPr i="1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99" name="Google Shape;499;p6"/>
          <p:cNvSpPr txBox="1"/>
          <p:nvPr/>
        </p:nvSpPr>
        <p:spPr>
          <a:xfrm>
            <a:off x="4048350" y="5549700"/>
            <a:ext cx="4095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00359A"/>
                </a:solidFill>
                <a:latin typeface="Oswald"/>
                <a:ea typeface="Oswald"/>
                <a:cs typeface="Oswald"/>
                <a:sym typeface="Oswald"/>
              </a:rPr>
              <a:t>Ёмкость рынка</a:t>
            </a:r>
            <a:endParaRPr sz="2900">
              <a:solidFill>
                <a:srgbClr val="00359A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00" name="Google Shape;50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3400" y="321106"/>
            <a:ext cx="2728593" cy="46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8875" y="137371"/>
            <a:ext cx="3067051" cy="750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95973-0C8B-424E-B1AF-B474AD3D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FE01C4-2BF3-4DE7-9AC0-1DFBC220A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32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9" name="Google Shape;529;p30"/>
          <p:cNvCxnSpPr>
            <a:stCxn id="530" idx="2"/>
          </p:cNvCxnSpPr>
          <p:nvPr/>
        </p:nvCxnSpPr>
        <p:spPr>
          <a:xfrm>
            <a:off x="6151060" y="1012062"/>
            <a:ext cx="18000" cy="6036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1" name="Google Shape;531;p30"/>
          <p:cNvSpPr/>
          <p:nvPr/>
        </p:nvSpPr>
        <p:spPr>
          <a:xfrm>
            <a:off x="4138725" y="251250"/>
            <a:ext cx="3843900" cy="819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30" name="Google Shape;530;p30"/>
          <p:cNvSpPr txBox="1">
            <a:spLocks noGrp="1"/>
          </p:cNvSpPr>
          <p:nvPr>
            <p:ph type="title"/>
          </p:nvPr>
        </p:nvSpPr>
        <p:spPr>
          <a:xfrm>
            <a:off x="446110" y="310062"/>
            <a:ext cx="11409900" cy="702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b="1">
                <a:solidFill>
                  <a:schemeClr val="accent4"/>
                </a:solidFill>
              </a:rPr>
              <a:t>Этап 1</a:t>
            </a:r>
            <a:endParaRPr b="1">
              <a:solidFill>
                <a:schemeClr val="accent4"/>
              </a:solidFill>
            </a:endParaRPr>
          </a:p>
        </p:txBody>
      </p:sp>
      <p:sp>
        <p:nvSpPr>
          <p:cNvPr id="532" name="Google Shape;532;p30"/>
          <p:cNvSpPr txBox="1"/>
          <p:nvPr/>
        </p:nvSpPr>
        <p:spPr>
          <a:xfrm>
            <a:off x="446112" y="2730003"/>
            <a:ext cx="28644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Формирование команды</a:t>
            </a:r>
            <a:endParaRPr/>
          </a:p>
        </p:txBody>
      </p:sp>
      <p:sp>
        <p:nvSpPr>
          <p:cNvPr id="533" name="Google Shape;533;p30"/>
          <p:cNvSpPr txBox="1"/>
          <p:nvPr/>
        </p:nvSpPr>
        <p:spPr>
          <a:xfrm>
            <a:off x="1512078" y="5353663"/>
            <a:ext cx="28644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Генерация идеи</a:t>
            </a:r>
            <a:endParaRPr sz="2400" b="0" i="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34" name="Google Shape;534;p30"/>
          <p:cNvSpPr txBox="1"/>
          <p:nvPr/>
        </p:nvSpPr>
        <p:spPr>
          <a:xfrm>
            <a:off x="9188245" y="2729991"/>
            <a:ext cx="28644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Детальная 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проработка проекта </a:t>
            </a:r>
            <a:endParaRPr sz="2400" b="0" i="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35" name="Google Shape;535;p30"/>
          <p:cNvSpPr txBox="1"/>
          <p:nvPr/>
        </p:nvSpPr>
        <p:spPr>
          <a:xfrm>
            <a:off x="6279842" y="2736786"/>
            <a:ext cx="28644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Исследование рынка</a:t>
            </a:r>
            <a:endParaRPr sz="2400" b="0" i="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36" name="Google Shape;536;p30"/>
          <p:cNvSpPr/>
          <p:nvPr/>
        </p:nvSpPr>
        <p:spPr>
          <a:xfrm>
            <a:off x="2418695" y="4117650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37" name="Google Shape;537;p30"/>
          <p:cNvSpPr/>
          <p:nvPr/>
        </p:nvSpPr>
        <p:spPr>
          <a:xfrm>
            <a:off x="7194551" y="1507787"/>
            <a:ext cx="1042176" cy="1042176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38" name="Google Shape;538;p30"/>
          <p:cNvSpPr/>
          <p:nvPr/>
        </p:nvSpPr>
        <p:spPr>
          <a:xfrm>
            <a:off x="10111033" y="1507787"/>
            <a:ext cx="1042176" cy="1042176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39" name="Google Shape;539;p30" descr="Изображение выглядит как текст, легкий&#10;&#10;Автоматически созданное описание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b="-83039"/>
          <a:stretch/>
        </p:blipFill>
        <p:spPr>
          <a:xfrm>
            <a:off x="7041801" y="3760446"/>
            <a:ext cx="10013100" cy="1001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40" name="Google Shape;540;p30"/>
          <p:cNvSpPr txBox="1"/>
          <p:nvPr/>
        </p:nvSpPr>
        <p:spPr>
          <a:xfrm>
            <a:off x="1537627" y="5785952"/>
            <a:ext cx="2813400" cy="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endParaRPr/>
          </a:p>
        </p:txBody>
      </p:sp>
      <p:sp>
        <p:nvSpPr>
          <p:cNvPr id="541" name="Google Shape;541;p30"/>
          <p:cNvSpPr txBox="1"/>
          <p:nvPr/>
        </p:nvSpPr>
        <p:spPr>
          <a:xfrm>
            <a:off x="6291858" y="3045689"/>
            <a:ext cx="28134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ценового сегмента</a:t>
            </a: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цонкурентов</a:t>
            </a: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542" name="Google Shape;542;p30"/>
          <p:cNvGrpSpPr/>
          <p:nvPr/>
        </p:nvGrpSpPr>
        <p:grpSpPr>
          <a:xfrm>
            <a:off x="1361589" y="1507787"/>
            <a:ext cx="1042200" cy="1042200"/>
            <a:chOff x="1361589" y="1507787"/>
            <a:chExt cx="1042200" cy="1042200"/>
          </a:xfrm>
        </p:grpSpPr>
        <p:sp>
          <p:nvSpPr>
            <p:cNvPr id="543" name="Google Shape;543;p30"/>
            <p:cNvSpPr/>
            <p:nvPr/>
          </p:nvSpPr>
          <p:spPr>
            <a:xfrm>
              <a:off x="1361589" y="1507787"/>
              <a:ext cx="1042200" cy="1042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1079500" sx="113000" sy="113000" algn="ctr" rotWithShape="0">
                <a:srgbClr val="D8D8D8">
                  <a:alpha val="4275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1984680" y="2002837"/>
              <a:ext cx="41475" cy="28636"/>
            </a:xfrm>
            <a:custGeom>
              <a:avLst/>
              <a:gdLst/>
              <a:ahLst/>
              <a:cxnLst/>
              <a:rect l="l" t="t" r="r" b="b"/>
              <a:pathLst>
                <a:path w="41475" h="28636" extrusionOk="0">
                  <a:moveTo>
                    <a:pt x="27156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27156" y="28636"/>
                  </a:lnTo>
                  <a:cubicBezTo>
                    <a:pt x="35065" y="28636"/>
                    <a:pt x="41476" y="22226"/>
                    <a:pt x="41476" y="14318"/>
                  </a:cubicBezTo>
                  <a:cubicBezTo>
                    <a:pt x="41476" y="6410"/>
                    <a:pt x="35065" y="0"/>
                    <a:pt x="271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pic>
        <p:nvPicPr>
          <p:cNvPr id="545" name="Google Shape;54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31702" y="1677874"/>
            <a:ext cx="701999" cy="70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0"/>
          <p:cNvSpPr/>
          <p:nvPr/>
        </p:nvSpPr>
        <p:spPr>
          <a:xfrm>
            <a:off x="3942083" y="1467425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47" name="Google Shape;54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2177" y="1637512"/>
            <a:ext cx="702001" cy="70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1838" y="4320772"/>
            <a:ext cx="635937" cy="635937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0"/>
          <p:cNvSpPr txBox="1"/>
          <p:nvPr/>
        </p:nvSpPr>
        <p:spPr>
          <a:xfrm>
            <a:off x="3030987" y="2664791"/>
            <a:ext cx="2864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Планирование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этапов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развития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50" name="Google Shape;550;p30"/>
          <p:cNvSpPr txBox="1"/>
          <p:nvPr/>
        </p:nvSpPr>
        <p:spPr>
          <a:xfrm>
            <a:off x="1749825" y="41475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Сентябрь 2022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51" name="Google Shape;551;p30"/>
          <p:cNvSpPr txBox="1"/>
          <p:nvPr/>
        </p:nvSpPr>
        <p:spPr>
          <a:xfrm>
            <a:off x="7982625" y="41475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Октябрь 2022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52" name="Google Shape;55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64639" y="1677863"/>
            <a:ext cx="702001" cy="7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69450" y="1720020"/>
            <a:ext cx="702001" cy="702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82625" y="6077783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0"/>
          <p:cNvSpPr/>
          <p:nvPr/>
        </p:nvSpPr>
        <p:spPr>
          <a:xfrm>
            <a:off x="11153200" y="3011575"/>
            <a:ext cx="4670100" cy="50166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1" name="Google Shape;561;g1fff79da452_11_602"/>
          <p:cNvCxnSpPr>
            <a:stCxn id="562" idx="2"/>
          </p:cNvCxnSpPr>
          <p:nvPr/>
        </p:nvCxnSpPr>
        <p:spPr>
          <a:xfrm>
            <a:off x="6151060" y="1012062"/>
            <a:ext cx="18000" cy="6036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3" name="Google Shape;563;g1fff79da452_11_602"/>
          <p:cNvSpPr/>
          <p:nvPr/>
        </p:nvSpPr>
        <p:spPr>
          <a:xfrm>
            <a:off x="4138725" y="251250"/>
            <a:ext cx="3843900" cy="819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62" name="Google Shape;562;g1fff79da452_11_602"/>
          <p:cNvSpPr txBox="1">
            <a:spLocks noGrp="1"/>
          </p:cNvSpPr>
          <p:nvPr>
            <p:ph type="title"/>
          </p:nvPr>
        </p:nvSpPr>
        <p:spPr>
          <a:xfrm>
            <a:off x="446110" y="310062"/>
            <a:ext cx="11409900" cy="702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b="1">
                <a:solidFill>
                  <a:schemeClr val="accent1"/>
                </a:solidFill>
              </a:rPr>
              <a:t>Этап 2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564" name="Google Shape;564;g1fff79da452_11_602"/>
          <p:cNvSpPr txBox="1"/>
          <p:nvPr/>
        </p:nvSpPr>
        <p:spPr>
          <a:xfrm>
            <a:off x="267462" y="2721666"/>
            <a:ext cx="28644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Создание 3D модели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65" name="Google Shape;565;g1fff79da452_11_602"/>
          <p:cNvSpPr txBox="1"/>
          <p:nvPr/>
        </p:nvSpPr>
        <p:spPr>
          <a:xfrm>
            <a:off x="1533799" y="4875306"/>
            <a:ext cx="3029078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 dirty="0" err="1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Получение</a:t>
            </a:r>
            <a:r>
              <a:rPr lang="en-US" sz="2400" dirty="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помощи</a:t>
            </a:r>
            <a:r>
              <a:rPr lang="en-US" sz="2400" dirty="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 с </a:t>
            </a:r>
            <a:r>
              <a:rPr lang="en-US" sz="2400" dirty="0" err="1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реализацией</a:t>
            </a:r>
            <a:r>
              <a:rPr lang="en-US" sz="2400" dirty="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проекта</a:t>
            </a:r>
            <a:r>
              <a:rPr lang="ru-RU" sz="2400" dirty="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 от</a:t>
            </a:r>
            <a:endParaRPr sz="2400" b="0" i="0" dirty="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66" name="Google Shape;566;g1fff79da452_11_602"/>
          <p:cNvSpPr txBox="1"/>
          <p:nvPr/>
        </p:nvSpPr>
        <p:spPr>
          <a:xfrm>
            <a:off x="9289576" y="2664791"/>
            <a:ext cx="28644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ru-RU" sz="28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Успешная защита проекта на акселераторе</a:t>
            </a:r>
            <a:r>
              <a:rPr lang="en-US" sz="24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2400" i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67" name="Google Shape;567;g1fff79da452_11_602"/>
          <p:cNvSpPr txBox="1"/>
          <p:nvPr/>
        </p:nvSpPr>
        <p:spPr>
          <a:xfrm>
            <a:off x="6169042" y="2712436"/>
            <a:ext cx="2864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Выступление с презентацией в 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  акселераторе "Технохаб"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68" name="Google Shape;568;g1fff79da452_11_602"/>
          <p:cNvSpPr/>
          <p:nvPr/>
        </p:nvSpPr>
        <p:spPr>
          <a:xfrm>
            <a:off x="2418695" y="3817475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69" name="Google Shape;569;g1fff79da452_11_602"/>
          <p:cNvSpPr/>
          <p:nvPr/>
        </p:nvSpPr>
        <p:spPr>
          <a:xfrm>
            <a:off x="7194551" y="1507787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70" name="Google Shape;570;g1fff79da452_11_602"/>
          <p:cNvSpPr/>
          <p:nvPr/>
        </p:nvSpPr>
        <p:spPr>
          <a:xfrm>
            <a:off x="10111033" y="1507787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71" name="Google Shape;571;g1fff79da452_11_602" descr="Изображение выглядит как текст, легкий&#10;&#10;Автоматически созданное описание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b="-83049"/>
          <a:stretch/>
        </p:blipFill>
        <p:spPr>
          <a:xfrm>
            <a:off x="7884451" y="3560021"/>
            <a:ext cx="10013100" cy="1001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72" name="Google Shape;572;g1fff79da452_11_602"/>
          <p:cNvSpPr txBox="1"/>
          <p:nvPr/>
        </p:nvSpPr>
        <p:spPr>
          <a:xfrm>
            <a:off x="1622269" y="5555734"/>
            <a:ext cx="281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ООО «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Харампурнефтегаз</a:t>
            </a: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»</a:t>
            </a:r>
            <a:endParaRPr sz="1000" dirty="0">
              <a:solidFill>
                <a:schemeClr val="lt1"/>
              </a:solidFill>
            </a:endParaRPr>
          </a:p>
        </p:txBody>
      </p:sp>
      <p:grpSp>
        <p:nvGrpSpPr>
          <p:cNvPr id="573" name="Google Shape;573;g1fff79da452_11_602"/>
          <p:cNvGrpSpPr/>
          <p:nvPr/>
        </p:nvGrpSpPr>
        <p:grpSpPr>
          <a:xfrm>
            <a:off x="1182939" y="1499450"/>
            <a:ext cx="1042200" cy="1042200"/>
            <a:chOff x="1361589" y="1507787"/>
            <a:chExt cx="1042200" cy="1042200"/>
          </a:xfrm>
        </p:grpSpPr>
        <p:sp>
          <p:nvSpPr>
            <p:cNvPr id="574" name="Google Shape;574;g1fff79da452_11_602"/>
            <p:cNvSpPr/>
            <p:nvPr/>
          </p:nvSpPr>
          <p:spPr>
            <a:xfrm>
              <a:off x="1361589" y="1507787"/>
              <a:ext cx="1042200" cy="1042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1079500" sx="113000" sy="113000" algn="ctr" rotWithShape="0">
                <a:srgbClr val="D8D8D8">
                  <a:alpha val="4275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  <p:sp>
          <p:nvSpPr>
            <p:cNvPr id="575" name="Google Shape;575;g1fff79da452_11_602"/>
            <p:cNvSpPr/>
            <p:nvPr/>
          </p:nvSpPr>
          <p:spPr>
            <a:xfrm>
              <a:off x="1984680" y="2002837"/>
              <a:ext cx="41475" cy="28636"/>
            </a:xfrm>
            <a:custGeom>
              <a:avLst/>
              <a:gdLst/>
              <a:ahLst/>
              <a:cxnLst/>
              <a:rect l="l" t="t" r="r" b="b"/>
              <a:pathLst>
                <a:path w="41475" h="28636" extrusionOk="0">
                  <a:moveTo>
                    <a:pt x="27156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27156" y="28636"/>
                  </a:lnTo>
                  <a:cubicBezTo>
                    <a:pt x="35065" y="28636"/>
                    <a:pt x="41476" y="22226"/>
                    <a:pt x="41476" y="14318"/>
                  </a:cubicBezTo>
                  <a:cubicBezTo>
                    <a:pt x="41476" y="6410"/>
                    <a:pt x="35065" y="0"/>
                    <a:pt x="271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sp>
        <p:nvSpPr>
          <p:cNvPr id="576" name="Google Shape;576;g1fff79da452_11_602"/>
          <p:cNvSpPr/>
          <p:nvPr/>
        </p:nvSpPr>
        <p:spPr>
          <a:xfrm>
            <a:off x="3942083" y="1467425"/>
            <a:ext cx="1042200" cy="10422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D8D8D8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77" name="Google Shape;577;g1fff79da452_11_602"/>
          <p:cNvSpPr txBox="1"/>
          <p:nvPr/>
        </p:nvSpPr>
        <p:spPr>
          <a:xfrm>
            <a:off x="3030987" y="2664791"/>
            <a:ext cx="2864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F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Общение с потенциальным клиентом</a:t>
            </a:r>
            <a:endParaRPr sz="2400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78" name="Google Shape;578;g1fff79da452_11_602"/>
          <p:cNvSpPr txBox="1"/>
          <p:nvPr/>
        </p:nvSpPr>
        <p:spPr>
          <a:xfrm>
            <a:off x="1749825" y="41475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Ноябрь 2022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79" name="Google Shape;579;g1fff79da452_11_602"/>
          <p:cNvSpPr txBox="1"/>
          <p:nvPr/>
        </p:nvSpPr>
        <p:spPr>
          <a:xfrm>
            <a:off x="7982625" y="41475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Декабрь 2022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80" name="Google Shape;580;g1fff79da452_11_602"/>
          <p:cNvSpPr txBox="1"/>
          <p:nvPr/>
        </p:nvSpPr>
        <p:spPr>
          <a:xfrm>
            <a:off x="318458" y="3076164"/>
            <a:ext cx="2813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концепт</a:t>
            </a: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устройства</a:t>
            </a:r>
            <a:endParaRPr sz="20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(</a:t>
            </a:r>
            <a:r>
              <a:rPr lang="en-US" sz="20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браслет</a:t>
            </a:r>
            <a:r>
              <a:rPr lang="en-US" sz="20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)</a:t>
            </a:r>
            <a:endParaRPr sz="22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81" name="Google Shape;581;g1fff79da452_11_6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8650" y="1671500"/>
            <a:ext cx="702001" cy="70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g1fff79da452_11_6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5213" y="1670563"/>
            <a:ext cx="635924" cy="63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g1fff79da452_11_6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8800" y="3990888"/>
            <a:ext cx="701999" cy="70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g1fff79da452_11_6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35825" y="1632650"/>
            <a:ext cx="775800" cy="77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g1fff79da452_11_6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69450" y="1669550"/>
            <a:ext cx="702001" cy="70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g1fff79da452_11_60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86925" y="6077796"/>
            <a:ext cx="3067051" cy="750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g1fff79da452_11_668" descr="Изображение выглядит как текст, легкий&#10;&#10;Автоматически созданное описание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b="-83049"/>
          <a:stretch/>
        </p:blipFill>
        <p:spPr>
          <a:xfrm>
            <a:off x="7592276" y="-1643479"/>
            <a:ext cx="10013100" cy="1001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93" name="Google Shape;593;g1fff79da452_11_668"/>
          <p:cNvSpPr/>
          <p:nvPr/>
        </p:nvSpPr>
        <p:spPr>
          <a:xfrm>
            <a:off x="4138725" y="251250"/>
            <a:ext cx="3843900" cy="819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94" name="Google Shape;594;g1fff79da452_11_668"/>
          <p:cNvSpPr txBox="1">
            <a:spLocks noGrp="1"/>
          </p:cNvSpPr>
          <p:nvPr>
            <p:ph type="title"/>
          </p:nvPr>
        </p:nvSpPr>
        <p:spPr>
          <a:xfrm>
            <a:off x="355735" y="310062"/>
            <a:ext cx="11409900" cy="702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b="1" dirty="0" err="1">
                <a:solidFill>
                  <a:schemeClr val="accent6"/>
                </a:solidFill>
              </a:rPr>
              <a:t>Этап</a:t>
            </a:r>
            <a:r>
              <a:rPr lang="en-US" b="1" dirty="0">
                <a:solidFill>
                  <a:schemeClr val="accent6"/>
                </a:solidFill>
              </a:rPr>
              <a:t> 3</a:t>
            </a:r>
            <a:endParaRPr b="1" dirty="0">
              <a:solidFill>
                <a:schemeClr val="accent6"/>
              </a:solidFill>
            </a:endParaRPr>
          </a:p>
        </p:txBody>
      </p:sp>
      <p:sp>
        <p:nvSpPr>
          <p:cNvPr id="595" name="Google Shape;595;g1fff79da452_11_668"/>
          <p:cNvSpPr txBox="1"/>
          <p:nvPr/>
        </p:nvSpPr>
        <p:spPr>
          <a:xfrm>
            <a:off x="763500" y="101205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1 квартал 2023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96" name="Google Shape;596;g1fff79da452_11_668"/>
          <p:cNvSpPr txBox="1"/>
          <p:nvPr/>
        </p:nvSpPr>
        <p:spPr>
          <a:xfrm>
            <a:off x="1071000" y="464900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3 квартал 2023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97" name="Google Shape;597;g1fff79da452_11_668"/>
          <p:cNvPicPr preferRelativeResize="0"/>
          <p:nvPr/>
        </p:nvPicPr>
        <p:blipFill rotWithShape="1">
          <a:blip r:embed="rId4">
            <a:alphaModFix/>
          </a:blip>
          <a:srcRect t="-759050" b="759050"/>
          <a:stretch/>
        </p:blipFill>
        <p:spPr>
          <a:xfrm>
            <a:off x="9124950" y="378671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g1fff79da452_11_668"/>
          <p:cNvSpPr txBox="1"/>
          <p:nvPr/>
        </p:nvSpPr>
        <p:spPr>
          <a:xfrm>
            <a:off x="1372350" y="1616900"/>
            <a:ext cx="8830200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3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Создание</a:t>
            </a:r>
            <a:r>
              <a:rPr lang="en-US" sz="23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ПО </a:t>
            </a:r>
            <a:r>
              <a:rPr lang="en-US" sz="23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для</a:t>
            </a:r>
            <a:r>
              <a:rPr lang="en-US" sz="23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3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работы</a:t>
            </a:r>
            <a:r>
              <a:rPr lang="en-US" sz="23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3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всей</a:t>
            </a:r>
            <a:r>
              <a:rPr lang="en-US" sz="2300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2300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системы</a:t>
            </a:r>
            <a:endParaRPr lang="ru-RU" sz="23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599" name="Google Shape;599;g1fff79da452_11_668"/>
          <p:cNvSpPr txBox="1"/>
          <p:nvPr/>
        </p:nvSpPr>
        <p:spPr>
          <a:xfrm>
            <a:off x="763500" y="2140100"/>
            <a:ext cx="23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2 квартал 2023</a:t>
            </a:r>
            <a:endParaRPr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0" name="Google Shape;600;g1fff79da452_11_668"/>
          <p:cNvSpPr txBox="1"/>
          <p:nvPr/>
        </p:nvSpPr>
        <p:spPr>
          <a:xfrm>
            <a:off x="1288200" y="2694200"/>
            <a:ext cx="67935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Выбор места для проведения тестирования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Создание базы данных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Создание прототипа/тестировочной партии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Внедрение бета версии для тестирования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Сбор отзывов, доработка ПО на их основе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1" name="Google Shape;601;g1fff79da452_11_668"/>
          <p:cNvSpPr txBox="1"/>
          <p:nvPr/>
        </p:nvSpPr>
        <p:spPr>
          <a:xfrm>
            <a:off x="1211250" y="5083775"/>
            <a:ext cx="61404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Заключение первого договора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Производство коммерческой партии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Отправка первой партии потенциальному клиенту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2" name="Google Shape;602;g1fff79da452_11_668"/>
          <p:cNvSpPr/>
          <p:nvPr/>
        </p:nvSpPr>
        <p:spPr>
          <a:xfrm>
            <a:off x="613514" y="1129501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3" name="Google Shape;603;g1fff79da452_11_668"/>
          <p:cNvSpPr/>
          <p:nvPr/>
        </p:nvSpPr>
        <p:spPr>
          <a:xfrm>
            <a:off x="651421" y="1199748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4" name="Google Shape;604;g1fff79da452_11_668"/>
          <p:cNvSpPr/>
          <p:nvPr/>
        </p:nvSpPr>
        <p:spPr>
          <a:xfrm>
            <a:off x="613564" y="2257551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5" name="Google Shape;605;g1fff79da452_11_668"/>
          <p:cNvSpPr/>
          <p:nvPr/>
        </p:nvSpPr>
        <p:spPr>
          <a:xfrm>
            <a:off x="651427" y="4766451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6" name="Google Shape;606;g1fff79da452_11_668"/>
          <p:cNvSpPr/>
          <p:nvPr/>
        </p:nvSpPr>
        <p:spPr>
          <a:xfrm>
            <a:off x="651421" y="2327736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07" name="Google Shape;607;g1fff79da452_11_668"/>
          <p:cNvSpPr/>
          <p:nvPr/>
        </p:nvSpPr>
        <p:spPr>
          <a:xfrm>
            <a:off x="689283" y="4836648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608" name="Google Shape;608;g1fff79da452_11_6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55375" y="6077783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g1fff79da452_11_668"/>
          <p:cNvSpPr/>
          <p:nvPr/>
        </p:nvSpPr>
        <p:spPr>
          <a:xfrm>
            <a:off x="9455375" y="-1114075"/>
            <a:ext cx="5299200" cy="54702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g1fff79da452_11_726" descr="Изображение выглядит как текст, легкий&#10;&#10;Автоматически созданное описание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b="-83049"/>
          <a:stretch/>
        </p:blipFill>
        <p:spPr>
          <a:xfrm>
            <a:off x="-6203549" y="-4731004"/>
            <a:ext cx="10013100" cy="1001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616" name="Google Shape;616;g1fff79da452_11_726"/>
          <p:cNvSpPr/>
          <p:nvPr/>
        </p:nvSpPr>
        <p:spPr>
          <a:xfrm>
            <a:off x="6985725" y="1110075"/>
            <a:ext cx="3843900" cy="819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17" name="Google Shape;617;g1fff79da452_11_726"/>
          <p:cNvSpPr txBox="1">
            <a:spLocks noGrp="1"/>
          </p:cNvSpPr>
          <p:nvPr>
            <p:ph type="title"/>
          </p:nvPr>
        </p:nvSpPr>
        <p:spPr>
          <a:xfrm>
            <a:off x="3202735" y="1198200"/>
            <a:ext cx="11409900" cy="702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swald"/>
              <a:buNone/>
            </a:pPr>
            <a:r>
              <a:rPr lang="en-US" b="1">
                <a:solidFill>
                  <a:schemeClr val="accent5"/>
                </a:solidFill>
              </a:rPr>
              <a:t>Этап 4</a:t>
            </a:r>
            <a:endParaRPr b="1">
              <a:solidFill>
                <a:schemeClr val="accent5"/>
              </a:solidFill>
            </a:endParaRPr>
          </a:p>
        </p:txBody>
      </p:sp>
      <p:pic>
        <p:nvPicPr>
          <p:cNvPr id="618" name="Google Shape;618;g1fff79da452_11_726"/>
          <p:cNvPicPr preferRelativeResize="0"/>
          <p:nvPr/>
        </p:nvPicPr>
        <p:blipFill rotWithShape="1">
          <a:blip r:embed="rId4">
            <a:alphaModFix/>
          </a:blip>
          <a:srcRect t="-759050" b="759050"/>
          <a:stretch/>
        </p:blipFill>
        <p:spPr>
          <a:xfrm>
            <a:off x="11971950" y="1237496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g1fff79da452_11_726"/>
          <p:cNvSpPr txBox="1"/>
          <p:nvPr/>
        </p:nvSpPr>
        <p:spPr>
          <a:xfrm>
            <a:off x="3809550" y="2865263"/>
            <a:ext cx="88302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Разработка маркетинговой стратегии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Создание новой партии устройств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Расширение клиентской аудитории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Oswald Light"/>
              <a:buChar char="●"/>
            </a:pPr>
            <a:r>
              <a:rPr lang="en-US" sz="23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Дальнейшее поддержание/доработка проекта</a:t>
            </a: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20" name="Google Shape;620;g1fff79da452_11_726"/>
          <p:cNvSpPr/>
          <p:nvPr/>
        </p:nvSpPr>
        <p:spPr>
          <a:xfrm>
            <a:off x="4440214" y="2358389"/>
            <a:ext cx="319200" cy="31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2032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21" name="Google Shape;621;g1fff79da452_11_726"/>
          <p:cNvSpPr/>
          <p:nvPr/>
        </p:nvSpPr>
        <p:spPr>
          <a:xfrm>
            <a:off x="4478121" y="2428636"/>
            <a:ext cx="243508" cy="178825"/>
          </a:xfrm>
          <a:custGeom>
            <a:avLst/>
            <a:gdLst/>
            <a:ahLst/>
            <a:cxnLst/>
            <a:rect l="l" t="t" r="r" b="b"/>
            <a:pathLst>
              <a:path w="243508" h="178825" extrusionOk="0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622" name="Google Shape;622;g1fff79da452_11_7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025" y="137371"/>
            <a:ext cx="3067051" cy="750817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g1fff79da452_11_726"/>
          <p:cNvSpPr/>
          <p:nvPr/>
        </p:nvSpPr>
        <p:spPr>
          <a:xfrm>
            <a:off x="-2751600" y="1687600"/>
            <a:ext cx="5299200" cy="5470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270000" sx="102000" sy="102000" algn="ctr" rotWithShape="0">
              <a:srgbClr val="BFBFBF">
                <a:alpha val="7176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24" name="Google Shape;624;g1fff79da452_11_726"/>
          <p:cNvSpPr txBox="1"/>
          <p:nvPr/>
        </p:nvSpPr>
        <p:spPr>
          <a:xfrm>
            <a:off x="3982675" y="2210188"/>
            <a:ext cx="2388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2024</a:t>
            </a:r>
            <a:endParaRPr sz="2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25" name="Google Shape;625;g1fff79da452_11_726"/>
          <p:cNvSpPr txBox="1"/>
          <p:nvPr/>
        </p:nvSpPr>
        <p:spPr>
          <a:xfrm rot="-5400000">
            <a:off x="-2670475" y="3282900"/>
            <a:ext cx="6226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1">
                <a:solidFill>
                  <a:srgbClr val="AECAFF"/>
                </a:solidFill>
                <a:latin typeface="Oswald"/>
                <a:ea typeface="Oswald"/>
                <a:cs typeface="Oswald"/>
                <a:sym typeface="Oswald"/>
              </a:rPr>
              <a:t>ФИНАЛ</a:t>
            </a:r>
            <a:endParaRPr sz="4800" i="1">
              <a:solidFill>
                <a:srgbClr val="AECA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8520FBAF-DF63-4991-A78F-92CC0C5AF492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2E4F05-50B9-479A-B63C-9B6085C8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C9F989-C5A2-4B7D-95A4-0938074A8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62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0" name="Google Shape;640;g1fff79da452_11_794"/>
          <p:cNvGraphicFramePr/>
          <p:nvPr/>
        </p:nvGraphicFramePr>
        <p:xfrm>
          <a:off x="0" y="1440362"/>
          <a:ext cx="12192000" cy="5417750"/>
        </p:xfrm>
        <a:graphic>
          <a:graphicData uri="http://schemas.openxmlformats.org/drawingml/2006/table">
            <a:tbl>
              <a:tblPr>
                <a:noFill/>
                <a:tableStyleId>{BB01BE85-4E34-458D-A9E0-642A2222FC3A}</a:tableStyleId>
              </a:tblPr>
              <a:tblGrid>
                <a:gridCol w="199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0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9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8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67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i="0" u="none" strike="noStrike" cap="none">
                          <a:solidFill>
                            <a:srgbClr val="3F3F3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300 браслетов без ПО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i="0" u="none" strike="noStrike" cap="none">
                          <a:solidFill>
                            <a:srgbClr val="3F3F3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300 браслетов с ПО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i="0" u="none" strike="noStrike" cap="none">
                          <a:solidFill>
                            <a:srgbClr val="3F3F3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1000 браслетов с ПО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Средний чек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2 400 000,00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Средний чек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3 000 000,00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Средний чек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6 000 000,00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 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 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 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Переменные расходы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1 120 015,00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Переменные расходы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1 123 015,00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Переменные расходы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1 138 015,00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САС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25 000,00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САС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25 000,00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САС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25 000,00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Доставка 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Доставка 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Доставка 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SMS-уведомления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SMS-уведомления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SMS-уведомления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Налоги (НДС 20%)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480 000,00 ₽</a:t>
                      </a:r>
                      <a:endParaRPr sz="1600" i="0" u="none" strike="noStrike" cap="none" dirty="0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Налоги (НДС 20%)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480 000,00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Налоги (НДС 20%)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480 000,00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Себестоимость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600 000,00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Себестоимость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600 000,00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Себестоимость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600 000,00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Комиссии, 0,05%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12 000,00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Комиссии, 0,05%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15 000,00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Комиссии, 0,05%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30 000,00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Маржа (Gross margin)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1 279 985,00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0051E8">
                        <a:alpha val="2273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Маржа (Gross margin)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1 876 985,00 ₽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3989">
                        <a:alpha val="2172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Маржа (Gross margin)</a:t>
                      </a:r>
                      <a:endParaRPr sz="1600" i="0" u="none" strike="noStrike" cap="none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3F3F3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4 861 985,00 ₽</a:t>
                      </a:r>
                      <a:endParaRPr sz="1600" i="0" u="none" strike="noStrike" cap="none" dirty="0">
                        <a:solidFill>
                          <a:srgbClr val="3F3F3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0AD47">
                        <a:alpha val="252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41" name="Google Shape;641;g1fff79da452_11_794"/>
          <p:cNvSpPr txBox="1"/>
          <p:nvPr/>
        </p:nvSpPr>
        <p:spPr>
          <a:xfrm>
            <a:off x="0" y="715250"/>
            <a:ext cx="30000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Unit-анализ</a:t>
            </a:r>
            <a:endParaRPr sz="1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2" name="Google Shape;642;g1fff79da452_11_794"/>
          <p:cNvSpPr/>
          <p:nvPr/>
        </p:nvSpPr>
        <p:spPr>
          <a:xfrm>
            <a:off x="8504400" y="392527"/>
            <a:ext cx="3687600" cy="8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1079500" sx="113000" sy="113000" algn="ctr" rotWithShape="0">
              <a:srgbClr val="BFBFBF">
                <a:alpha val="4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643" name="Google Shape;643;g1fff79da452_11_7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25251" y="428426"/>
            <a:ext cx="3245899" cy="79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DDB0F2-C5A2-1B00-9E62-99BF3E0F84A5}"/>
              </a:ext>
            </a:extLst>
          </p:cNvPr>
          <p:cNvSpPr/>
          <p:nvPr/>
        </p:nvSpPr>
        <p:spPr>
          <a:xfrm>
            <a:off x="317241" y="6344816"/>
            <a:ext cx="2472612" cy="177282"/>
          </a:xfrm>
          <a:prstGeom prst="rect">
            <a:avLst/>
          </a:prstGeom>
          <a:solidFill>
            <a:srgbClr val="C5D7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855D4E6-A2F0-474D-8CFA-C2232958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6EF563-7F3A-4C13-B8BE-21E2B676D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AF1EA6-9092-B832-B42C-69DFA0809A51}"/>
              </a:ext>
            </a:extLst>
          </p:cNvPr>
          <p:cNvSpPr txBox="1"/>
          <p:nvPr/>
        </p:nvSpPr>
        <p:spPr>
          <a:xfrm>
            <a:off x="1278294" y="6228457"/>
            <a:ext cx="603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1 038 000 руб.</a:t>
            </a:r>
          </a:p>
        </p:txBody>
      </p:sp>
    </p:spTree>
    <p:extLst>
      <p:ext uri="{BB962C8B-B14F-4D97-AF65-F5344CB8AC3E}">
        <p14:creationId xmlns:p14="http://schemas.microsoft.com/office/powerpoint/2010/main" val="667625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C5AB12-6EA2-4B0B-B823-68231D90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EE3449-536F-45E6-9B3E-7468452D7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04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87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4D28266-979E-4662-A090-BC3BCAA15409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Google Shape;714;p4">
            <a:extLst>
              <a:ext uri="{FF2B5EF4-FFF2-40B4-BE49-F238E27FC236}">
                <a16:creationId xmlns:a16="http://schemas.microsoft.com/office/drawing/2014/main" id="{EED8AE99-EEF0-4EE8-9CBC-C1A967F462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0236"/>
          <a:stretch/>
        </p:blipFill>
        <p:spPr>
          <a:xfrm>
            <a:off x="8617331" y="1258360"/>
            <a:ext cx="2226600" cy="2250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9E9C3D-9A65-4F5A-971D-D53EAE317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184" y="4140000"/>
            <a:ext cx="2226599" cy="2250900"/>
          </a:xfrm>
          <a:prstGeom prst="ellipse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78B3599-C76B-4A81-907F-EB41A2CF8B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59" r="9059"/>
          <a:stretch/>
        </p:blipFill>
        <p:spPr>
          <a:xfrm>
            <a:off x="473827" y="4140000"/>
            <a:ext cx="2226600" cy="2250900"/>
          </a:xfrm>
          <a:prstGeom prst="ellipse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6695A19-577B-4469-87B4-9352C21AB8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762" y="1260000"/>
            <a:ext cx="2184238" cy="2250000"/>
          </a:xfrm>
          <a:prstGeom prst="ellipse">
            <a:avLst/>
          </a:prstGeom>
        </p:spPr>
      </p:pic>
      <p:pic>
        <p:nvPicPr>
          <p:cNvPr id="710" name="Google Shape;710;p4"/>
          <p:cNvPicPr preferRelativeResize="0"/>
          <p:nvPr/>
        </p:nvPicPr>
        <p:blipFill rotWithShape="1">
          <a:blip r:embed="rId7">
            <a:alphaModFix/>
          </a:blip>
          <a:srcRect l="14291" t="4069" r="17490" b="4069"/>
          <a:stretch/>
        </p:blipFill>
        <p:spPr>
          <a:xfrm>
            <a:off x="4522582" y="1260000"/>
            <a:ext cx="2226600" cy="2250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15" name="Google Shape;715;p4"/>
          <p:cNvSpPr/>
          <p:nvPr/>
        </p:nvSpPr>
        <p:spPr>
          <a:xfrm>
            <a:off x="7827617" y="3751210"/>
            <a:ext cx="16506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dirty="0">
                <a:solidFill>
                  <a:srgbClr val="A2C2FF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endParaRPr sz="9600" b="1" dirty="0">
              <a:solidFill>
                <a:srgbClr val="A2C2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9" name="Google Shape;719;p4"/>
          <p:cNvSpPr/>
          <p:nvPr/>
        </p:nvSpPr>
        <p:spPr>
          <a:xfrm>
            <a:off x="-303875" y="697930"/>
            <a:ext cx="1732200" cy="15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rgbClr val="A2C2F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endParaRPr sz="9600" b="1" dirty="0">
              <a:solidFill>
                <a:srgbClr val="A2C2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0" name="Google Shape;720;p4"/>
          <p:cNvSpPr txBox="1">
            <a:spLocks noGrp="1"/>
          </p:cNvSpPr>
          <p:nvPr>
            <p:ph type="title"/>
          </p:nvPr>
        </p:nvSpPr>
        <p:spPr>
          <a:xfrm>
            <a:off x="3606935" y="165644"/>
            <a:ext cx="105156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 dirty="0" err="1"/>
              <a:t>Команда</a:t>
            </a:r>
            <a:r>
              <a:rPr lang="en-US" b="1" dirty="0"/>
              <a:t> «</a:t>
            </a:r>
            <a:r>
              <a:rPr lang="en-US" b="1" dirty="0" err="1"/>
              <a:t>Колпак</a:t>
            </a:r>
            <a:r>
              <a:rPr lang="en-US" b="1" dirty="0"/>
              <a:t>»</a:t>
            </a:r>
            <a:endParaRPr b="1" dirty="0"/>
          </a:p>
        </p:txBody>
      </p:sp>
      <p:sp>
        <p:nvSpPr>
          <p:cNvPr id="724" name="Google Shape;724;p4"/>
          <p:cNvSpPr/>
          <p:nvPr/>
        </p:nvSpPr>
        <p:spPr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swald Light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4"/>
          <p:cNvSpPr/>
          <p:nvPr/>
        </p:nvSpPr>
        <p:spPr>
          <a:xfrm>
            <a:off x="-233792" y="3743662"/>
            <a:ext cx="1650900" cy="16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rgbClr val="A2C2FF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sz="9600" b="1" dirty="0">
              <a:solidFill>
                <a:srgbClr val="A2C2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8" name="Google Shape;728;p4"/>
          <p:cNvSpPr/>
          <p:nvPr/>
        </p:nvSpPr>
        <p:spPr>
          <a:xfrm rot="-5400000">
            <a:off x="3365368" y="2162798"/>
            <a:ext cx="2865300" cy="14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 dirty="0">
                <a:solidFill>
                  <a:srgbClr val="FFA9CC"/>
                </a:solidFill>
                <a:latin typeface="Oswald"/>
                <a:ea typeface="Oswald"/>
                <a:cs typeface="Oswald"/>
                <a:sym typeface="Oswald"/>
              </a:rPr>
              <a:t>ЛИДЕР</a:t>
            </a:r>
            <a:endParaRPr sz="4000" b="1" i="1" dirty="0">
              <a:solidFill>
                <a:srgbClr val="FFA9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0" name="Google Shape;730;p4"/>
          <p:cNvSpPr/>
          <p:nvPr/>
        </p:nvSpPr>
        <p:spPr>
          <a:xfrm>
            <a:off x="7880842" y="1033486"/>
            <a:ext cx="1650600" cy="14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dirty="0">
                <a:solidFill>
                  <a:srgbClr val="A4C4FF"/>
                </a:solidFill>
                <a:latin typeface="Oswald"/>
                <a:ea typeface="Oswald"/>
                <a:cs typeface="Oswald"/>
                <a:sym typeface="Oswald"/>
              </a:rPr>
              <a:t>5</a:t>
            </a:r>
            <a:endParaRPr sz="9600" b="1" dirty="0">
              <a:solidFill>
                <a:srgbClr val="A4C4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1" name="Google Shape;731;p4"/>
          <p:cNvSpPr txBox="1"/>
          <p:nvPr/>
        </p:nvSpPr>
        <p:spPr>
          <a:xfrm>
            <a:off x="4190624" y="3640496"/>
            <a:ext cx="357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2" name="Google Shape;732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85550" y="90100"/>
            <a:ext cx="2094726" cy="51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EEE72A1F-A429-4668-9F1D-BE3E175E986B}"/>
              </a:ext>
            </a:extLst>
          </p:cNvPr>
          <p:cNvSpPr/>
          <p:nvPr/>
        </p:nvSpPr>
        <p:spPr>
          <a:xfrm>
            <a:off x="1967460" y="1234042"/>
            <a:ext cx="2307366" cy="10844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Соловьев </a:t>
            </a:r>
            <a:r>
              <a:rPr lang="ru-RU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swald Light" panose="020B0604020202020204" charset="-52"/>
              </a:rPr>
              <a:t>Игорь </a:t>
            </a:r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  <a:latin typeface="Oswald Light" panose="020B0604020202020204" charset="-52"/>
            </a:endParaRP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B4AB3FB6-A745-45A4-9A61-F3DBD3722958}"/>
              </a:ext>
            </a:extLst>
          </p:cNvPr>
          <p:cNvSpPr/>
          <p:nvPr/>
        </p:nvSpPr>
        <p:spPr>
          <a:xfrm>
            <a:off x="10245908" y="5624736"/>
            <a:ext cx="2307366" cy="1084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Рудашко</a:t>
            </a:r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 Максим</a:t>
            </a:r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E3E6CA54-FBF8-46C4-81BF-3321DD982872}"/>
              </a:ext>
            </a:extLst>
          </p:cNvPr>
          <p:cNvSpPr/>
          <p:nvPr/>
        </p:nvSpPr>
        <p:spPr>
          <a:xfrm>
            <a:off x="2106450" y="5502300"/>
            <a:ext cx="2307366" cy="1084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Качанов Алексей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2F5116CB-52F6-4503-A06A-B7D162C69E6D}"/>
              </a:ext>
            </a:extLst>
          </p:cNvPr>
          <p:cNvSpPr/>
          <p:nvPr/>
        </p:nvSpPr>
        <p:spPr>
          <a:xfrm>
            <a:off x="10250443" y="1255333"/>
            <a:ext cx="2307366" cy="1084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Горобцов</a:t>
            </a:r>
          </a:p>
          <a:p>
            <a:pPr algn="ctr"/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Андрей</a:t>
            </a: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7300D217-4ECC-4622-AFC3-6420AFF50FF2}"/>
              </a:ext>
            </a:extLst>
          </p:cNvPr>
          <p:cNvSpPr/>
          <p:nvPr/>
        </p:nvSpPr>
        <p:spPr>
          <a:xfrm>
            <a:off x="6151159" y="1255333"/>
            <a:ext cx="2307366" cy="1084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A9CC"/>
                </a:solidFill>
                <a:latin typeface="Oswald Light" panose="020B0604020202020204" charset="-52"/>
              </a:rPr>
              <a:t>Отраднова Милана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29" y="4140000"/>
            <a:ext cx="2250000" cy="2250000"/>
          </a:xfrm>
          <a:prstGeom prst="ellipse">
            <a:avLst/>
          </a:prstGeom>
          <a:noFill/>
          <a:ln w="63500" cap="rnd">
            <a:noFill/>
          </a:ln>
          <a:effectLst/>
        </p:spPr>
      </p:pic>
      <p:sp>
        <p:nvSpPr>
          <p:cNvPr id="24" name="Прямоугольник: скругленные углы 68">
            <a:extLst>
              <a:ext uri="{FF2B5EF4-FFF2-40B4-BE49-F238E27FC236}">
                <a16:creationId xmlns:a16="http://schemas.microsoft.com/office/drawing/2014/main" id="{2F5116CB-52F6-4503-A06A-B7D162C69E6D}"/>
              </a:ext>
            </a:extLst>
          </p:cNvPr>
          <p:cNvSpPr/>
          <p:nvPr/>
        </p:nvSpPr>
        <p:spPr>
          <a:xfrm>
            <a:off x="6212588" y="5464462"/>
            <a:ext cx="2307366" cy="1084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Меляев</a:t>
            </a:r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  <a:latin typeface="Oswald Light" panose="020B0604020202020204" charset="-52"/>
            </a:endParaRPr>
          </a:p>
          <a:p>
            <a:pPr algn="ctr"/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swald Light" panose="020B0604020202020204" charset="-52"/>
              </a:rPr>
              <a:t>Владислав</a:t>
            </a:r>
          </a:p>
        </p:txBody>
      </p:sp>
      <p:sp>
        <p:nvSpPr>
          <p:cNvPr id="27" name="Google Shape;730;p4"/>
          <p:cNvSpPr/>
          <p:nvPr/>
        </p:nvSpPr>
        <p:spPr>
          <a:xfrm>
            <a:off x="3729869" y="3929578"/>
            <a:ext cx="1650600" cy="14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dirty="0">
                <a:solidFill>
                  <a:srgbClr val="A4C4FF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7964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5"/>
          <p:cNvSpPr/>
          <p:nvPr/>
        </p:nvSpPr>
        <p:spPr>
          <a:xfrm>
            <a:off x="8273654" y="447"/>
            <a:ext cx="3918347" cy="6857107"/>
          </a:xfrm>
          <a:prstGeom prst="rect">
            <a:avLst/>
          </a:prstGeom>
          <a:gradFill>
            <a:gsLst>
              <a:gs pos="0">
                <a:schemeClr val="accent2"/>
              </a:gs>
              <a:gs pos="5000">
                <a:schemeClr val="accent2"/>
              </a:gs>
              <a:gs pos="100000">
                <a:schemeClr val="accent3"/>
              </a:gs>
            </a:gsLst>
            <a:lin ang="13200000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25"/>
          <p:cNvSpPr txBox="1"/>
          <p:nvPr/>
        </p:nvSpPr>
        <p:spPr>
          <a:xfrm>
            <a:off x="11184806" y="7535587"/>
            <a:ext cx="959839" cy="54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24</a:t>
            </a:fld>
            <a:endParaRPr sz="1000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47" name="Google Shape;747;p25"/>
          <p:cNvSpPr txBox="1">
            <a:spLocks noGrp="1"/>
          </p:cNvSpPr>
          <p:nvPr>
            <p:ph type="title"/>
          </p:nvPr>
        </p:nvSpPr>
        <p:spPr>
          <a:xfrm>
            <a:off x="339210" y="1032770"/>
            <a:ext cx="5862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swald"/>
              <a:buNone/>
            </a:pPr>
            <a:r>
              <a:rPr lang="en-US" b="1"/>
              <a:t>Контакты лидера</a:t>
            </a:r>
            <a:endParaRPr b="1"/>
          </a:p>
        </p:txBody>
      </p:sp>
      <p:sp>
        <p:nvSpPr>
          <p:cNvPr id="748" name="Google Shape;748;p25"/>
          <p:cNvSpPr txBox="1"/>
          <p:nvPr/>
        </p:nvSpPr>
        <p:spPr>
          <a:xfrm>
            <a:off x="1277715" y="5122766"/>
            <a:ext cx="3930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+7 (982) 773 05-57</a:t>
            </a:r>
            <a:endParaRPr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49" name="Google Shape;749;p25"/>
          <p:cNvSpPr/>
          <p:nvPr/>
        </p:nvSpPr>
        <p:spPr>
          <a:xfrm>
            <a:off x="455416" y="5012702"/>
            <a:ext cx="663327" cy="663327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0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50" name="Google Shape;750;p25"/>
          <p:cNvSpPr txBox="1"/>
          <p:nvPr/>
        </p:nvSpPr>
        <p:spPr>
          <a:xfrm>
            <a:off x="1277725" y="4106775"/>
            <a:ext cx="4089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otradnovamilana@gmail.com</a:t>
            </a:r>
            <a:endParaRPr sz="3200" i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51" name="Google Shape;751;p25"/>
          <p:cNvSpPr/>
          <p:nvPr/>
        </p:nvSpPr>
        <p:spPr>
          <a:xfrm>
            <a:off x="455416" y="3996702"/>
            <a:ext cx="663327" cy="663327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0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52" name="Google Shape;752;p25"/>
          <p:cNvSpPr/>
          <p:nvPr/>
        </p:nvSpPr>
        <p:spPr>
          <a:xfrm>
            <a:off x="4893905" y="5501376"/>
            <a:ext cx="2283448" cy="794184"/>
          </a:xfrm>
          <a:prstGeom prst="wedgeRoundRectCallout">
            <a:avLst>
              <a:gd name="adj1" fmla="val 72564"/>
              <a:gd name="adj2" fmla="val -66425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Милана</a:t>
            </a:r>
            <a:r>
              <a:rPr lang="en-US" sz="20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Отраднова</a:t>
            </a:r>
            <a:endParaRPr sz="200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3" name="Google Shape;753;p25"/>
          <p:cNvSpPr/>
          <p:nvPr/>
        </p:nvSpPr>
        <p:spPr>
          <a:xfrm>
            <a:off x="661976" y="5164594"/>
            <a:ext cx="250206" cy="359542"/>
          </a:xfrm>
          <a:custGeom>
            <a:avLst/>
            <a:gdLst/>
            <a:ahLst/>
            <a:cxnLst/>
            <a:rect l="l" t="t" r="r" b="b"/>
            <a:pathLst>
              <a:path w="250206" h="359542" extrusionOk="0">
                <a:moveTo>
                  <a:pt x="237442" y="279193"/>
                </a:moveTo>
                <a:lnTo>
                  <a:pt x="229943" y="266672"/>
                </a:lnTo>
                <a:cubicBezTo>
                  <a:pt x="216458" y="244438"/>
                  <a:pt x="197846" y="218919"/>
                  <a:pt x="173435" y="218919"/>
                </a:cubicBezTo>
                <a:cubicBezTo>
                  <a:pt x="168912" y="218919"/>
                  <a:pt x="164433" y="219829"/>
                  <a:pt x="159999" y="221671"/>
                </a:cubicBezTo>
                <a:lnTo>
                  <a:pt x="146897" y="227290"/>
                </a:lnTo>
                <a:cubicBezTo>
                  <a:pt x="145700" y="227786"/>
                  <a:pt x="144537" y="228350"/>
                  <a:pt x="143306" y="228949"/>
                </a:cubicBezTo>
                <a:cubicBezTo>
                  <a:pt x="139953" y="230580"/>
                  <a:pt x="136150" y="232427"/>
                  <a:pt x="132239" y="232427"/>
                </a:cubicBezTo>
                <a:cubicBezTo>
                  <a:pt x="122590" y="232427"/>
                  <a:pt x="111411" y="219871"/>
                  <a:pt x="100765" y="197072"/>
                </a:cubicBezTo>
                <a:cubicBezTo>
                  <a:pt x="90317" y="174696"/>
                  <a:pt x="90983" y="162965"/>
                  <a:pt x="93382" y="157062"/>
                </a:cubicBezTo>
                <a:cubicBezTo>
                  <a:pt x="96028" y="150550"/>
                  <a:pt x="102182" y="147765"/>
                  <a:pt x="108793" y="145263"/>
                </a:cubicBezTo>
                <a:cubicBezTo>
                  <a:pt x="109713" y="144915"/>
                  <a:pt x="110543" y="144598"/>
                  <a:pt x="111351" y="144266"/>
                </a:cubicBezTo>
                <a:lnTo>
                  <a:pt x="124619" y="138679"/>
                </a:lnTo>
                <a:cubicBezTo>
                  <a:pt x="159185" y="124224"/>
                  <a:pt x="146326" y="73709"/>
                  <a:pt x="142110" y="57148"/>
                </a:cubicBezTo>
                <a:lnTo>
                  <a:pt x="138534" y="42908"/>
                </a:lnTo>
                <a:cubicBezTo>
                  <a:pt x="135477" y="31172"/>
                  <a:pt x="127372" y="0"/>
                  <a:pt x="100489" y="0"/>
                </a:cubicBezTo>
                <a:cubicBezTo>
                  <a:pt x="95512" y="0"/>
                  <a:pt x="90203" y="1159"/>
                  <a:pt x="84714" y="3448"/>
                </a:cubicBezTo>
                <a:cubicBezTo>
                  <a:pt x="81112" y="4878"/>
                  <a:pt x="31549" y="25109"/>
                  <a:pt x="13593" y="60652"/>
                </a:cubicBezTo>
                <a:cubicBezTo>
                  <a:pt x="-7868" y="102958"/>
                  <a:pt x="-3900" y="159691"/>
                  <a:pt x="25376" y="229237"/>
                </a:cubicBezTo>
                <a:cubicBezTo>
                  <a:pt x="54432" y="298871"/>
                  <a:pt x="92110" y="341463"/>
                  <a:pt x="137365" y="355828"/>
                </a:cubicBezTo>
                <a:cubicBezTo>
                  <a:pt x="145127" y="358294"/>
                  <a:pt x="153900" y="359543"/>
                  <a:pt x="163442" y="359543"/>
                </a:cubicBezTo>
                <a:cubicBezTo>
                  <a:pt x="163442" y="359543"/>
                  <a:pt x="163445" y="359543"/>
                  <a:pt x="163447" y="359543"/>
                </a:cubicBezTo>
                <a:cubicBezTo>
                  <a:pt x="194678" y="359543"/>
                  <a:pt x="225506" y="346255"/>
                  <a:pt x="228009" y="345152"/>
                </a:cubicBezTo>
                <a:cubicBezTo>
                  <a:pt x="238776" y="340591"/>
                  <a:pt x="245736" y="333658"/>
                  <a:pt x="248694" y="324546"/>
                </a:cubicBezTo>
                <a:cubicBezTo>
                  <a:pt x="253708" y="309094"/>
                  <a:pt x="245297" y="292164"/>
                  <a:pt x="237442" y="279193"/>
                </a:cubicBezTo>
                <a:close/>
                <a:moveTo>
                  <a:pt x="225555" y="317038"/>
                </a:moveTo>
                <a:cubicBezTo>
                  <a:pt x="224867" y="319156"/>
                  <a:pt x="222477" y="321089"/>
                  <a:pt x="218456" y="322782"/>
                </a:cubicBezTo>
                <a:cubicBezTo>
                  <a:pt x="218389" y="322811"/>
                  <a:pt x="218308" y="322845"/>
                  <a:pt x="218240" y="322876"/>
                </a:cubicBezTo>
                <a:cubicBezTo>
                  <a:pt x="217961" y="322999"/>
                  <a:pt x="190056" y="335222"/>
                  <a:pt x="163440" y="335220"/>
                </a:cubicBezTo>
                <a:cubicBezTo>
                  <a:pt x="156399" y="335220"/>
                  <a:pt x="150103" y="334354"/>
                  <a:pt x="144725" y="332645"/>
                </a:cubicBezTo>
                <a:cubicBezTo>
                  <a:pt x="106599" y="320543"/>
                  <a:pt x="73998" y="282602"/>
                  <a:pt x="47807" y="219837"/>
                </a:cubicBezTo>
                <a:cubicBezTo>
                  <a:pt x="21422" y="157150"/>
                  <a:pt x="17206" y="107295"/>
                  <a:pt x="35293" y="71638"/>
                </a:cubicBezTo>
                <a:cubicBezTo>
                  <a:pt x="49338" y="43839"/>
                  <a:pt x="93309" y="26204"/>
                  <a:pt x="93740" y="26035"/>
                </a:cubicBezTo>
                <a:cubicBezTo>
                  <a:pt x="93827" y="25999"/>
                  <a:pt x="93913" y="25965"/>
                  <a:pt x="93999" y="25930"/>
                </a:cubicBezTo>
                <a:cubicBezTo>
                  <a:pt x="96503" y="24879"/>
                  <a:pt x="98747" y="24324"/>
                  <a:pt x="100489" y="24324"/>
                </a:cubicBezTo>
                <a:cubicBezTo>
                  <a:pt x="105849" y="24324"/>
                  <a:pt x="110726" y="32637"/>
                  <a:pt x="114965" y="48929"/>
                </a:cubicBezTo>
                <a:lnTo>
                  <a:pt x="118525" y="63109"/>
                </a:lnTo>
                <a:cubicBezTo>
                  <a:pt x="126205" y="93271"/>
                  <a:pt x="125036" y="112137"/>
                  <a:pt x="115204" y="116249"/>
                </a:cubicBezTo>
                <a:lnTo>
                  <a:pt x="101999" y="121811"/>
                </a:lnTo>
                <a:cubicBezTo>
                  <a:pt x="101473" y="122029"/>
                  <a:pt x="100859" y="122257"/>
                  <a:pt x="100181" y="122515"/>
                </a:cubicBezTo>
                <a:cubicBezTo>
                  <a:pt x="92887" y="125277"/>
                  <a:pt x="77709" y="131021"/>
                  <a:pt x="70844" y="147905"/>
                </a:cubicBezTo>
                <a:cubicBezTo>
                  <a:pt x="64616" y="163226"/>
                  <a:pt x="67194" y="182676"/>
                  <a:pt x="78719" y="207366"/>
                </a:cubicBezTo>
                <a:cubicBezTo>
                  <a:pt x="94241" y="240598"/>
                  <a:pt x="111746" y="256753"/>
                  <a:pt x="132236" y="256753"/>
                </a:cubicBezTo>
                <a:cubicBezTo>
                  <a:pt x="141745" y="256753"/>
                  <a:pt x="149378" y="253043"/>
                  <a:pt x="153938" y="250828"/>
                </a:cubicBezTo>
                <a:cubicBezTo>
                  <a:pt x="154778" y="250419"/>
                  <a:pt x="155529" y="250044"/>
                  <a:pt x="156336" y="249710"/>
                </a:cubicBezTo>
                <a:lnTo>
                  <a:pt x="169458" y="244083"/>
                </a:lnTo>
                <a:cubicBezTo>
                  <a:pt x="170812" y="243519"/>
                  <a:pt x="172113" y="243245"/>
                  <a:pt x="173433" y="243245"/>
                </a:cubicBezTo>
                <a:cubicBezTo>
                  <a:pt x="179749" y="243245"/>
                  <a:pt x="191075" y="249499"/>
                  <a:pt x="209110" y="279230"/>
                </a:cubicBezTo>
                <a:lnTo>
                  <a:pt x="216604" y="291743"/>
                </a:lnTo>
                <a:cubicBezTo>
                  <a:pt x="225839" y="306991"/>
                  <a:pt x="226569" y="313915"/>
                  <a:pt x="225555" y="3170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54" name="Google Shape;754;p25"/>
          <p:cNvSpPr/>
          <p:nvPr/>
        </p:nvSpPr>
        <p:spPr>
          <a:xfrm>
            <a:off x="607130" y="4199830"/>
            <a:ext cx="359899" cy="257070"/>
          </a:xfrm>
          <a:custGeom>
            <a:avLst/>
            <a:gdLst/>
            <a:ahLst/>
            <a:cxnLst/>
            <a:rect l="l" t="t" r="r" b="b"/>
            <a:pathLst>
              <a:path w="359899" h="257070" extrusionOk="0">
                <a:moveTo>
                  <a:pt x="347046" y="0"/>
                </a:moveTo>
                <a:lnTo>
                  <a:pt x="12854" y="0"/>
                </a:lnTo>
                <a:cubicBezTo>
                  <a:pt x="5755" y="0"/>
                  <a:pt x="0" y="5755"/>
                  <a:pt x="0" y="12853"/>
                </a:cubicBezTo>
                <a:lnTo>
                  <a:pt x="0" y="244217"/>
                </a:lnTo>
                <a:cubicBezTo>
                  <a:pt x="0" y="251316"/>
                  <a:pt x="5755" y="257071"/>
                  <a:pt x="12854" y="257071"/>
                </a:cubicBezTo>
                <a:lnTo>
                  <a:pt x="347046" y="257071"/>
                </a:lnTo>
                <a:cubicBezTo>
                  <a:pt x="354145" y="257071"/>
                  <a:pt x="359900" y="251316"/>
                  <a:pt x="359900" y="244217"/>
                </a:cubicBezTo>
                <a:lnTo>
                  <a:pt x="359900" y="12853"/>
                </a:lnTo>
                <a:cubicBezTo>
                  <a:pt x="359900" y="5755"/>
                  <a:pt x="354145" y="0"/>
                  <a:pt x="347046" y="0"/>
                </a:cubicBezTo>
                <a:close/>
                <a:moveTo>
                  <a:pt x="325966" y="25707"/>
                </a:moveTo>
                <a:lnTo>
                  <a:pt x="179950" y="138022"/>
                </a:lnTo>
                <a:lnTo>
                  <a:pt x="33933" y="25707"/>
                </a:lnTo>
                <a:lnTo>
                  <a:pt x="325966" y="25707"/>
                </a:lnTo>
                <a:close/>
                <a:moveTo>
                  <a:pt x="334192" y="231364"/>
                </a:moveTo>
                <a:lnTo>
                  <a:pt x="25707" y="231364"/>
                </a:lnTo>
                <a:lnTo>
                  <a:pt x="25707" y="51812"/>
                </a:lnTo>
                <a:lnTo>
                  <a:pt x="172122" y="164435"/>
                </a:lnTo>
                <a:cubicBezTo>
                  <a:pt x="176739" y="167980"/>
                  <a:pt x="183161" y="167980"/>
                  <a:pt x="187778" y="164435"/>
                </a:cubicBezTo>
                <a:lnTo>
                  <a:pt x="334192" y="51812"/>
                </a:lnTo>
                <a:lnTo>
                  <a:pt x="334192" y="2313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757" name="Google Shape;75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925" y="512775"/>
            <a:ext cx="2094726" cy="512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25"/>
          <p:cNvSpPr/>
          <p:nvPr/>
        </p:nvSpPr>
        <p:spPr>
          <a:xfrm>
            <a:off x="455416" y="3118040"/>
            <a:ext cx="663300" cy="6633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6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759" name="Google Shape;7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137" y="3269738"/>
            <a:ext cx="359900" cy="3599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5"/>
          <p:cNvSpPr txBox="1"/>
          <p:nvPr/>
        </p:nvSpPr>
        <p:spPr>
          <a:xfrm>
            <a:off x="1277725" y="31111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vk.com/gotiuns</a:t>
            </a:r>
            <a:endParaRPr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61" name="Google Shape;761;p25"/>
          <p:cNvSpPr/>
          <p:nvPr/>
        </p:nvSpPr>
        <p:spPr>
          <a:xfrm>
            <a:off x="455429" y="2094752"/>
            <a:ext cx="663300" cy="6633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50E7"/>
              </a:gs>
            </a:gsLst>
            <a:lin ang="2700006" scaled="0"/>
          </a:gradFill>
          <a:ln>
            <a:noFill/>
          </a:ln>
          <a:effectLst>
            <a:outerShdw blurRad="1270000" sx="102000" sy="102000" algn="ctr" rotWithShape="0">
              <a:srgbClr val="367CFF">
                <a:alpha val="1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" b="1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762" name="Google Shape;76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138" y="2246458"/>
            <a:ext cx="359900" cy="3599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25"/>
          <p:cNvSpPr txBox="1"/>
          <p:nvPr/>
        </p:nvSpPr>
        <p:spPr>
          <a:xfrm>
            <a:off x="1277725" y="2084413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@gotiuns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2D865D2-08EA-4620-9BD1-EAED85847E6B}"/>
              </a:ext>
            </a:extLst>
          </p:cNvPr>
          <p:cNvSpPr/>
          <p:nvPr/>
        </p:nvSpPr>
        <p:spPr>
          <a:xfrm>
            <a:off x="348003" y="6321526"/>
            <a:ext cx="2318997" cy="2378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9C64A-6D59-49ED-B206-774749709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051" y="787123"/>
            <a:ext cx="4385151" cy="4377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IT Pitch de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1203</Words>
  <Application>Microsoft Office PowerPoint</Application>
  <PresentationFormat>Широкоэкранный</PresentationFormat>
  <Paragraphs>300</Paragraphs>
  <Slides>24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Oswald Light</vt:lpstr>
      <vt:lpstr>Oswald</vt:lpstr>
      <vt:lpstr>Arial</vt:lpstr>
      <vt:lpstr>Calibri</vt:lpstr>
      <vt:lpstr>Roboto</vt:lpstr>
      <vt:lpstr>Oswald Medium</vt:lpstr>
      <vt:lpstr>Тема Office</vt:lpstr>
      <vt:lpstr>Презентация PowerPoint</vt:lpstr>
      <vt:lpstr>Актуальность</vt:lpstr>
      <vt:lpstr>Гипотетические решения</vt:lpstr>
      <vt:lpstr>Цели и задачи</vt:lpstr>
      <vt:lpstr>В чём заключается наша идея?</vt:lpstr>
      <vt:lpstr>Презентация PowerPoint</vt:lpstr>
      <vt:lpstr>Проблема</vt:lpstr>
      <vt:lpstr>Решение</vt:lpstr>
      <vt:lpstr>Презентация PowerPoint</vt:lpstr>
      <vt:lpstr>Презентация PowerPoint</vt:lpstr>
      <vt:lpstr>Презентация PowerPoint</vt:lpstr>
      <vt:lpstr>Целевой сегмент </vt:lpstr>
      <vt:lpstr>Рынок</vt:lpstr>
      <vt:lpstr>Презентация PowerPoint</vt:lpstr>
      <vt:lpstr>Этап 1</vt:lpstr>
      <vt:lpstr>Этап 2</vt:lpstr>
      <vt:lpstr>Этап 3</vt:lpstr>
      <vt:lpstr>Этап 4</vt:lpstr>
      <vt:lpstr>Презентация PowerPoint</vt:lpstr>
      <vt:lpstr>Презентация PowerPoint</vt:lpstr>
      <vt:lpstr>м</vt:lpstr>
      <vt:lpstr>Презентация PowerPoint</vt:lpstr>
      <vt:lpstr>Команда «Колпак»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Milana Otradnova</cp:lastModifiedBy>
  <cp:revision>20</cp:revision>
  <dcterms:created xsi:type="dcterms:W3CDTF">2021-03-13T09:42:31Z</dcterms:created>
  <dcterms:modified xsi:type="dcterms:W3CDTF">2023-02-24T09:22:40Z</dcterms:modified>
</cp:coreProperties>
</file>