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0" r:id="rId8"/>
    <p:sldId id="261" r:id="rId9"/>
    <p:sldId id="262" r:id="rId10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708684C-4D16-4618-839F-0558EEFCDFE6}" styleName="">
    <a:wholeTbl>
      <a:tcTxStyle b="off" i="off">
        <a:fontRef idx="minor"/>
        <a:srgbClr val="000000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12700">
              <a:solidFill>
                <a:srgbClr val="FFFFFF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/>
        <a:srgbClr val="FFFFFF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12700">
              <a:solidFill>
                <a:srgbClr val="FFFFFF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/>
        <a:srgbClr val="FFFFFF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38100">
              <a:solidFill>
                <a:srgbClr val="FFFFFF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/>
        <a:srgbClr val="FFFFFF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12700">
              <a:solidFill>
                <a:srgbClr val="FFFFFF"/>
              </a:solidFill>
              <a:prstDash val="solid"/>
            </a:ln>
          </a:top>
          <a:bottom>
            <a:ln w="381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rgbClr val="000000"/>
          </a:solidFill>
        </a:fill>
      </a:tcStyle>
    </a:firstRow>
  </a:tblStyle>
  <a:tblStyle styleId="{33BA23B1-9221-436E-865A-0063620EA4FD}" styleName="">
    <a:wholeTbl>
      <a:tcTxStyle b="off" i="off">
        <a:fontRef idx="minor"/>
        <a:srgbClr val="000000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/>
        <a:srgbClr val="FFFFFF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/>
        <a:srgbClr val="000000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50800">
              <a:solidFill>
                <a:srgbClr val="000000"/>
              </a:solidFill>
              <a:prstDash val="solid"/>
            </a:ln>
          </a:top>
          <a:bottom>
            <a:ln w="25400">
              <a:solidFill>
                <a:srgbClr val="000000"/>
              </a:solidFill>
              <a:prstDash val="solid"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/>
        <a:srgbClr val="FFFFFF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25400">
              <a:solidFill>
                <a:srgbClr val="000000"/>
              </a:solidFill>
              <a:prstDash val="solid"/>
            </a:ln>
          </a:top>
          <a:bottom>
            <a:ln w="25400">
              <a:solidFill>
                <a:srgbClr val="000000"/>
              </a:solidFill>
              <a:prstDash val="solid"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</a:tblBg>
    <a:wholeTbl>
      <a:tcTxStyle>
        <a:fontRef idx="minor"/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/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4C3C2611-4C71-4FC5-86AE-919BDF0F9419}" styleName="">
    <a:wholeTbl>
      <a:tcTxStyle b="off" i="off">
        <a:fontRef idx="major"/>
        <a:srgbClr val="000000"/>
      </a:tcTxStyle>
      <a:tcStyle>
        <a:tcBdr>
          <a:left>
            <a:ln w="6350">
              <a:solidFill>
                <a:schemeClr val="accent1"/>
              </a:solidFill>
              <a:prstDash val="solid"/>
            </a:ln>
          </a:left>
          <a:right>
            <a:ln w="6350">
              <a:solidFill>
                <a:schemeClr val="accent1"/>
              </a:solidFill>
              <a:prstDash val="solid"/>
            </a:ln>
          </a:right>
          <a:top>
            <a:ln w="6350">
              <a:solidFill>
                <a:schemeClr val="accent1"/>
              </a:solidFill>
              <a:prstDash val="solid"/>
            </a:ln>
          </a:top>
          <a:bottom>
            <a:ln w="6350">
              <a:solidFill>
                <a:schemeClr val="accent1"/>
              </a:solidFill>
              <a:prstDash val="solid"/>
            </a:ln>
          </a:bottom>
          <a:insideH>
            <a:ln w="6350">
              <a:solidFill>
                <a:schemeClr val="accent1"/>
              </a:solidFill>
              <a:prstDash val="solid"/>
            </a:ln>
          </a:insideH>
          <a:insideV>
            <a:ln w="635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/>
        <a:srgbClr val="000000"/>
      </a:tcTxStyle>
      <a:tcStyle>
        <a:tcBdr>
          <a:left>
            <a:ln w="635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6350">
              <a:solidFill>
                <a:schemeClr val="accent1"/>
              </a:solidFill>
              <a:prstDash val="solid"/>
            </a:ln>
          </a:top>
          <a:bottom>
            <a:ln w="6350">
              <a:solidFill>
                <a:schemeClr val="accent1"/>
              </a:solidFill>
              <a:prstDash val="solid"/>
            </a:ln>
          </a:bottom>
          <a:insideH>
            <a:ln w="6350">
              <a:solidFill>
                <a:schemeClr val="accent1"/>
              </a:solidFill>
              <a:prstDash val="solid"/>
            </a:ln>
          </a:insideH>
          <a:insideV>
            <a:ln w="635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/>
        <a:srgbClr val="000000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noFill/>
        </a:fill>
      </a:tcStyle>
    </a:lastRow>
    <a:firstRow>
      <a:tcTxStyle b="on" i="off">
        <a:fontRef idx="major"/>
        <a:srgbClr val="FFFFFF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635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/>
        <a:schemeClr val="tx1"/>
      </a:tcTxStyle>
      <a:tcStyle>
        <a:tcBdr>
          <a:left>
            <a:ln w="12700">
              <a:solidFill>
                <a:schemeClr val="tx1"/>
              </a:solidFill>
              <a:prstDash val="solid"/>
            </a:ln>
          </a:left>
          <a:right>
            <a:ln w="12700">
              <a:solidFill>
                <a:schemeClr val="tx1"/>
              </a:solidFill>
              <a:prstDash val="solid"/>
            </a:ln>
          </a:right>
          <a:top>
            <a:ln w="12700">
              <a:solidFill>
                <a:schemeClr val="tx1"/>
              </a:solidFill>
              <a:prstDash val="solid"/>
            </a:ln>
          </a:top>
          <a:bottom>
            <a:ln w="12700">
              <a:solidFill>
                <a:schemeClr val="tx1"/>
              </a:solidFill>
              <a:prstDash val="solid"/>
            </a:ln>
          </a:bottom>
          <a:insideH>
            <a:ln w="12700">
              <a:solidFill>
                <a:schemeClr val="tx1"/>
              </a:solidFill>
              <a:prstDash val="solid"/>
            </a:ln>
          </a:insideH>
          <a:insideV>
            <a:ln w="12700">
              <a:solidFill>
                <a:schemeClr val="tx1"/>
              </a:solidFill>
              <a:prstDash val="solid"/>
            </a:ln>
          </a:insideV>
        </a:tcBdr>
        <a:fill>
          <a:noFill/>
        </a:fill>
      </a:tcStyle>
    </a:wholeTbl>
  </a:tblStyle>
  <a:tblStyle styleId="{C7B018BB-80A7-4F77-B60F-C8B233D01FF8}" styleName="">
    <a:wholeTbl>
      <a:tcTxStyle b="off" i="off">
        <a:fontRef idx="minor"/>
        <a:srgbClr val="000000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12700">
              <a:solidFill>
                <a:srgbClr val="FFFFFF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/>
        <a:srgbClr val="FFFFFF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12700">
              <a:solidFill>
                <a:srgbClr val="FFFFFF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/>
        <a:srgbClr val="FFFFFF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38100">
              <a:solidFill>
                <a:srgbClr val="FFFFFF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/>
        <a:srgbClr val="FFFFFF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12700">
              <a:solidFill>
                <a:srgbClr val="FFFFFF"/>
              </a:solidFill>
              <a:prstDash val="solid"/>
            </a:ln>
          </a:top>
          <a:bottom>
            <a:ln w="381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chemeClr val="accent1"/>
          </a:solidFill>
        </a:fill>
      </a:tcStyle>
    </a:firstRow>
  </a:tblStyle>
  <a:tblStyle styleId="{CF821DB8-F4EB-4A41-A1BA-3FCAFE7338EE}" styleName="">
    <a:wholeTbl>
      <a:tcTxStyle b="off" i="off">
        <a:fontRef idx="minor"/>
        <a:srgbClr val="000000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12700">
              <a:solidFill>
                <a:srgbClr val="FFFFFF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/>
        <a:srgbClr val="FFFFFF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12700">
              <a:solidFill>
                <a:srgbClr val="FFFFFF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/>
        <a:srgbClr val="FFFFFF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38100">
              <a:solidFill>
                <a:srgbClr val="FFFFFF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/>
        <a:srgbClr val="FFFFFF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12700">
              <a:solidFill>
                <a:srgbClr val="FFFFFF"/>
              </a:solidFill>
              <a:prstDash val="solid"/>
            </a:ln>
          </a:top>
          <a:bottom>
            <a:ln w="381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chemeClr val="accent6"/>
          </a:solidFill>
        </a:fill>
      </a:tcStyle>
    </a:firstRow>
  </a:tblStyle>
  <a:tblStyle styleId="{EEE7283C-3CF3-47DC-8721-378D4A62B228}" styleName="">
    <a:wholeTbl>
      <a:tcTxStyle b="off" i="off">
        <a:fontRef idx="minor"/>
        <a:srgbClr val="000000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12700">
              <a:solidFill>
                <a:srgbClr val="FFFFFF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/>
        <a:srgbClr val="FFFFFF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12700">
              <a:solidFill>
                <a:srgbClr val="FFFFFF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/>
        <a:srgbClr val="FFFFFF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38100">
              <a:solidFill>
                <a:srgbClr val="FFFFFF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/>
        <a:srgbClr val="FFFFFF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12700">
              <a:solidFill>
                <a:srgbClr val="FFFFFF"/>
              </a:solidFill>
              <a:prstDash val="solid"/>
            </a:ln>
          </a:top>
          <a:bottom>
            <a:ln w="381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Group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3"/>
          <p:cNvPicPr/>
          <p:nvPr/>
        </p:nvPicPr>
        <p:blipFill>
          <a:blip r:embed="rId2"/>
          <a:srcRect l="776"/>
          <a:stretch/>
        </p:blipFill>
        <p:spPr>
          <a:xfrm>
            <a:off x="0" y="6538913"/>
            <a:ext cx="12191999" cy="333375"/>
          </a:xfrm>
          <a:prstGeom prst="rect">
            <a:avLst/>
          </a:prstGeom>
        </p:spPr>
      </p:pic>
      <p:sp>
        <p:nvSpPr>
          <p:cNvPr id="14" name="Shape 14"/>
          <p:cNvSpPr txBox="1"/>
          <p:nvPr/>
        </p:nvSpPr>
        <p:spPr>
          <a:xfrm>
            <a:off x="11789063" y="6617671"/>
            <a:ext cx="275072" cy="276994"/>
          </a:xfrm>
          <a:prstGeom prst="rect">
            <a:avLst/>
          </a:prstGeom>
          <a:ln w="12700">
            <a:prstDash val="solid"/>
          </a:ln>
        </p:spPr>
        <p:txBody>
          <a:bodyPr wrap="none" lIns="45718" tIns="45718" rIns="45718" bIns="45718" anchor="ctr">
            <a:spAutoFit/>
          </a:bodyPr>
          <a:lstStyle>
            <a:defPPr/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  <p:pic>
        <p:nvPicPr>
          <p:cNvPr id="16" name="Picture 16"/>
          <p:cNvPicPr/>
          <p:nvPr/>
        </p:nvPicPr>
        <p:blipFill>
          <a:blip r:embed="rId3"/>
          <a:stretch/>
        </p:blipFill>
        <p:spPr>
          <a:xfrm>
            <a:off x="1010227" y="51263"/>
            <a:ext cx="453825" cy="576000"/>
          </a:xfrm>
          <a:prstGeom prst="rect">
            <a:avLst/>
          </a:prstGeom>
        </p:spPr>
      </p:pic>
      <p:pic>
        <p:nvPicPr>
          <p:cNvPr id="18" name="Picture 18"/>
          <p:cNvPicPr/>
          <p:nvPr/>
        </p:nvPicPr>
        <p:blipFill>
          <a:blip r:embed="rId4"/>
          <a:stretch/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20" name="Picture 20"/>
          <p:cNvPicPr/>
          <p:nvPr/>
        </p:nvPicPr>
        <p:blipFill>
          <a:blip r:embed="rId5"/>
          <a:stretch/>
        </p:blipFill>
        <p:spPr>
          <a:xfrm>
            <a:off x="1632113" y="159611"/>
            <a:ext cx="449235" cy="4492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Этапы проекта">
    <p:spTree>
      <p:nvGrpSpPr>
        <p:cNvPr id="1" name="Group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Shape 22"/>
          <p:cNvGrpSpPr/>
          <p:nvPr/>
        </p:nvGrpSpPr>
        <p:grpSpPr>
          <a:xfrm>
            <a:off x="4201828" y="1057224"/>
            <a:ext cx="3788341" cy="4912616"/>
            <a:chOff x="0" y="0"/>
            <a:chExt cx="3788341" cy="4912616"/>
          </a:xfrm>
        </p:grpSpPr>
        <p:sp>
          <p:nvSpPr>
            <p:cNvPr id="23" name="Shape 23"/>
            <p:cNvSpPr txBox="1"/>
            <p:nvPr/>
          </p:nvSpPr>
          <p:spPr>
            <a:xfrm>
              <a:off x="0" y="0"/>
              <a:ext cx="759795" cy="1323434"/>
            </a:xfrm>
            <a:prstGeom prst="rect">
              <a:avLst/>
            </a:prstGeom>
            <a:ln w="12700">
              <a:prstDash val="solid"/>
            </a:ln>
          </p:spPr>
          <p:txBody>
            <a:bodyPr lIns="45718" tIns="45718" rIns="45718" bIns="45718" anchor="ctr">
              <a:spAutoFit/>
            </a:bodyPr>
            <a:lstStyle>
              <a:defPPr/>
              <a:lvl1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2000" b="0" i="0" u="none" strike="noStrike" cap="none" spc="0" baseline="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</a:defRPr>
              </a:lvl1pPr>
              <a:lvl2pPr marL="0" marR="0" lvl="1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0" marR="0" lvl="2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0" marR="0" lvl="3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0" marR="0" lvl="4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0" marR="0" lvl="5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0" marR="0" lvl="6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0" marR="0" lvl="7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0" marR="0" lvl="8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sz="8000" b="1">
                  <a:solidFill>
                    <a:srgbClr val="7030A0"/>
                  </a:solidFill>
                </a:rPr>
                <a:t>1</a:t>
              </a:r>
            </a:p>
          </p:txBody>
        </p:sp>
        <p:sp>
          <p:nvSpPr>
            <p:cNvPr id="24" name="Shape 24"/>
            <p:cNvSpPr txBox="1"/>
            <p:nvPr/>
          </p:nvSpPr>
          <p:spPr>
            <a:xfrm>
              <a:off x="0" y="2541187"/>
              <a:ext cx="759795" cy="1323435"/>
            </a:xfrm>
            <a:prstGeom prst="rect">
              <a:avLst/>
            </a:prstGeom>
            <a:ln w="12700">
              <a:prstDash val="solid"/>
            </a:ln>
          </p:spPr>
          <p:txBody>
            <a:bodyPr lIns="45718" tIns="45718" rIns="45718" bIns="45718" anchor="ctr">
              <a:spAutoFit/>
            </a:bodyPr>
            <a:lstStyle>
              <a:defPPr/>
              <a:lvl1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2000" b="0" i="0" u="none" strike="noStrike" cap="none" spc="0" baseline="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</a:defRPr>
              </a:lvl1pPr>
              <a:lvl2pPr marL="0" marR="0" lvl="1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0" marR="0" lvl="2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0" marR="0" lvl="3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0" marR="0" lvl="4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0" marR="0" lvl="5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0" marR="0" lvl="6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0" marR="0" lvl="7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0" marR="0" lvl="8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sz="8000" b="1">
                  <a:solidFill>
                    <a:srgbClr val="7030A0"/>
                  </a:solidFill>
                </a:rPr>
                <a:t>3</a:t>
              </a:r>
            </a:p>
          </p:txBody>
        </p:sp>
        <p:sp>
          <p:nvSpPr>
            <p:cNvPr id="25" name="Shape 25"/>
            <p:cNvSpPr txBox="1"/>
            <p:nvPr/>
          </p:nvSpPr>
          <p:spPr>
            <a:xfrm>
              <a:off x="3028548" y="1196082"/>
              <a:ext cx="759793" cy="1323434"/>
            </a:xfrm>
            <a:prstGeom prst="rect">
              <a:avLst/>
            </a:prstGeom>
            <a:ln w="12700">
              <a:prstDash val="solid"/>
            </a:ln>
          </p:spPr>
          <p:txBody>
            <a:bodyPr lIns="45718" tIns="45718" rIns="45718" bIns="45718" anchor="ctr">
              <a:spAutoFit/>
            </a:bodyPr>
            <a:lstStyle>
              <a:defPPr/>
              <a:lvl1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2000" b="0" i="0" u="none" strike="noStrike" cap="none" spc="0" baseline="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</a:defRPr>
              </a:lvl1pPr>
              <a:lvl2pPr marL="0" marR="0" lvl="1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0" marR="0" lvl="2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0" marR="0" lvl="3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0" marR="0" lvl="4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0" marR="0" lvl="5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0" marR="0" lvl="6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0" marR="0" lvl="7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0" marR="0" lvl="8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sz="8000" b="1">
                  <a:solidFill>
                    <a:srgbClr val="7030A0"/>
                  </a:solidFill>
                </a:rPr>
                <a:t>2</a:t>
              </a:r>
            </a:p>
          </p:txBody>
        </p:sp>
        <p:sp>
          <p:nvSpPr>
            <p:cNvPr id="26" name="Shape 26"/>
            <p:cNvSpPr txBox="1"/>
            <p:nvPr/>
          </p:nvSpPr>
          <p:spPr>
            <a:xfrm>
              <a:off x="3027263" y="3589181"/>
              <a:ext cx="759794" cy="1323435"/>
            </a:xfrm>
            <a:prstGeom prst="rect">
              <a:avLst/>
            </a:prstGeom>
            <a:ln w="12700">
              <a:prstDash val="solid"/>
            </a:ln>
          </p:spPr>
          <p:txBody>
            <a:bodyPr lIns="45718" tIns="45718" rIns="45718" bIns="45718" anchor="ctr">
              <a:spAutoFit/>
            </a:bodyPr>
            <a:lstStyle>
              <a:defPPr/>
              <a:lvl1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2000" b="0" i="0" u="none" strike="noStrike" cap="none" spc="0" baseline="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</a:defRPr>
              </a:lvl1pPr>
              <a:lvl2pPr marL="0" marR="0" lvl="1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0" marR="0" lvl="2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0" marR="0" lvl="3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0" marR="0" lvl="4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0" marR="0" lvl="5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0" marR="0" lvl="6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0" marR="0" lvl="7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0" marR="0" lvl="8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cap="none" spc="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sz="8000" b="1">
                  <a:solidFill>
                    <a:srgbClr val="7030A0"/>
                  </a:solidFill>
                </a:rPr>
                <a:t>4</a:t>
              </a:r>
            </a:p>
          </p:txBody>
        </p:sp>
        <p:sp>
          <p:nvSpPr>
            <p:cNvPr id="27" name="Shape 27"/>
            <p:cNvSpPr/>
            <p:nvPr/>
          </p:nvSpPr>
          <p:spPr>
            <a:xfrm>
              <a:off x="757814" y="637164"/>
              <a:ext cx="2162013" cy="1066884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1600"/>
                <a:gd name="ODFBottom" fmla="val 21600"/>
                <a:gd name="ODFWidth" fmla="val 21600"/>
                <a:gd name="ODFHeight" fmla="val 21600"/>
              </a:gdLst>
              <a:ahLst/>
              <a:cxnLst/>
              <a:rect l="OXMLTextRectL" t="OXMLTextRectT" r="OXMLTextRectR" b="OXMLTextRectB"/>
              <a:pathLst>
                <a:path w="21600" h="2160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prstDash val="solid"/>
              <a:tailEnd type="triangle" w="med" len="med"/>
            </a:ln>
          </p:spPr>
          <p:txBody>
            <a:bodyPr lIns="45718" tIns="45718" rIns="45718" bIns="45718" anchor="ctr"/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00" b="0" i="0" u="none" strike="noStrike" cap="none" spc="0" baseline="0">
                <a:solidFill>
                  <a:srgbClr val="000000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28" name="Shape 28"/>
            <p:cNvSpPr/>
            <p:nvPr/>
          </p:nvSpPr>
          <p:spPr>
            <a:xfrm rot="10800000" flipV="1">
              <a:off x="757814" y="2136009"/>
              <a:ext cx="2162012" cy="859682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1600"/>
                <a:gd name="ODFBottom" fmla="val 21600"/>
                <a:gd name="ODFWidth" fmla="val 21600"/>
                <a:gd name="ODFHeight" fmla="val 21600"/>
              </a:gdLst>
              <a:ahLst/>
              <a:cxnLst/>
              <a:rect l="OXMLTextRectL" t="OXMLTextRectT" r="OXMLTextRectR" b="OXMLTextRectB"/>
              <a:pathLst>
                <a:path w="21600" h="2160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prstDash val="solid"/>
              <a:tailEnd type="triangle" w="med" len="med"/>
            </a:ln>
          </p:spPr>
          <p:txBody>
            <a:bodyPr lIns="45718" tIns="45718" rIns="45718" bIns="45718" anchor="ctr"/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00" b="0" i="0" u="none" strike="noStrike" cap="none" spc="0" baseline="0">
                <a:solidFill>
                  <a:srgbClr val="000000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29" name="Shape 29"/>
            <p:cNvSpPr/>
            <p:nvPr/>
          </p:nvSpPr>
          <p:spPr>
            <a:xfrm>
              <a:off x="845725" y="3509936"/>
              <a:ext cx="2074101" cy="859683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1600"/>
                <a:gd name="ODFBottom" fmla="val 21600"/>
                <a:gd name="ODFWidth" fmla="val 21600"/>
                <a:gd name="ODFHeight" fmla="val 21600"/>
              </a:gdLst>
              <a:ahLst/>
              <a:cxnLst/>
              <a:rect l="OXMLTextRectL" t="OXMLTextRectT" r="OXMLTextRectR" b="OXMLTextRectB"/>
              <a:pathLst>
                <a:path w="21600" h="2160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prstDash val="solid"/>
              <a:tailEnd type="triangle" w="med" len="med"/>
            </a:ln>
          </p:spPr>
          <p:txBody>
            <a:bodyPr lIns="45718" tIns="45718" rIns="45718" bIns="45718" anchor="ctr"/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00" b="0" i="0" u="none" strike="noStrike" cap="none" spc="0" baseline="0">
                <a:solidFill>
                  <a:srgbClr val="000000"/>
                </a:solidFill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>
              <a:defRPr sz="2800" b="1" i="0" u="none" strike="noStrike" cap="none" spc="0" baseline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endParaRPr/>
          </a:p>
        </p:txBody>
      </p:sp>
      <p:pic>
        <p:nvPicPr>
          <p:cNvPr id="32" name="Picture 32"/>
          <p:cNvPicPr/>
          <p:nvPr/>
        </p:nvPicPr>
        <p:blipFill>
          <a:blip r:embed="rId2"/>
          <a:srcRect l="776"/>
          <a:stretch/>
        </p:blipFill>
        <p:spPr>
          <a:xfrm>
            <a:off x="0" y="6538913"/>
            <a:ext cx="12191999" cy="333375"/>
          </a:xfrm>
          <a:prstGeom prst="rect">
            <a:avLst/>
          </a:prstGeom>
        </p:spPr>
      </p:pic>
      <p:sp>
        <p:nvSpPr>
          <p:cNvPr id="33" name="Shape 33"/>
          <p:cNvSpPr txBox="1"/>
          <p:nvPr/>
        </p:nvSpPr>
        <p:spPr>
          <a:xfrm>
            <a:off x="11789063" y="6617671"/>
            <a:ext cx="275072" cy="276994"/>
          </a:xfrm>
          <a:prstGeom prst="rect">
            <a:avLst/>
          </a:prstGeom>
          <a:ln w="12700">
            <a:prstDash val="solid"/>
          </a:ln>
        </p:spPr>
        <p:txBody>
          <a:bodyPr wrap="none" lIns="45718" tIns="45718" rIns="45718" bIns="45718" anchor="ctr">
            <a:spAutoFit/>
          </a:bodyPr>
          <a:lstStyle>
            <a:defPPr/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  <p:grpSp>
        <p:nvGrpSpPr>
          <p:cNvPr id="34" name="Shape 34"/>
          <p:cNvGrpSpPr/>
          <p:nvPr/>
        </p:nvGrpSpPr>
        <p:grpSpPr>
          <a:xfrm>
            <a:off x="0" y="692501"/>
            <a:ext cx="2624903" cy="97077"/>
            <a:chOff x="0" y="0"/>
            <a:chExt cx="2624903" cy="97077"/>
          </a:xfrm>
        </p:grpSpPr>
        <p:sp>
          <p:nvSpPr>
            <p:cNvPr id="35" name="Shape 35"/>
            <p:cNvSpPr/>
            <p:nvPr/>
          </p:nvSpPr>
          <p:spPr>
            <a:xfrm>
              <a:off x="0" y="0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>
              <a:prstDash val="solid"/>
            </a:ln>
          </p:spPr>
          <p:txBody>
            <a:bodyPr vert="horz" wrap="square" lIns="45718" tIns="45718" rIns="45718" bIns="45718" anchor="ctr">
              <a:sp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Shape 36"/>
            <p:cNvSpPr/>
            <p:nvPr/>
          </p:nvSpPr>
          <p:spPr>
            <a:xfrm>
              <a:off x="336583" y="0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>
              <a:prstDash val="solid"/>
            </a:ln>
          </p:spPr>
          <p:txBody>
            <a:bodyPr vert="horz" wrap="square" lIns="45718" tIns="45718" rIns="45718" bIns="45718" anchor="ctr">
              <a:sp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" name="Shape 37"/>
            <p:cNvSpPr/>
            <p:nvPr/>
          </p:nvSpPr>
          <p:spPr>
            <a:xfrm>
              <a:off x="673166" y="0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>
              <a:prstDash val="solid"/>
            </a:ln>
          </p:spPr>
          <p:txBody>
            <a:bodyPr vert="horz" wrap="square" lIns="45718" tIns="45718" rIns="45718" bIns="45718" anchor="ctr">
              <a:sp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Shape 38"/>
            <p:cNvSpPr/>
            <p:nvPr/>
          </p:nvSpPr>
          <p:spPr>
            <a:xfrm>
              <a:off x="993857" y="0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>
              <a:prstDash val="solid"/>
            </a:ln>
          </p:spPr>
          <p:txBody>
            <a:bodyPr vert="horz" wrap="square" lIns="45718" tIns="45718" rIns="45718" bIns="45718" anchor="ctr">
              <a:sp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Shape 39"/>
            <p:cNvSpPr/>
            <p:nvPr/>
          </p:nvSpPr>
          <p:spPr>
            <a:xfrm>
              <a:off x="1330440" y="0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>
              <a:prstDash val="solid"/>
            </a:ln>
          </p:spPr>
          <p:txBody>
            <a:bodyPr vert="horz" wrap="square" lIns="45718" tIns="45718" rIns="45718" bIns="45718" anchor="ctr">
              <a:sp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0" name="Shape 40"/>
          <p:cNvSpPr txBox="1">
            <a:spLocks noGrp="1"/>
          </p:cNvSpPr>
          <p:nvPr>
            <p:ph type="body" idx="2"/>
          </p:nvPr>
        </p:nvSpPr>
        <p:spPr>
          <a:xfrm>
            <a:off x="495746" y="992246"/>
            <a:ext cx="3706082" cy="1922777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>
              <a:defRPr sz="1600" b="0" i="0" u="none" strike="noStrike" cap="none" spc="0" baseline="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lvl="1">
              <a:defRPr sz="1600" b="0" i="0" u="none" strike="noStrike" cap="none" spc="0" baseline="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t>Описание этапа</a:t>
            </a:r>
          </a:p>
          <a:p>
            <a:pPr lvl="1"/>
            <a:r>
              <a:t>Второй уровень</a:t>
            </a:r>
          </a:p>
        </p:txBody>
      </p:sp>
      <p:sp>
        <p:nvSpPr>
          <p:cNvPr id="41" name="Shape 41"/>
          <p:cNvSpPr txBox="1">
            <a:spLocks noGrp="1"/>
          </p:cNvSpPr>
          <p:nvPr>
            <p:ph type="body" idx="3"/>
          </p:nvPr>
        </p:nvSpPr>
        <p:spPr>
          <a:xfrm>
            <a:off x="507998" y="3504066"/>
            <a:ext cx="3708000" cy="1922777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>
              <a:defRPr sz="1600" b="0" i="0" u="none" strike="noStrike" cap="none" spc="0" baseline="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lvl="1">
              <a:defRPr sz="1600" b="0" i="0" u="none" strike="noStrike" cap="none" spc="0" baseline="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t>Описание этапа</a:t>
            </a:r>
          </a:p>
          <a:p>
            <a:pPr lvl="1"/>
            <a:r>
              <a:t>Второй уровень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body" idx="4"/>
          </p:nvPr>
        </p:nvSpPr>
        <p:spPr>
          <a:xfrm>
            <a:off x="7988885" y="1718941"/>
            <a:ext cx="3744000" cy="1922777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>
              <a:defRPr sz="1600" b="0" i="0" u="none" strike="noStrike" cap="none" spc="0" baseline="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lvl="1">
              <a:defRPr sz="1600" b="0" i="0" u="none" strike="noStrike" cap="none" spc="0" baseline="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t>Описание этапа</a:t>
            </a:r>
          </a:p>
          <a:p>
            <a:pPr lvl="1"/>
            <a:r>
              <a:t>Второй уровень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body" idx="5"/>
          </p:nvPr>
        </p:nvSpPr>
        <p:spPr>
          <a:xfrm>
            <a:off x="7988885" y="4465454"/>
            <a:ext cx="3744000" cy="1922776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>
              <a:defRPr sz="1600" b="0" i="0" u="none" strike="noStrike" cap="none" spc="0" baseline="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lvl="1">
              <a:defRPr sz="1600" b="0" i="0" u="none" strike="noStrike" cap="none" spc="0" baseline="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t>Описание этапа</a:t>
            </a:r>
          </a:p>
          <a:p>
            <a:pPr lvl="1"/>
            <a:r>
              <a:t>Второй уровень</a:t>
            </a:r>
          </a:p>
        </p:txBody>
      </p:sp>
      <p:sp>
        <p:nvSpPr>
          <p:cNvPr id="44" name="Shape 44"/>
          <p:cNvSpPr txBox="1"/>
          <p:nvPr/>
        </p:nvSpPr>
        <p:spPr>
          <a:xfrm>
            <a:off x="4650551" y="1285473"/>
            <a:ext cx="1769805" cy="307772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45718" tIns="45718" rIns="45718" bIns="45718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none" strike="noStrike" cap="none" spc="0" baseline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01.01.24-31.03.24</a:t>
            </a:r>
          </a:p>
        </p:txBody>
      </p:sp>
      <p:sp>
        <p:nvSpPr>
          <p:cNvPr id="45" name="Shape 45"/>
          <p:cNvSpPr txBox="1"/>
          <p:nvPr/>
        </p:nvSpPr>
        <p:spPr>
          <a:xfrm>
            <a:off x="5840467" y="2793532"/>
            <a:ext cx="1769806" cy="307773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45718" tIns="45718" rIns="45718" bIns="45718" anchor="t">
            <a:spAutoFit/>
          </a:bodyPr>
          <a:lstStyle>
            <a:defPPr/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 i="0" u="none" strike="noStrike" cap="none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t>01.04.24-30.06.24</a:t>
            </a:r>
          </a:p>
        </p:txBody>
      </p:sp>
      <p:sp>
        <p:nvSpPr>
          <p:cNvPr id="46" name="Shape 46"/>
          <p:cNvSpPr txBox="1"/>
          <p:nvPr/>
        </p:nvSpPr>
        <p:spPr>
          <a:xfrm>
            <a:off x="4778258" y="4125236"/>
            <a:ext cx="1769805" cy="307773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45718" tIns="45718" rIns="45718" bIns="45718" anchor="t">
            <a:spAutoFit/>
          </a:bodyPr>
          <a:lstStyle>
            <a:defPPr/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 i="0" u="none" strike="noStrike" cap="none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t>01.07.24-30.09.24</a:t>
            </a:r>
          </a:p>
        </p:txBody>
      </p:sp>
      <p:sp>
        <p:nvSpPr>
          <p:cNvPr id="47" name="Shape 47"/>
          <p:cNvSpPr txBox="1"/>
          <p:nvPr/>
        </p:nvSpPr>
        <p:spPr>
          <a:xfrm>
            <a:off x="5899244" y="5511782"/>
            <a:ext cx="1769805" cy="307773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45718" tIns="45718" rIns="45718" bIns="45718" anchor="t">
            <a:spAutoFit/>
          </a:bodyPr>
          <a:lstStyle>
            <a:defPPr/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 i="0" u="none" strike="noStrike" cap="none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t>01.10.24-31.12.24</a:t>
            </a:r>
          </a:p>
        </p:txBody>
      </p:sp>
      <p:pic>
        <p:nvPicPr>
          <p:cNvPr id="49" name="Picture 49"/>
          <p:cNvPicPr/>
          <p:nvPr/>
        </p:nvPicPr>
        <p:blipFill>
          <a:blip r:embed="rId3"/>
          <a:stretch/>
        </p:blipFill>
        <p:spPr>
          <a:xfrm>
            <a:off x="1010227" y="51263"/>
            <a:ext cx="453825" cy="576000"/>
          </a:xfrm>
          <a:prstGeom prst="rect">
            <a:avLst/>
          </a:prstGeom>
        </p:spPr>
      </p:pic>
      <p:pic>
        <p:nvPicPr>
          <p:cNvPr id="51" name="Picture 51"/>
          <p:cNvPicPr/>
          <p:nvPr/>
        </p:nvPicPr>
        <p:blipFill>
          <a:blip r:embed="rId4"/>
          <a:stretch/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53" name="Picture 53"/>
          <p:cNvPicPr/>
          <p:nvPr/>
        </p:nvPicPr>
        <p:blipFill>
          <a:blip r:embed="rId5"/>
          <a:stretch/>
        </p:blipFill>
        <p:spPr>
          <a:xfrm>
            <a:off x="1632113" y="159611"/>
            <a:ext cx="449235" cy="4492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бъект с подписью">
    <p:spTree>
      <p:nvGrpSpPr>
        <p:cNvPr id="1" name="Group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>
              <a:defRPr sz="2800" b="1" i="0" u="none" strike="noStrike" cap="none" spc="0" baseline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r>
              <a:t>Текст заголовка</a:t>
            </a:r>
          </a:p>
        </p:txBody>
      </p:sp>
      <p:pic>
        <p:nvPicPr>
          <p:cNvPr id="57" name="Picture 57"/>
          <p:cNvPicPr/>
          <p:nvPr/>
        </p:nvPicPr>
        <p:blipFill>
          <a:blip r:embed="rId2"/>
          <a:srcRect l="776"/>
          <a:stretch/>
        </p:blipFill>
        <p:spPr>
          <a:xfrm>
            <a:off x="0" y="6538913"/>
            <a:ext cx="12191999" cy="333375"/>
          </a:xfrm>
          <a:prstGeom prst="rect">
            <a:avLst/>
          </a:prstGeom>
        </p:spPr>
      </p:pic>
      <p:sp>
        <p:nvSpPr>
          <p:cNvPr id="58" name="Shape 58"/>
          <p:cNvSpPr txBox="1"/>
          <p:nvPr/>
        </p:nvSpPr>
        <p:spPr>
          <a:xfrm>
            <a:off x="11789063" y="6617671"/>
            <a:ext cx="275072" cy="276994"/>
          </a:xfrm>
          <a:prstGeom prst="rect">
            <a:avLst/>
          </a:prstGeom>
          <a:ln w="12700">
            <a:prstDash val="solid"/>
          </a:ln>
        </p:spPr>
        <p:txBody>
          <a:bodyPr wrap="none" lIns="45718" tIns="45718" rIns="45718" bIns="45718" anchor="ctr">
            <a:spAutoFit/>
          </a:bodyPr>
          <a:lstStyle>
            <a:defPPr/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  <p:pic>
        <p:nvPicPr>
          <p:cNvPr id="60" name="Picture 60"/>
          <p:cNvPicPr/>
          <p:nvPr/>
        </p:nvPicPr>
        <p:blipFill>
          <a:blip r:embed="rId3"/>
          <a:stretch/>
        </p:blipFill>
        <p:spPr>
          <a:xfrm>
            <a:off x="1076908" y="51263"/>
            <a:ext cx="453825" cy="576000"/>
          </a:xfrm>
          <a:prstGeom prst="rect">
            <a:avLst/>
          </a:prstGeom>
        </p:spPr>
      </p:pic>
      <p:pic>
        <p:nvPicPr>
          <p:cNvPr id="62" name="Picture 62"/>
          <p:cNvPicPr/>
          <p:nvPr/>
        </p:nvPicPr>
        <p:blipFill>
          <a:blip r:embed="rId4"/>
          <a:stretch/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63" name="Shape 63"/>
          <p:cNvSpPr txBox="1">
            <a:spLocks noGrp="1"/>
          </p:cNvSpPr>
          <p:nvPr>
            <p:ph type="body" idx="2"/>
          </p:nvPr>
        </p:nvSpPr>
        <p:spPr>
          <a:xfrm>
            <a:off x="630196" y="1092530"/>
            <a:ext cx="11304629" cy="4832596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>
              <a:defRPr sz="2400">
                <a:solidFill>
                  <a:srgbClr val="243A62"/>
                </a:solidFill>
                <a:latin typeface="Gilroy-Light"/>
                <a:ea typeface="Gilroy-Light"/>
                <a:cs typeface="Gilroy-Light"/>
              </a:defRPr>
            </a:lvl1pPr>
            <a:lvl2pPr lvl="1">
              <a:defRPr sz="2400">
                <a:solidFill>
                  <a:srgbClr val="243A62"/>
                </a:solidFill>
                <a:latin typeface="Gilroy-Light"/>
                <a:ea typeface="Gilroy-Light"/>
                <a:cs typeface="Gilroy-Light"/>
              </a:defRPr>
            </a:lvl2pPr>
            <a:lvl3pPr lvl="2">
              <a:defRPr sz="2400">
                <a:solidFill>
                  <a:srgbClr val="243A62"/>
                </a:solidFill>
                <a:latin typeface="Gilroy-Light"/>
                <a:ea typeface="Gilroy-Light"/>
                <a:cs typeface="Gilroy-Light"/>
              </a:defRPr>
            </a:lvl3pPr>
            <a:lvl4pPr lvl="3">
              <a:defRPr sz="2400">
                <a:solidFill>
                  <a:srgbClr val="243A62"/>
                </a:solidFill>
                <a:latin typeface="Gilroy-Light"/>
                <a:ea typeface="Gilroy-Light"/>
                <a:cs typeface="Gilroy-Light"/>
              </a:defRPr>
            </a:lvl4pPr>
            <a:lvl5pPr lvl="4">
              <a:defRPr sz="2400">
                <a:solidFill>
                  <a:srgbClr val="243A62"/>
                </a:solidFill>
                <a:latin typeface="Gilroy-Light"/>
                <a:ea typeface="Gilroy-Light"/>
                <a:cs typeface="Gilroy-Light"/>
              </a:defRPr>
            </a:lvl5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pic>
        <p:nvPicPr>
          <p:cNvPr id="65" name="Picture 65"/>
          <p:cNvPicPr/>
          <p:nvPr/>
        </p:nvPicPr>
        <p:blipFill>
          <a:blip r:embed="rId5"/>
          <a:stretch/>
        </p:blipFill>
        <p:spPr>
          <a:xfrm>
            <a:off x="1763967" y="120535"/>
            <a:ext cx="449235" cy="4492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Постановка проблемы">
    <p:spTree>
      <p:nvGrpSpPr>
        <p:cNvPr id="1" name="Group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8"/>
          <p:cNvPicPr/>
          <p:nvPr/>
        </p:nvPicPr>
        <p:blipFill>
          <a:blip r:embed="rId2"/>
          <a:srcRect l="776"/>
          <a:stretch/>
        </p:blipFill>
        <p:spPr>
          <a:xfrm>
            <a:off x="0" y="6538913"/>
            <a:ext cx="12191999" cy="333375"/>
          </a:xfrm>
          <a:prstGeom prst="rect">
            <a:avLst/>
          </a:prstGeom>
        </p:spPr>
      </p:pic>
      <p:sp>
        <p:nvSpPr>
          <p:cNvPr id="69" name="Shape 69"/>
          <p:cNvSpPr txBox="1"/>
          <p:nvPr/>
        </p:nvSpPr>
        <p:spPr>
          <a:xfrm>
            <a:off x="11789063" y="6617671"/>
            <a:ext cx="275072" cy="276994"/>
          </a:xfrm>
          <a:prstGeom prst="rect">
            <a:avLst/>
          </a:prstGeom>
          <a:ln w="12700">
            <a:prstDash val="solid"/>
          </a:ln>
        </p:spPr>
        <p:txBody>
          <a:bodyPr wrap="none" lIns="45718" tIns="45718" rIns="45718" bIns="45718" anchor="ctr">
            <a:spAutoFit/>
          </a:bodyPr>
          <a:lstStyle>
            <a:defPPr/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  <p:pic>
        <p:nvPicPr>
          <p:cNvPr id="71" name="Picture 71"/>
          <p:cNvPicPr/>
          <p:nvPr/>
        </p:nvPicPr>
        <p:blipFill>
          <a:blip r:embed="rId3"/>
          <a:stretch/>
        </p:blipFill>
        <p:spPr>
          <a:xfrm>
            <a:off x="1010227" y="51263"/>
            <a:ext cx="453825" cy="576000"/>
          </a:xfrm>
          <a:prstGeom prst="rect">
            <a:avLst/>
          </a:prstGeom>
        </p:spPr>
      </p:pic>
      <p:pic>
        <p:nvPicPr>
          <p:cNvPr id="73" name="Picture 73"/>
          <p:cNvPicPr/>
          <p:nvPr/>
        </p:nvPicPr>
        <p:blipFill>
          <a:blip r:embed="rId4"/>
          <a:stretch/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74" name="Shape 74"/>
          <p:cNvSpPr txBox="1">
            <a:spLocks noGrp="1"/>
          </p:cNvSpPr>
          <p:nvPr>
            <p:ph type="body" idx="6"/>
          </p:nvPr>
        </p:nvSpPr>
        <p:spPr>
          <a:xfrm>
            <a:off x="8253523" y="1510270"/>
            <a:ext cx="3673075" cy="4748097"/>
          </a:xfrm>
          <a:prstGeom prst="rect">
            <a:avLst/>
          </a:prstGeom>
          <a:ln w="19050">
            <a:solidFill>
              <a:srgbClr val="7030A0"/>
            </a:solidFill>
            <a:prstDash val="solid"/>
          </a:ln>
        </p:spPr>
        <p:txBody>
          <a:bodyPr lIns="45718" tIns="45718" rIns="45718" bIns="45718">
            <a:noAutofit/>
          </a:bodyPr>
          <a:lstStyle>
            <a:defPPr/>
            <a:lvl1pPr marL="88900" lvl="0" indent="-88900">
              <a:spcBef>
                <a:spcPts val="0"/>
              </a:spcBef>
              <a:defRPr sz="1600" baseline="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marL="265113" lvl="1" indent="-77788">
              <a:spcBef>
                <a:spcPts val="0"/>
              </a:spcBef>
              <a:defRPr sz="140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t>пункт 20 паспорта</a:t>
            </a:r>
          </a:p>
          <a:p>
            <a:pPr lvl="1"/>
            <a:r>
              <a:t>Второй уровень</a:t>
            </a:r>
          </a:p>
        </p:txBody>
      </p:sp>
      <p:sp>
        <p:nvSpPr>
          <p:cNvPr id="75" name="Shape 75"/>
          <p:cNvSpPr txBox="1"/>
          <p:nvPr/>
        </p:nvSpPr>
        <p:spPr>
          <a:xfrm>
            <a:off x="8253523" y="987054"/>
            <a:ext cx="3810611" cy="523216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45718" tIns="45718" rIns="45718" bIns="45718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u="none" strike="noStrike" cap="none" spc="0" baseline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Решение:</a:t>
            </a:r>
          </a:p>
        </p:txBody>
      </p:sp>
      <p:sp>
        <p:nvSpPr>
          <p:cNvPr id="76" name="Shape 76"/>
          <p:cNvSpPr txBox="1"/>
          <p:nvPr/>
        </p:nvSpPr>
        <p:spPr>
          <a:xfrm>
            <a:off x="3322107" y="180268"/>
            <a:ext cx="8681067" cy="523215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45718" tIns="45718" rIns="45718" bIns="45718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u="none" strike="noStrike" cap="none" spc="0" baseline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Постановка проблемы и ее решение</a:t>
            </a:r>
          </a:p>
        </p:txBody>
      </p:sp>
      <p:pic>
        <p:nvPicPr>
          <p:cNvPr id="78" name="Picture 78"/>
          <p:cNvPicPr/>
          <p:nvPr/>
        </p:nvPicPr>
        <p:blipFill>
          <a:blip r:embed="rId5"/>
          <a:stretch/>
        </p:blipFill>
        <p:spPr>
          <a:xfrm>
            <a:off x="1632113" y="159611"/>
            <a:ext cx="449235" cy="449236"/>
          </a:xfrm>
          <a:prstGeom prst="rect">
            <a:avLst/>
          </a:prstGeom>
        </p:spPr>
      </p:pic>
      <p:sp>
        <p:nvSpPr>
          <p:cNvPr id="79" name="Shape 79"/>
          <p:cNvSpPr txBox="1">
            <a:spLocks noGrp="1"/>
          </p:cNvSpPr>
          <p:nvPr>
            <p:ph type="body" idx="2"/>
          </p:nvPr>
        </p:nvSpPr>
        <p:spPr>
          <a:xfrm>
            <a:off x="2362200" y="1424804"/>
            <a:ext cx="5410200" cy="1689872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228600" lvl="0" indent="-142875">
              <a:defRPr sz="2200" baseline="0">
                <a:solidFill>
                  <a:srgbClr val="002060"/>
                </a:solidFill>
                <a:latin typeface="Gilroy-ExtraBold"/>
                <a:ea typeface="Gilroy-ExtraBold"/>
                <a:cs typeface="Gilroy-ExtraBold"/>
              </a:defRPr>
            </a:lvl1pPr>
            <a:lvl2pPr lvl="1">
              <a:defRPr sz="1200"/>
            </a:lvl2pPr>
            <a:lvl3pPr lvl="2">
              <a:defRPr sz="1200"/>
            </a:lvl3pPr>
            <a:lvl4pPr lvl="3">
              <a:defRPr sz="1200"/>
            </a:lvl4pPr>
            <a:lvl5pPr marL="1828800" lvl="4" indent="0">
              <a:buNone/>
              <a:defRPr sz="1200"/>
            </a:lvl5pPr>
          </a:lstStyle>
          <a:p>
            <a:pPr lvl="0"/>
            <a:r>
              <a:t>пункт 25 паспорта</a:t>
            </a:r>
          </a:p>
        </p:txBody>
      </p:sp>
      <p:sp>
        <p:nvSpPr>
          <p:cNvPr id="80" name="Shape 80"/>
          <p:cNvSpPr txBox="1">
            <a:spLocks noGrp="1"/>
          </p:cNvSpPr>
          <p:nvPr>
            <p:ph type="body" idx="7"/>
          </p:nvPr>
        </p:nvSpPr>
        <p:spPr>
          <a:xfrm>
            <a:off x="2362200" y="3780451"/>
            <a:ext cx="5410200" cy="1689872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228600" lvl="0" indent="-142875">
              <a:defRPr sz="2200" baseline="0">
                <a:solidFill>
                  <a:srgbClr val="002060"/>
                </a:solidFill>
                <a:latin typeface="Gilroy-ExtraBold"/>
                <a:ea typeface="Gilroy-ExtraBold"/>
                <a:cs typeface="Gilroy-ExtraBold"/>
              </a:defRPr>
            </a:lvl1pPr>
            <a:lvl2pPr lvl="1">
              <a:defRPr sz="1200"/>
            </a:lvl2pPr>
            <a:lvl3pPr lvl="2">
              <a:defRPr sz="1200"/>
            </a:lvl3pPr>
            <a:lvl4pPr lvl="3">
              <a:defRPr sz="1200"/>
            </a:lvl4pPr>
            <a:lvl5pPr marL="1828800" lvl="4" indent="0">
              <a:buNone/>
              <a:defRPr sz="1200"/>
            </a:lvl5pPr>
          </a:lstStyle>
          <a:p>
            <a:pPr lvl="0"/>
            <a:r>
              <a:t>пункт 26 паспорта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аблица">
    <p:spTree>
      <p:nvGrpSpPr>
        <p:cNvPr id="1" name="Group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83"/>
          <p:cNvPicPr/>
          <p:nvPr/>
        </p:nvPicPr>
        <p:blipFill>
          <a:blip r:embed="rId2"/>
          <a:srcRect l="776"/>
          <a:stretch/>
        </p:blipFill>
        <p:spPr>
          <a:xfrm>
            <a:off x="0" y="6538913"/>
            <a:ext cx="12191999" cy="333375"/>
          </a:xfrm>
          <a:prstGeom prst="rect">
            <a:avLst/>
          </a:prstGeom>
        </p:spPr>
      </p:pic>
      <p:sp>
        <p:nvSpPr>
          <p:cNvPr id="84" name="Shape 84"/>
          <p:cNvSpPr txBox="1"/>
          <p:nvPr/>
        </p:nvSpPr>
        <p:spPr>
          <a:xfrm>
            <a:off x="11789063" y="6617671"/>
            <a:ext cx="275072" cy="276994"/>
          </a:xfrm>
          <a:prstGeom prst="rect">
            <a:avLst/>
          </a:prstGeom>
          <a:ln w="12700">
            <a:prstDash val="solid"/>
          </a:ln>
        </p:spPr>
        <p:txBody>
          <a:bodyPr wrap="none" lIns="45718" tIns="45718" rIns="45718" bIns="45718" anchor="ctr">
            <a:spAutoFit/>
          </a:bodyPr>
          <a:lstStyle>
            <a:defPPr/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  <p:pic>
        <p:nvPicPr>
          <p:cNvPr id="86" name="Picture 86"/>
          <p:cNvPicPr/>
          <p:nvPr/>
        </p:nvPicPr>
        <p:blipFill>
          <a:blip r:embed="rId3"/>
          <a:stretch/>
        </p:blipFill>
        <p:spPr>
          <a:xfrm>
            <a:off x="1076908" y="63517"/>
            <a:ext cx="453825" cy="576000"/>
          </a:xfrm>
          <a:prstGeom prst="rect">
            <a:avLst/>
          </a:prstGeom>
        </p:spPr>
      </p:pic>
      <p:pic>
        <p:nvPicPr>
          <p:cNvPr id="88" name="Picture 88"/>
          <p:cNvPicPr/>
          <p:nvPr/>
        </p:nvPicPr>
        <p:blipFill>
          <a:blip r:embed="rId4"/>
          <a:stretch/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89" name="Shape 89"/>
          <p:cNvSpPr txBox="1">
            <a:spLocks noGrp="1"/>
          </p:cNvSpPr>
          <p:nvPr>
            <p:ph type="body" idx="2"/>
          </p:nvPr>
        </p:nvSpPr>
        <p:spPr>
          <a:xfrm>
            <a:off x="688686" y="1182186"/>
            <a:ext cx="11237913" cy="4881562"/>
          </a:xfrm>
          <a:prstGeom prst="rect">
            <a:avLst/>
          </a:prstGeom>
          <a:noFill/>
        </p:spPr>
        <p:txBody>
          <a:bodyPr>
            <a:normAutofit/>
          </a:bodyPr>
          <a:lstStyle>
            <a:defPPr/>
            <a:lvl1pPr lvl="0">
              <a:defRPr sz="1800" b="0" i="0" u="none" strike="noStrike" cap="none" spc="0" baseline="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endParaRPr/>
          </a:p>
        </p:txBody>
      </p:sp>
      <p:pic>
        <p:nvPicPr>
          <p:cNvPr id="91" name="Picture 91"/>
          <p:cNvPicPr/>
          <p:nvPr/>
        </p:nvPicPr>
        <p:blipFill>
          <a:blip r:embed="rId5"/>
          <a:stretch/>
        </p:blipFill>
        <p:spPr>
          <a:xfrm>
            <a:off x="1763967" y="120535"/>
            <a:ext cx="449235" cy="4492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нтакты">
    <p:spTree>
      <p:nvGrpSpPr>
        <p:cNvPr id="1" name="Group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94"/>
          <p:cNvPicPr/>
          <p:nvPr/>
        </p:nvPicPr>
        <p:blipFill>
          <a:blip r:embed="rId2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prstDash val="solid"/>
          </a:ln>
        </p:spPr>
      </p:pic>
      <p:pic>
        <p:nvPicPr>
          <p:cNvPr id="96" name="Picture 96"/>
          <p:cNvPicPr/>
          <p:nvPr/>
        </p:nvPicPr>
        <p:blipFill>
          <a:blip r:embed="rId2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prstDash val="solid"/>
          </a:ln>
        </p:spPr>
      </p:pic>
      <p:sp>
        <p:nvSpPr>
          <p:cNvPr id="97" name="Shape 9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prstDash val="solid"/>
          </a:ln>
        </p:spPr>
        <p:txBody>
          <a:bodyPr lIns="45718" tIns="45718" rIns="45718" bIns="45718" anchor="ctr"/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800" b="0" i="0" u="none" strike="noStrike" cap="none" spc="0" baseline="0">
              <a:solidFill>
                <a:srgbClr val="9F00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8" name="Shape 98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prstDash val="solid"/>
          </a:ln>
        </p:spPr>
        <p:txBody>
          <a:bodyPr lIns="45718" tIns="45718" rIns="45718" bIns="45718" anchor="ctr"/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800" b="0" i="0" u="none" strike="noStrike" cap="none" spc="0" baseline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prstDash val="solid"/>
          </a:ln>
        </p:spPr>
        <p:txBody>
          <a:bodyPr lIns="45718" tIns="45718" rIns="45718" bIns="45718" anchor="ctr"/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800" b="0" i="0" u="none" strike="noStrike" cap="none" spc="0" baseline="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01" name="Picture 101"/>
          <p:cNvPicPr/>
          <p:nvPr/>
        </p:nvPicPr>
        <p:blipFill>
          <a:blip r:embed="rId3"/>
          <a:srcRect t="720" b="5621"/>
          <a:stretch/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prstDash val="solid"/>
          </a:ln>
        </p:spPr>
      </p:pic>
      <p:sp>
        <p:nvSpPr>
          <p:cNvPr id="102" name="Shape 102"/>
          <p:cNvSpPr/>
          <p:nvPr/>
        </p:nvSpPr>
        <p:spPr>
          <a:xfrm>
            <a:off x="8355782" y="-12041"/>
            <a:ext cx="3868877" cy="1811885"/>
          </a:xfrm>
          <a:prstGeom prst="rect">
            <a:avLst/>
          </a:prstGeom>
          <a:solidFill>
            <a:srgbClr val="FCAF17"/>
          </a:solidFill>
          <a:ln w="12700">
            <a:prstDash val="solid"/>
          </a:ln>
        </p:spPr>
        <p:txBody>
          <a:bodyPr lIns="45718" tIns="45718" rIns="45718" bIns="45718" anchor="ctr"/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800" b="0" i="0" u="none" strike="noStrike" cap="none" spc="0" baseline="0">
              <a:solidFill>
                <a:srgbClr val="ADDAE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3" name="Shape 103"/>
          <p:cNvSpPr txBox="1"/>
          <p:nvPr/>
        </p:nvSpPr>
        <p:spPr>
          <a:xfrm>
            <a:off x="532009" y="995120"/>
            <a:ext cx="4831212" cy="1949961"/>
          </a:xfrm>
          <a:prstGeom prst="rect">
            <a:avLst/>
          </a:prstGeom>
          <a:ln w="12700">
            <a:prstDash val="solid"/>
          </a:ln>
        </p:spPr>
        <p:txBody>
          <a:bodyPr lIns="45718" tIns="45718" rIns="45718" bIns="45718" anchor="ctr">
            <a:norm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800" b="1" i="0" u="none" strike="noStrike" cap="none" spc="0" baseline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СПАСИБО!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400" b="0" i="0" u="none" strike="noStrike" cap="none" spc="0" baseline="0">
              <a:solidFill>
                <a:srgbClr val="8F00FF"/>
              </a:solidFill>
              <a:latin typeface="Gilroy-ExtraBold"/>
              <a:ea typeface="Gilroy-ExtraBold"/>
              <a:cs typeface="Gilroy-ExtraBold"/>
            </a:endParaRPr>
          </a:p>
          <a:p>
            <a:pPr marL="0" marR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 i="0" u="none" strike="noStrike" cap="none" spc="0" baseline="0">
                <a:solidFill>
                  <a:srgbClr val="8F00FF"/>
                </a:solidFill>
                <a:latin typeface="Gilroy-Light"/>
                <a:ea typeface="Gilroy-Light"/>
                <a:cs typeface="Gilroy-Light"/>
              </a:rPr>
              <a:t>КОНТАКТЫ</a:t>
            </a:r>
            <a:endParaRPr sz="2300" b="0" i="0" u="none" strike="noStrike" cap="none" spc="0" baseline="0">
              <a:solidFill>
                <a:srgbClr val="8F00FF"/>
              </a:solidFill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104" name="Shape 104"/>
          <p:cNvSpPr txBox="1">
            <a:spLocks noGrp="1"/>
          </p:cNvSpPr>
          <p:nvPr>
            <p:ph type="body" idx="2"/>
          </p:nvPr>
        </p:nvSpPr>
        <p:spPr>
          <a:xfrm>
            <a:off x="495746" y="2950650"/>
            <a:ext cx="3706082" cy="790077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>
              <a:defRPr sz="1800" b="0" i="0" u="none" strike="noStrike" cap="none" spc="0" baseline="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lvl="1">
              <a:defRPr sz="1800" b="0" i="0" u="none" strike="noStrike" cap="none" spc="0" baseline="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t>8-888-888-88-88</a:t>
            </a:r>
          </a:p>
          <a:p>
            <a:pPr lvl="1"/>
            <a:r>
              <a:t>Второй уровень</a:t>
            </a:r>
          </a:p>
        </p:txBody>
      </p:sp>
      <p:sp>
        <p:nvSpPr>
          <p:cNvPr id="105" name="Shape 105"/>
          <p:cNvSpPr txBox="1">
            <a:spLocks noGrp="1"/>
          </p:cNvSpPr>
          <p:nvPr>
            <p:ph type="body" idx="3"/>
          </p:nvPr>
        </p:nvSpPr>
        <p:spPr>
          <a:xfrm>
            <a:off x="495746" y="3893127"/>
            <a:ext cx="3706082" cy="790078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>
              <a:defRPr sz="1800" b="0" i="0" u="none" strike="noStrike" cap="none" spc="0" baseline="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lvl="1">
              <a:defRPr sz="1800" b="0" i="0" u="none" strike="noStrike" cap="none" spc="0" baseline="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t>e-mail</a:t>
            </a:r>
          </a:p>
        </p:txBody>
      </p:sp>
      <p:pic>
        <p:nvPicPr>
          <p:cNvPr id="107" name="Picture 107"/>
          <p:cNvPicPr/>
          <p:nvPr/>
        </p:nvPicPr>
        <p:blipFill>
          <a:blip r:embed="rId4"/>
          <a:stretch/>
        </p:blipFill>
        <p:spPr>
          <a:xfrm>
            <a:off x="1050140" y="42055"/>
            <a:ext cx="453825" cy="576000"/>
          </a:xfrm>
          <a:prstGeom prst="rect">
            <a:avLst/>
          </a:prstGeom>
        </p:spPr>
      </p:pic>
      <p:pic>
        <p:nvPicPr>
          <p:cNvPr id="109" name="Picture 109"/>
          <p:cNvPicPr/>
          <p:nvPr/>
        </p:nvPicPr>
        <p:blipFill>
          <a:blip r:embed="rId5"/>
          <a:stretch/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11" name="Picture 111"/>
          <p:cNvPicPr/>
          <p:nvPr/>
        </p:nvPicPr>
        <p:blipFill>
          <a:blip r:embed="rId6"/>
          <a:stretch/>
        </p:blipFill>
        <p:spPr>
          <a:xfrm>
            <a:off x="1763967" y="120535"/>
            <a:ext cx="449235" cy="4492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аблица">
    <p:spTree>
      <p:nvGrpSpPr>
        <p:cNvPr id="1" name="Group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14"/>
          <p:cNvPicPr/>
          <p:nvPr/>
        </p:nvPicPr>
        <p:blipFill>
          <a:blip r:embed="rId2"/>
          <a:srcRect l="776"/>
          <a:stretch/>
        </p:blipFill>
        <p:spPr>
          <a:xfrm>
            <a:off x="0" y="6538913"/>
            <a:ext cx="12191999" cy="333375"/>
          </a:xfrm>
          <a:prstGeom prst="rect">
            <a:avLst/>
          </a:prstGeom>
        </p:spPr>
      </p:pic>
      <p:sp>
        <p:nvSpPr>
          <p:cNvPr id="115" name="Shape 115"/>
          <p:cNvSpPr txBox="1"/>
          <p:nvPr/>
        </p:nvSpPr>
        <p:spPr>
          <a:xfrm>
            <a:off x="11789063" y="6617671"/>
            <a:ext cx="275072" cy="276994"/>
          </a:xfrm>
          <a:prstGeom prst="rect">
            <a:avLst/>
          </a:prstGeom>
          <a:ln w="12700">
            <a:prstDash val="solid"/>
          </a:ln>
        </p:spPr>
        <p:txBody>
          <a:bodyPr wrap="none" lIns="45718" tIns="45718" rIns="45718" bIns="45718" anchor="ctr">
            <a:spAutoFit/>
          </a:bodyPr>
          <a:lstStyle>
            <a:defPPr/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  <p:sp>
        <p:nvSpPr>
          <p:cNvPr id="116" name="Shape 116"/>
          <p:cNvSpPr txBox="1">
            <a:spLocks noGrp="1"/>
          </p:cNvSpPr>
          <p:nvPr>
            <p:ph type="body" idx="2"/>
          </p:nvPr>
        </p:nvSpPr>
        <p:spPr>
          <a:xfrm>
            <a:off x="688686" y="1182186"/>
            <a:ext cx="11237913" cy="4881562"/>
          </a:xfrm>
          <a:prstGeom prst="rect">
            <a:avLst/>
          </a:prstGeom>
          <a:noFill/>
        </p:spPr>
        <p:txBody>
          <a:bodyPr>
            <a:normAutofit/>
          </a:bodyPr>
          <a:lstStyle>
            <a:defPPr/>
            <a:lvl1pPr lvl="0">
              <a:defRPr sz="1800" b="0" i="0" u="none" strike="noStrike" cap="none" spc="0" baseline="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endParaRPr/>
          </a:p>
        </p:txBody>
      </p:sp>
      <p:sp>
        <p:nvSpPr>
          <p:cNvPr id="117" name="Shape 117"/>
          <p:cNvSpPr txBox="1"/>
          <p:nvPr/>
        </p:nvSpPr>
        <p:spPr>
          <a:xfrm>
            <a:off x="3107995" y="158029"/>
            <a:ext cx="8681068" cy="523215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45718" tIns="45718" rIns="45718" bIns="45718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u="none" strike="noStrike" cap="none" spc="0" baseline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Потенциальные потребительские сегменты</a:t>
            </a:r>
          </a:p>
        </p:txBody>
      </p:sp>
      <p:pic>
        <p:nvPicPr>
          <p:cNvPr id="119" name="Picture 119"/>
          <p:cNvPicPr/>
          <p:nvPr/>
        </p:nvPicPr>
        <p:blipFill>
          <a:blip r:embed="rId3"/>
          <a:stretch/>
        </p:blipFill>
        <p:spPr>
          <a:xfrm>
            <a:off x="1010227" y="51263"/>
            <a:ext cx="453825" cy="576000"/>
          </a:xfrm>
          <a:prstGeom prst="rect">
            <a:avLst/>
          </a:prstGeom>
        </p:spPr>
      </p:pic>
      <p:pic>
        <p:nvPicPr>
          <p:cNvPr id="121" name="Picture 121"/>
          <p:cNvPicPr/>
          <p:nvPr/>
        </p:nvPicPr>
        <p:blipFill>
          <a:blip r:embed="rId4"/>
          <a:stretch/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23" name="Picture 123"/>
          <p:cNvPicPr/>
          <p:nvPr/>
        </p:nvPicPr>
        <p:blipFill>
          <a:blip r:embed="rId5"/>
          <a:stretch/>
        </p:blipFill>
        <p:spPr>
          <a:xfrm>
            <a:off x="1632113" y="159611"/>
            <a:ext cx="449235" cy="4492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">
    <p:spTree>
      <p:nvGrpSpPr>
        <p:cNvPr id="1" name="Group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258448" y="1412114"/>
            <a:ext cx="5443638" cy="477049"/>
          </a:xfrm>
          <a:prstGeom prst="rect">
            <a:avLst/>
          </a:prstGeom>
          <a:ln w="12700">
            <a:prstDash val="solid"/>
          </a:ln>
        </p:spPr>
        <p:txBody>
          <a:bodyPr lIns="45718" tIns="45718" rIns="45718" bIns="45718" anchor="ctr">
            <a:spAutoFit/>
          </a:bodyPr>
          <a:lstStyle>
            <a:defPPr/>
            <a:lvl1pPr lvl="0">
              <a:defRPr sz="25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t>Название проекта</a:t>
            </a:r>
          </a:p>
        </p:txBody>
      </p:sp>
      <p:sp>
        <p:nvSpPr>
          <p:cNvPr id="126" name="Shape 12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127" name="Shape 12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prstDash val="solid"/>
          </a:ln>
        </p:spPr>
        <p:txBody>
          <a:bodyPr lIns="45718" tIns="45718" rIns="45718" bIns="45718" anchor="ctr"/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800" b="0" i="0" u="none" strike="noStrike" cap="none" spc="0" baseline="0">
              <a:solidFill>
                <a:srgbClr val="FCAF17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prstDash val="solid"/>
          </a:ln>
        </p:spPr>
        <p:txBody>
          <a:bodyPr lIns="45718" tIns="45718" rIns="45718" bIns="45718" anchor="ctr"/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800" b="0" i="0" u="none" strike="noStrike" cap="none" spc="0" baseline="0">
              <a:solidFill>
                <a:srgbClr val="8F00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prstDash val="solid"/>
          </a:ln>
        </p:spPr>
        <p:txBody>
          <a:bodyPr lIns="45718" tIns="45718" rIns="45718" bIns="45718" anchor="ctr"/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800" b="0" i="0" u="none" strike="noStrike" cap="none" spc="0" baseline="0">
              <a:solidFill>
                <a:srgbClr val="FD493D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8818529" y="-2"/>
            <a:ext cx="3406130" cy="4274948"/>
          </a:xfrm>
          <a:prstGeom prst="rect">
            <a:avLst/>
          </a:prstGeom>
          <a:solidFill>
            <a:srgbClr val="FBB3C1"/>
          </a:solidFill>
          <a:ln w="12700">
            <a:prstDash val="solid"/>
          </a:ln>
        </p:spPr>
        <p:txBody>
          <a:bodyPr lIns="45718" tIns="45718" rIns="45718" bIns="45718" anchor="ctr"/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800" b="0" i="0" u="none" strike="noStrike" cap="none" spc="0" baseline="0">
              <a:solidFill>
                <a:srgbClr val="B5D8E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2" name="Picture 132"/>
          <p:cNvPicPr/>
          <p:nvPr/>
        </p:nvPicPr>
        <p:blipFill>
          <a:blip r:embed="rId2"/>
          <a:srcRect l="1404" t="160" b="6860"/>
          <a:stretch/>
        </p:blipFill>
        <p:spPr>
          <a:xfrm>
            <a:off x="8816453" y="2341717"/>
            <a:ext cx="3406182" cy="4516283"/>
          </a:xfrm>
          <a:prstGeom prst="rect">
            <a:avLst/>
          </a:prstGeom>
        </p:spPr>
      </p:pic>
      <p:pic>
        <p:nvPicPr>
          <p:cNvPr id="134" name="Picture 134"/>
          <p:cNvPicPr/>
          <p:nvPr/>
        </p:nvPicPr>
        <p:blipFill>
          <a:blip r:embed="rId3"/>
          <a:stretch/>
        </p:blipFill>
        <p:spPr>
          <a:xfrm>
            <a:off x="10682422" y="123823"/>
            <a:ext cx="1321043" cy="1009677"/>
          </a:xfrm>
          <a:prstGeom prst="rect">
            <a:avLst/>
          </a:prstGeom>
        </p:spPr>
      </p:pic>
      <p:pic>
        <p:nvPicPr>
          <p:cNvPr id="136" name="Picture 136"/>
          <p:cNvPicPr/>
          <p:nvPr/>
        </p:nvPicPr>
        <p:blipFill>
          <a:blip r:embed="rId4"/>
          <a:stretch/>
        </p:blipFill>
        <p:spPr>
          <a:xfrm>
            <a:off x="9195546" y="206739"/>
            <a:ext cx="594211" cy="754181"/>
          </a:xfrm>
          <a:prstGeom prst="rect">
            <a:avLst/>
          </a:prstGeom>
        </p:spPr>
      </p:pic>
      <p:sp>
        <p:nvSpPr>
          <p:cNvPr id="137" name="Shape 137"/>
          <p:cNvSpPr txBox="1"/>
          <p:nvPr/>
        </p:nvSpPr>
        <p:spPr>
          <a:xfrm>
            <a:off x="91861" y="2769428"/>
            <a:ext cx="1838539" cy="430883"/>
          </a:xfrm>
          <a:prstGeom prst="rect">
            <a:avLst/>
          </a:prstGeom>
          <a:ln w="12700">
            <a:prstDash val="solid"/>
          </a:ln>
        </p:spPr>
        <p:txBody>
          <a:bodyPr wrap="square" lIns="45718" tIns="45718" rIns="45718" bIns="45718" anchor="ctr">
            <a:spAutoFit/>
          </a:bodyPr>
          <a:lstStyle>
            <a:defPPr/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 i="0" u="none" strike="noStrike" cap="none" spc="0" baseline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  <a:lvl2pPr marL="0" marR="0" lvl="1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2pPr>
            <a:lvl3pPr marL="0" marR="0" lvl="2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3pPr>
            <a:lvl4pPr marL="0" marR="0" lvl="3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4pPr>
            <a:lvl5pPr marL="0" marR="0" lvl="4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5pPr>
            <a:lvl6pPr marL="0" marR="0" lvl="5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6pPr>
            <a:lvl7pPr marL="0" marR="0" lvl="6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7pPr>
            <a:lvl8pPr marL="0" marR="0" lvl="7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8pPr>
            <a:lvl9pPr marL="0" marR="0" lvl="8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9pPr>
          </a:lstStyle>
          <a:p>
            <a:pPr lvl="0" algn="l"/>
            <a:r>
              <a:rPr sz="2200" u="sng"/>
              <a:t>Рынок НТИ:</a:t>
            </a:r>
          </a:p>
        </p:txBody>
      </p:sp>
      <p:sp>
        <p:nvSpPr>
          <p:cNvPr id="138" name="Shape 138"/>
          <p:cNvSpPr txBox="1">
            <a:spLocks noGrp="1"/>
          </p:cNvSpPr>
          <p:nvPr>
            <p:ph type="body" idx="2"/>
          </p:nvPr>
        </p:nvSpPr>
        <p:spPr>
          <a:xfrm>
            <a:off x="1930400" y="2770187"/>
            <a:ext cx="4169076" cy="659585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0" lvl="0" indent="0">
              <a:buNone/>
              <a:defRPr sz="2200" b="1" i="0" u="none" strike="noStrike" cap="none" spc="0" baseline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lvl="0"/>
            <a:r>
              <a:t>Эдунет, Технет, Энерджинет (указать один рынок)</a:t>
            </a:r>
          </a:p>
        </p:txBody>
      </p:sp>
      <p:sp>
        <p:nvSpPr>
          <p:cNvPr id="139" name="Shape 139"/>
          <p:cNvSpPr txBox="1"/>
          <p:nvPr/>
        </p:nvSpPr>
        <p:spPr>
          <a:xfrm>
            <a:off x="95522" y="4015799"/>
            <a:ext cx="1838539" cy="677104"/>
          </a:xfrm>
          <a:prstGeom prst="rect">
            <a:avLst/>
          </a:prstGeom>
          <a:ln w="12700">
            <a:prstDash val="solid"/>
          </a:ln>
        </p:spPr>
        <p:txBody>
          <a:bodyPr wrap="square" lIns="45718" tIns="45718" rIns="45718" bIns="45718" anchor="ctr">
            <a:spAutoFit/>
          </a:bodyPr>
          <a:lstStyle>
            <a:defPPr/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 i="0" u="none" strike="noStrike" cap="none" spc="0" baseline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  <a:lvl2pPr marL="0" marR="0" lvl="1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2pPr>
            <a:lvl3pPr marL="0" marR="0" lvl="2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3pPr>
            <a:lvl4pPr marL="0" marR="0" lvl="3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4pPr>
            <a:lvl5pPr marL="0" marR="0" lvl="4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5pPr>
            <a:lvl6pPr marL="0" marR="0" lvl="5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6pPr>
            <a:lvl7pPr marL="0" marR="0" lvl="6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7pPr>
            <a:lvl8pPr marL="0" marR="0" lvl="7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8pPr>
            <a:lvl9pPr marL="0" marR="0" lvl="8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9pPr>
          </a:lstStyle>
          <a:p>
            <a:pPr lvl="0" algn="l"/>
            <a:r>
              <a:rPr sz="1900" u="sng"/>
              <a:t>Тема</a:t>
            </a:r>
            <a:r>
              <a:rPr sz="1900" u="sng" baseline="0"/>
              <a:t> стартап-проекта:</a:t>
            </a:r>
            <a:endParaRPr sz="1900" u="sng"/>
          </a:p>
        </p:txBody>
      </p:sp>
      <p:sp>
        <p:nvSpPr>
          <p:cNvPr id="140" name="Shape 140"/>
          <p:cNvSpPr txBox="1">
            <a:spLocks noGrp="1"/>
          </p:cNvSpPr>
          <p:nvPr>
            <p:ph type="body" idx="3"/>
          </p:nvPr>
        </p:nvSpPr>
        <p:spPr>
          <a:xfrm>
            <a:off x="1936905" y="4027787"/>
            <a:ext cx="4169076" cy="659584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0" lvl="0" indent="0">
              <a:buNone/>
              <a:defRPr sz="1900" b="0" i="0" u="none" strike="noStrike" cap="none" spc="0" baseline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lvl="0"/>
            <a:r>
              <a:t>пункт 2 паспорта </a:t>
            </a:r>
          </a:p>
        </p:txBody>
      </p:sp>
      <p:sp>
        <p:nvSpPr>
          <p:cNvPr id="141" name="Shape 141"/>
          <p:cNvSpPr txBox="1"/>
          <p:nvPr/>
        </p:nvSpPr>
        <p:spPr>
          <a:xfrm>
            <a:off x="95521" y="5416520"/>
            <a:ext cx="2290627" cy="677104"/>
          </a:xfrm>
          <a:prstGeom prst="rect">
            <a:avLst/>
          </a:prstGeom>
          <a:ln w="12700">
            <a:prstDash val="solid"/>
          </a:ln>
        </p:spPr>
        <p:txBody>
          <a:bodyPr wrap="square" lIns="45718" tIns="45718" rIns="45718" bIns="45718" anchor="ctr">
            <a:spAutoFit/>
          </a:bodyPr>
          <a:lstStyle>
            <a:defPPr/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 i="0" u="none" strike="noStrike" cap="none" spc="0" baseline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  <a:lvl2pPr marL="0" marR="0" lvl="1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2pPr>
            <a:lvl3pPr marL="0" marR="0" lvl="2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3pPr>
            <a:lvl4pPr marL="0" marR="0" lvl="3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4pPr>
            <a:lvl5pPr marL="0" marR="0" lvl="4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5pPr>
            <a:lvl6pPr marL="0" marR="0" lvl="5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6pPr>
            <a:lvl7pPr marL="0" marR="0" lvl="6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7pPr>
            <a:lvl8pPr marL="0" marR="0" lvl="7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8pPr>
            <a:lvl9pPr marL="0" marR="0" lvl="8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9pPr>
          </a:lstStyle>
          <a:p>
            <a:pPr lvl="0" algn="l"/>
            <a:r>
              <a:rPr sz="1900" u="sng"/>
              <a:t>Технологическое направление:</a:t>
            </a:r>
          </a:p>
        </p:txBody>
      </p:sp>
      <p:sp>
        <p:nvSpPr>
          <p:cNvPr id="142" name="Shape 142"/>
          <p:cNvSpPr txBox="1">
            <a:spLocks noGrp="1"/>
          </p:cNvSpPr>
          <p:nvPr>
            <p:ph type="body" idx="4"/>
          </p:nvPr>
        </p:nvSpPr>
        <p:spPr>
          <a:xfrm>
            <a:off x="2386148" y="5416520"/>
            <a:ext cx="3719832" cy="654053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0" lvl="0" indent="0">
              <a:buNone/>
              <a:defRPr sz="1900" b="0" i="0" u="none" strike="noStrike" cap="none" spc="0" baseline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lvl="0"/>
            <a:r>
              <a:t>пункт 3 паспорта </a:t>
            </a:r>
          </a:p>
        </p:txBody>
      </p:sp>
      <p:sp>
        <p:nvSpPr>
          <p:cNvPr id="143" name="Shape 143"/>
          <p:cNvSpPr txBox="1"/>
          <p:nvPr/>
        </p:nvSpPr>
        <p:spPr>
          <a:xfrm>
            <a:off x="6230688" y="611078"/>
            <a:ext cx="2478800" cy="923326"/>
          </a:xfrm>
          <a:prstGeom prst="rect">
            <a:avLst/>
          </a:prstGeom>
          <a:ln w="12700">
            <a:prstDash val="solid"/>
          </a:ln>
        </p:spPr>
        <p:txBody>
          <a:bodyPr wrap="square" lIns="45718" tIns="45718" rIns="45718" bIns="45718" anchor="ctr">
            <a:spAutoFit/>
          </a:bodyPr>
          <a:lstStyle>
            <a:defPPr/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 i="0" u="none" strike="noStrike" cap="none" spc="0" baseline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  <a:lvl2pPr marL="0" marR="0" lvl="1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2pPr>
            <a:lvl3pPr marL="0" marR="0" lvl="2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3pPr>
            <a:lvl4pPr marL="0" marR="0" lvl="3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4pPr>
            <a:lvl5pPr marL="0" marR="0" lvl="4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5pPr>
            <a:lvl6pPr marL="0" marR="0" lvl="5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6pPr>
            <a:lvl7pPr marL="0" marR="0" lvl="6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7pPr>
            <a:lvl8pPr marL="0" marR="0" lvl="7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8pPr>
            <a:lvl9pPr marL="0" marR="0" lvl="8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9pPr>
          </a:lstStyle>
          <a:p>
            <a:pPr lvl="0"/>
            <a:r>
              <a:rPr sz="1800" b="1">
                <a:solidFill>
                  <a:schemeClr val="bg1"/>
                </a:solidFill>
              </a:rPr>
              <a:t>Акселератор ОГУ «Думай! Действуй! Воплощай!</a:t>
            </a:r>
          </a:p>
        </p:txBody>
      </p:sp>
      <p:pic>
        <p:nvPicPr>
          <p:cNvPr id="145" name="Picture 145"/>
          <p:cNvPicPr/>
          <p:nvPr/>
        </p:nvPicPr>
        <p:blipFill>
          <a:blip r:embed="rId5"/>
          <a:stretch/>
        </p:blipFill>
        <p:spPr>
          <a:xfrm>
            <a:off x="10715949" y="1038440"/>
            <a:ext cx="1287516" cy="12875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Бизнес-модель">
    <p:spTree>
      <p:nvGrpSpPr>
        <p:cNvPr id="1" name="Group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>
              <a:defRPr sz="2800" b="1" i="0" u="none" strike="noStrike" cap="none" spc="0" baseline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r>
              <a:t>Бизнес-модель проекта</a:t>
            </a:r>
          </a:p>
        </p:txBody>
      </p:sp>
      <p:pic>
        <p:nvPicPr>
          <p:cNvPr id="149" name="Picture 149"/>
          <p:cNvPicPr/>
          <p:nvPr/>
        </p:nvPicPr>
        <p:blipFill>
          <a:blip r:embed="rId2"/>
          <a:srcRect l="776"/>
          <a:stretch/>
        </p:blipFill>
        <p:spPr>
          <a:xfrm>
            <a:off x="0" y="6538913"/>
            <a:ext cx="12191999" cy="333375"/>
          </a:xfrm>
          <a:prstGeom prst="rect">
            <a:avLst/>
          </a:prstGeom>
        </p:spPr>
      </p:pic>
      <p:sp>
        <p:nvSpPr>
          <p:cNvPr id="150" name="Shape 150"/>
          <p:cNvSpPr txBox="1"/>
          <p:nvPr/>
        </p:nvSpPr>
        <p:spPr>
          <a:xfrm>
            <a:off x="11789063" y="6617671"/>
            <a:ext cx="275072" cy="276994"/>
          </a:xfrm>
          <a:prstGeom prst="rect">
            <a:avLst/>
          </a:prstGeom>
          <a:ln w="12700">
            <a:prstDash val="solid"/>
          </a:ln>
        </p:spPr>
        <p:txBody>
          <a:bodyPr wrap="none" lIns="45718" tIns="45718" rIns="45718" bIns="45718" anchor="ctr">
            <a:spAutoFit/>
          </a:bodyPr>
          <a:lstStyle>
            <a:defPPr/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  <p:grpSp>
        <p:nvGrpSpPr>
          <p:cNvPr id="151" name="Shape 151"/>
          <p:cNvGrpSpPr/>
          <p:nvPr/>
        </p:nvGrpSpPr>
        <p:grpSpPr>
          <a:xfrm>
            <a:off x="341449" y="1002891"/>
            <a:ext cx="11593376" cy="5302702"/>
            <a:chOff x="0" y="0"/>
            <a:chExt cx="11593376" cy="5302702"/>
          </a:xfrm>
        </p:grpSpPr>
        <p:grpSp>
          <p:nvGrpSpPr>
            <p:cNvPr id="152" name="Shape 152"/>
            <p:cNvGrpSpPr/>
            <p:nvPr/>
          </p:nvGrpSpPr>
          <p:grpSpPr>
            <a:xfrm>
              <a:off x="741" y="0"/>
              <a:ext cx="11592634" cy="5302702"/>
              <a:chOff x="0" y="0"/>
              <a:chExt cx="11592634" cy="5302702"/>
            </a:xfrm>
          </p:grpSpPr>
          <p:sp>
            <p:nvSpPr>
              <p:cNvPr id="153" name="Shape 153"/>
              <p:cNvSpPr/>
              <p:nvPr/>
            </p:nvSpPr>
            <p:spPr>
              <a:xfrm>
                <a:off x="741" y="4049335"/>
                <a:ext cx="5795946" cy="1253366"/>
              </a:xfrm>
              <a:prstGeom prst="rect">
                <a:avLst/>
              </a:prstGeom>
              <a:noFill/>
              <a:ln w="25400">
                <a:solidFill>
                  <a:srgbClr val="395E89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 wrap="square" lIns="91425" tIns="45700" rIns="91425" bIns="45700" anchor="ctr">
                <a:noAutofit/>
              </a:bodyPr>
              <a:lstStyle/>
              <a:p>
                <a:pPr marL="0" marR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sz="1600" b="0" i="0" u="none" strike="noStrike" cap="none" spc="0" baseline="0">
                  <a:solidFill>
                    <a:srgbClr val="FFFFFF"/>
                  </a:solidFill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54" name="Shape 154"/>
              <p:cNvSpPr/>
              <p:nvPr/>
            </p:nvSpPr>
            <p:spPr>
              <a:xfrm>
                <a:off x="5796688" y="4049335"/>
                <a:ext cx="5795946" cy="1253366"/>
              </a:xfrm>
              <a:prstGeom prst="rect">
                <a:avLst/>
              </a:prstGeom>
              <a:noFill/>
              <a:ln w="25400">
                <a:solidFill>
                  <a:srgbClr val="395E89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 wrap="square" lIns="91425" tIns="45700" rIns="91425" bIns="45700" anchor="ctr">
                <a:noAutofit/>
              </a:bodyPr>
              <a:lstStyle/>
              <a:p>
                <a:pPr marL="0" marR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sz="1600" b="0" i="0" u="none" strike="noStrike" cap="none" spc="0" baseline="0">
                  <a:solidFill>
                    <a:srgbClr val="FFFFFF"/>
                  </a:solidFill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55" name="Shape 155"/>
              <p:cNvSpPr/>
              <p:nvPr/>
            </p:nvSpPr>
            <p:spPr>
              <a:xfrm>
                <a:off x="0" y="0"/>
                <a:ext cx="2077792" cy="4049335"/>
              </a:xfrm>
              <a:prstGeom prst="rect">
                <a:avLst/>
              </a:prstGeom>
              <a:noFill/>
              <a:ln w="25400">
                <a:solidFill>
                  <a:srgbClr val="395E89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 wrap="square" lIns="91425" tIns="45700" rIns="91425" bIns="45700" anchor="ctr">
                <a:noAutofit/>
              </a:bodyPr>
              <a:lstStyle/>
              <a:p>
                <a:pPr marL="0" marR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sz="1600" b="0" i="0" u="none" strike="noStrike" cap="none" spc="0" baseline="0">
                  <a:solidFill>
                    <a:srgbClr val="FFFFFF"/>
                  </a:solidFill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56" name="Shape 156"/>
              <p:cNvSpPr/>
              <p:nvPr/>
            </p:nvSpPr>
            <p:spPr>
              <a:xfrm>
                <a:off x="2077792" y="0"/>
                <a:ext cx="2733936" cy="2121080"/>
              </a:xfrm>
              <a:prstGeom prst="rect">
                <a:avLst/>
              </a:prstGeom>
              <a:noFill/>
              <a:ln w="25400">
                <a:solidFill>
                  <a:srgbClr val="395E89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 wrap="square" lIns="91425" tIns="45700" rIns="91425" bIns="45700" anchor="ctr">
                <a:noAutofit/>
              </a:bodyPr>
              <a:lstStyle/>
              <a:p>
                <a:pPr marL="0" marR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sz="1600" b="0" i="0" u="none" strike="noStrike" cap="none" spc="0" baseline="0">
                  <a:solidFill>
                    <a:srgbClr val="FFFFFF"/>
                  </a:solidFill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57" name="Shape 157"/>
              <p:cNvSpPr/>
              <p:nvPr/>
            </p:nvSpPr>
            <p:spPr>
              <a:xfrm>
                <a:off x="2077792" y="2121080"/>
                <a:ext cx="2733936" cy="1928255"/>
              </a:xfrm>
              <a:prstGeom prst="rect">
                <a:avLst/>
              </a:prstGeom>
              <a:noFill/>
              <a:ln w="25400">
                <a:solidFill>
                  <a:srgbClr val="395E89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 wrap="square" lIns="91425" tIns="45700" rIns="91425" bIns="45700" anchor="ctr">
                <a:noAutofit/>
              </a:bodyPr>
              <a:lstStyle/>
              <a:p>
                <a:pPr marL="0" marR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sz="1600" b="0" i="0" u="none" strike="noStrike" cap="none" spc="0" baseline="0">
                  <a:solidFill>
                    <a:srgbClr val="FFFFFF"/>
                  </a:solidFill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58" name="Shape 158"/>
              <p:cNvSpPr/>
              <p:nvPr/>
            </p:nvSpPr>
            <p:spPr>
              <a:xfrm>
                <a:off x="4811729" y="0"/>
                <a:ext cx="2077791" cy="4049335"/>
              </a:xfrm>
              <a:prstGeom prst="rect">
                <a:avLst/>
              </a:prstGeom>
              <a:noFill/>
              <a:ln w="25400">
                <a:solidFill>
                  <a:srgbClr val="395E89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 wrap="square" lIns="91425" tIns="45700" rIns="91425" bIns="45700" anchor="ctr">
                <a:noAutofit/>
              </a:bodyPr>
              <a:lstStyle/>
              <a:p>
                <a:pPr marL="0" marR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sz="1600" b="0" i="0" u="none" strike="noStrike" cap="none" spc="0" baseline="0">
                  <a:solidFill>
                    <a:srgbClr val="FFFFFF"/>
                  </a:solidFill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59" name="Shape 159"/>
              <p:cNvSpPr/>
              <p:nvPr/>
            </p:nvSpPr>
            <p:spPr>
              <a:xfrm>
                <a:off x="6889520" y="0"/>
                <a:ext cx="2296506" cy="2121080"/>
              </a:xfrm>
              <a:prstGeom prst="rect">
                <a:avLst/>
              </a:prstGeom>
              <a:noFill/>
              <a:ln w="25400">
                <a:solidFill>
                  <a:srgbClr val="395E89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 wrap="square" lIns="91425" tIns="45700" rIns="91425" bIns="45700" anchor="ctr">
                <a:noAutofit/>
              </a:bodyPr>
              <a:lstStyle/>
              <a:p>
                <a:pPr marL="0" marR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sz="1600" b="0" i="0" u="none" strike="noStrike" cap="none" spc="0" baseline="0">
                  <a:solidFill>
                    <a:srgbClr val="FFFFFF"/>
                  </a:solidFill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60" name="Shape 160"/>
              <p:cNvSpPr/>
              <p:nvPr/>
            </p:nvSpPr>
            <p:spPr>
              <a:xfrm>
                <a:off x="6889520" y="2121080"/>
                <a:ext cx="2296506" cy="1928255"/>
              </a:xfrm>
              <a:prstGeom prst="rect">
                <a:avLst/>
              </a:prstGeom>
              <a:noFill/>
              <a:ln w="25400">
                <a:solidFill>
                  <a:srgbClr val="395E89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 wrap="square" lIns="91425" tIns="45700" rIns="91425" bIns="45700" anchor="ctr">
                <a:noAutofit/>
              </a:bodyPr>
              <a:lstStyle/>
              <a:p>
                <a:pPr marL="0" marR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sz="1600" b="0" i="0" u="none" strike="noStrike" cap="none" spc="0" baseline="0">
                  <a:solidFill>
                    <a:srgbClr val="FFFFFF"/>
                  </a:solidFill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61" name="Shape 161"/>
              <p:cNvSpPr/>
              <p:nvPr/>
            </p:nvSpPr>
            <p:spPr>
              <a:xfrm>
                <a:off x="9186028" y="0"/>
                <a:ext cx="2405864" cy="4049335"/>
              </a:xfrm>
              <a:prstGeom prst="rect">
                <a:avLst/>
              </a:prstGeom>
              <a:noFill/>
              <a:ln w="25400">
                <a:solidFill>
                  <a:srgbClr val="395E89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 wrap="square" lIns="91425" tIns="45700" rIns="91425" bIns="45700" anchor="ctr">
                <a:noAutofit/>
              </a:bodyPr>
              <a:lstStyle/>
              <a:p>
                <a:pPr marL="0" marR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sz="1600" b="0" i="0" u="none" strike="noStrike" cap="none" spc="0" baseline="0">
                  <a:solidFill>
                    <a:srgbClr val="FFFFFF"/>
                  </a:solidFill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162" name="Shape 162"/>
            <p:cNvSpPr txBox="1"/>
            <p:nvPr/>
          </p:nvSpPr>
          <p:spPr>
            <a:xfrm>
              <a:off x="0" y="36464"/>
              <a:ext cx="1998628" cy="78478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25" tIns="45700" rIns="91425" bIns="45700" anchor="t">
              <a:sp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500" b="1" i="0" u="none" strike="noStrike" cap="none" spc="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rPr>
                <a:t>2. Проблема и существующие альтернативы</a:t>
              </a:r>
              <a:endParaRPr sz="1500" b="0" i="0" u="none" strike="noStrike" cap="none" spc="0" baseline="0">
                <a:solidFill>
                  <a:srgbClr val="002060"/>
                </a:solidFill>
                <a:latin typeface="Candara"/>
                <a:ea typeface="Candara"/>
                <a:cs typeface="Candara"/>
              </a:endParaRPr>
            </a:p>
          </p:txBody>
        </p:sp>
        <p:sp>
          <p:nvSpPr>
            <p:cNvPr id="163" name="Shape 163"/>
            <p:cNvSpPr txBox="1"/>
            <p:nvPr/>
          </p:nvSpPr>
          <p:spPr>
            <a:xfrm>
              <a:off x="2081780" y="36464"/>
              <a:ext cx="2325501" cy="3231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25" tIns="45700" rIns="91425" bIns="45700" anchor="t">
              <a:sp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500" b="1" i="0" u="none" strike="noStrike" cap="none" spc="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rPr>
                <a:t>4. Решение</a:t>
              </a:r>
            </a:p>
          </p:txBody>
        </p:sp>
        <p:sp>
          <p:nvSpPr>
            <p:cNvPr id="164" name="Shape 164"/>
            <p:cNvSpPr txBox="1"/>
            <p:nvPr/>
          </p:nvSpPr>
          <p:spPr>
            <a:xfrm>
              <a:off x="2081780" y="2163696"/>
              <a:ext cx="2501197" cy="3231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25" tIns="45700" rIns="91425" bIns="45700" anchor="t">
              <a:sp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500" b="1" i="0" u="none" strike="noStrike" cap="none" spc="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rPr>
                <a:t>8. Ключевые метрики</a:t>
              </a:r>
            </a:p>
          </p:txBody>
        </p:sp>
        <p:sp>
          <p:nvSpPr>
            <p:cNvPr id="165" name="Shape 165"/>
            <p:cNvSpPr txBox="1"/>
            <p:nvPr/>
          </p:nvSpPr>
          <p:spPr>
            <a:xfrm>
              <a:off x="4811728" y="36464"/>
              <a:ext cx="1833568" cy="55395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25" tIns="45700" rIns="91425" bIns="45700" anchor="t">
              <a:sp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500" b="1" i="0" u="none" strike="noStrike" cap="none" spc="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rPr>
                <a:t>3. Уникальная ценность</a:t>
              </a:r>
              <a:r>
                <a:rPr sz="1500" b="0" i="0" u="none" strike="noStrike" cap="none" spc="0" baseline="0">
                  <a:solidFill>
                    <a:srgbClr val="002060"/>
                  </a:solidFill>
                  <a:latin typeface="Candara"/>
                  <a:ea typeface="Candara"/>
                  <a:cs typeface="Candara"/>
                </a:rPr>
                <a:t> </a:t>
              </a:r>
            </a:p>
          </p:txBody>
        </p:sp>
        <p:sp>
          <p:nvSpPr>
            <p:cNvPr id="166" name="Shape 166"/>
            <p:cNvSpPr txBox="1"/>
            <p:nvPr/>
          </p:nvSpPr>
          <p:spPr>
            <a:xfrm>
              <a:off x="6944939" y="36464"/>
              <a:ext cx="2162367" cy="55395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25" tIns="45700" rIns="91425" bIns="45700" anchor="t">
              <a:sp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500" b="1" i="0" u="none" strike="noStrike" cap="none" spc="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rPr>
                <a:t>9. Скрытое преимущество</a:t>
              </a:r>
            </a:p>
          </p:txBody>
        </p:sp>
        <p:sp>
          <p:nvSpPr>
            <p:cNvPr id="167" name="Shape 167"/>
            <p:cNvSpPr txBox="1"/>
            <p:nvPr/>
          </p:nvSpPr>
          <p:spPr>
            <a:xfrm>
              <a:off x="6890262" y="2121080"/>
              <a:ext cx="2217045" cy="55395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25" tIns="45700" rIns="91425" bIns="45700" anchor="t">
              <a:sp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500" b="1" i="0" u="none" strike="noStrike" cap="none" spc="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rPr>
                <a:t>5. Каналы распространения</a:t>
              </a:r>
            </a:p>
          </p:txBody>
        </p:sp>
        <p:sp>
          <p:nvSpPr>
            <p:cNvPr id="168" name="Shape 168"/>
            <p:cNvSpPr txBox="1"/>
            <p:nvPr/>
          </p:nvSpPr>
          <p:spPr>
            <a:xfrm>
              <a:off x="9255596" y="27525"/>
              <a:ext cx="1859076" cy="55395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25" tIns="45700" rIns="91425" bIns="45700" anchor="t">
              <a:sp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500" b="1" i="0" u="none" strike="noStrike" cap="none" spc="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rPr>
                <a:t>1. Сегмент потребителей</a:t>
              </a:r>
            </a:p>
          </p:txBody>
        </p:sp>
        <p:sp>
          <p:nvSpPr>
            <p:cNvPr id="169" name="Shape 169"/>
            <p:cNvSpPr txBox="1"/>
            <p:nvPr/>
          </p:nvSpPr>
          <p:spPr>
            <a:xfrm>
              <a:off x="0" y="4072728"/>
              <a:ext cx="5736756" cy="3231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25" tIns="45700" rIns="91425" bIns="45700" anchor="t">
              <a:sp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500" b="1" i="0" u="none" strike="noStrike" cap="none" spc="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rPr>
                <a:t>7. Структура расходов</a:t>
              </a:r>
              <a:endParaRPr sz="1500" b="0" i="0" u="none" strike="noStrike" cap="none" spc="0" baseline="0">
                <a:solidFill>
                  <a:srgbClr val="002060"/>
                </a:solidFill>
                <a:latin typeface="Candara"/>
                <a:ea typeface="Candara"/>
                <a:cs typeface="Candara"/>
              </a:endParaRPr>
            </a:p>
          </p:txBody>
        </p:sp>
        <p:sp>
          <p:nvSpPr>
            <p:cNvPr id="170" name="Shape 170"/>
            <p:cNvSpPr txBox="1"/>
            <p:nvPr/>
          </p:nvSpPr>
          <p:spPr>
            <a:xfrm>
              <a:off x="5797431" y="4062840"/>
              <a:ext cx="5772452" cy="3231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25" tIns="45700" rIns="91425" bIns="45700" anchor="t">
              <a:sp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500" b="1" i="0" u="none" strike="noStrike" cap="none" spc="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rPr>
                <a:t>6. Потоки доходов</a:t>
              </a:r>
            </a:p>
          </p:txBody>
        </p:sp>
      </p:grpSp>
      <p:sp>
        <p:nvSpPr>
          <p:cNvPr id="171" name="Shape 171"/>
          <p:cNvSpPr txBox="1">
            <a:spLocks noGrp="1"/>
          </p:cNvSpPr>
          <p:nvPr>
            <p:ph type="body" idx="7"/>
          </p:nvPr>
        </p:nvSpPr>
        <p:spPr>
          <a:xfrm>
            <a:off x="359411" y="5354653"/>
            <a:ext cx="5779469" cy="950940"/>
          </a:xfrm>
          <a:prstGeom prst="rect">
            <a:avLst/>
          </a:prstGeom>
          <a:ln w="12700">
            <a:prstDash val="solid"/>
          </a:ln>
        </p:spPr>
        <p:txBody>
          <a:bodyPr lIns="45718" tIns="45718" rIns="45718" bIns="45718">
            <a:noAutofit/>
          </a:bodyPr>
          <a:lstStyle>
            <a:defPPr/>
            <a:lvl1pPr marL="0" lvl="0" indent="177800">
              <a:spcBef>
                <a:spcPts val="0"/>
              </a:spcBef>
              <a:buNone/>
              <a:defRPr sz="1400" baseline="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marL="265113" marR="0" lvl="1" indent="-7778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 sz="140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t>Здесь указывается перечисления статей затрат и общая сумма (в руб.) </a:t>
            </a:r>
          </a:p>
        </p:txBody>
      </p:sp>
      <p:sp>
        <p:nvSpPr>
          <p:cNvPr id="172" name="Shape 172"/>
          <p:cNvSpPr txBox="1">
            <a:spLocks noGrp="1"/>
          </p:cNvSpPr>
          <p:nvPr>
            <p:ph type="body" idx="8"/>
          </p:nvPr>
        </p:nvSpPr>
        <p:spPr>
          <a:xfrm>
            <a:off x="6138386" y="5354653"/>
            <a:ext cx="5788213" cy="950940"/>
          </a:xfrm>
          <a:prstGeom prst="rect">
            <a:avLst/>
          </a:prstGeom>
          <a:ln w="12700">
            <a:prstDash val="solid"/>
          </a:ln>
        </p:spPr>
        <p:txBody>
          <a:bodyPr lIns="45718" tIns="45718" rIns="45718" bIns="45718">
            <a:noAutofit/>
          </a:bodyPr>
          <a:lstStyle>
            <a:defPPr/>
            <a:lvl1pPr marL="0" lvl="0" indent="177800">
              <a:spcBef>
                <a:spcPts val="0"/>
              </a:spcBef>
              <a:buNone/>
              <a:defRPr sz="1400" baseline="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marL="187325" marR="0" lvl="1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t>Здесь указывается перечисление статей доходов и общая сумма (в руб.)</a:t>
            </a:r>
          </a:p>
        </p:txBody>
      </p:sp>
      <p:sp>
        <p:nvSpPr>
          <p:cNvPr id="173" name="Shape 173"/>
          <p:cNvSpPr txBox="1">
            <a:spLocks noGrp="1"/>
          </p:cNvSpPr>
          <p:nvPr>
            <p:ph type="body" idx="9"/>
          </p:nvPr>
        </p:nvSpPr>
        <p:spPr>
          <a:xfrm>
            <a:off x="7231712" y="1579610"/>
            <a:ext cx="2296508" cy="1544361"/>
          </a:xfrm>
          <a:prstGeom prst="rect">
            <a:avLst/>
          </a:prstGeom>
          <a:ln w="12700">
            <a:prstDash val="solid"/>
          </a:ln>
        </p:spPr>
        <p:txBody>
          <a:bodyPr lIns="45718" tIns="45718" rIns="45718" bIns="45718">
            <a:noAutofit/>
          </a:bodyPr>
          <a:lstStyle>
            <a:defPPr/>
            <a:lvl1pPr marL="0" lvl="0" indent="177800">
              <a:spcBef>
                <a:spcPts val="0"/>
              </a:spcBef>
              <a:buNone/>
              <a:defRPr sz="1400" baseline="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marL="187325" marR="0" lvl="1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t>Здесь указывается основная суть продукта (кратко)</a:t>
            </a:r>
          </a:p>
        </p:txBody>
      </p:sp>
      <p:sp>
        <p:nvSpPr>
          <p:cNvPr id="174" name="Shape 174"/>
          <p:cNvSpPr txBox="1">
            <a:spLocks noGrp="1"/>
          </p:cNvSpPr>
          <p:nvPr>
            <p:ph type="body" idx="10"/>
          </p:nvPr>
        </p:nvSpPr>
        <p:spPr>
          <a:xfrm>
            <a:off x="9528218" y="1579611"/>
            <a:ext cx="2383112" cy="3472614"/>
          </a:xfrm>
          <a:prstGeom prst="rect">
            <a:avLst/>
          </a:prstGeom>
          <a:ln w="12700">
            <a:prstDash val="solid"/>
          </a:ln>
        </p:spPr>
        <p:txBody>
          <a:bodyPr lIns="45718" tIns="45718" rIns="45718" bIns="45718">
            <a:noAutofit/>
          </a:bodyPr>
          <a:lstStyle>
            <a:defPPr/>
            <a:lvl1pPr marL="0" lvl="0" indent="177800">
              <a:spcBef>
                <a:spcPts val="0"/>
              </a:spcBef>
              <a:buNone/>
              <a:defRPr sz="1400" baseline="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marL="187325" marR="0" lvl="1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t>Здесь указывается целевая аудитория</a:t>
            </a:r>
          </a:p>
        </p:txBody>
      </p:sp>
      <p:sp>
        <p:nvSpPr>
          <p:cNvPr id="175" name="Shape 175"/>
          <p:cNvSpPr txBox="1">
            <a:spLocks noGrp="1"/>
          </p:cNvSpPr>
          <p:nvPr>
            <p:ph type="body" idx="11"/>
          </p:nvPr>
        </p:nvSpPr>
        <p:spPr>
          <a:xfrm>
            <a:off x="7219318" y="3677930"/>
            <a:ext cx="2308900" cy="1374296"/>
          </a:xfrm>
          <a:prstGeom prst="rect">
            <a:avLst/>
          </a:prstGeom>
          <a:ln w="12700">
            <a:prstDash val="solid"/>
          </a:ln>
        </p:spPr>
        <p:txBody>
          <a:bodyPr lIns="45718" tIns="45718" rIns="45718" bIns="45718">
            <a:noAutofit/>
          </a:bodyPr>
          <a:lstStyle>
            <a:defPPr/>
            <a:lvl1pPr marL="0" lvl="0" indent="177800">
              <a:spcBef>
                <a:spcPts val="0"/>
              </a:spcBef>
              <a:buNone/>
              <a:defRPr sz="1400" baseline="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marL="187325" marR="0" lvl="1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t>Здесь указывается основная суть продукта (кратко)</a:t>
            </a:r>
          </a:p>
        </p:txBody>
      </p:sp>
      <p:sp>
        <p:nvSpPr>
          <p:cNvPr id="176" name="Shape 176"/>
          <p:cNvSpPr txBox="1">
            <a:spLocks noGrp="1"/>
          </p:cNvSpPr>
          <p:nvPr>
            <p:ph type="body" idx="12"/>
          </p:nvPr>
        </p:nvSpPr>
        <p:spPr>
          <a:xfrm>
            <a:off x="5172073" y="1579609"/>
            <a:ext cx="2047245" cy="3472615"/>
          </a:xfrm>
          <a:prstGeom prst="rect">
            <a:avLst/>
          </a:prstGeom>
          <a:ln w="12700">
            <a:prstDash val="solid"/>
          </a:ln>
        </p:spPr>
        <p:txBody>
          <a:bodyPr lIns="45718" tIns="45718" rIns="45718" bIns="45718">
            <a:noAutofit/>
          </a:bodyPr>
          <a:lstStyle>
            <a:defPPr/>
            <a:lvl1pPr marL="0" lvl="0" indent="177800">
              <a:spcBef>
                <a:spcPts val="0"/>
              </a:spcBef>
              <a:buNone/>
              <a:defRPr sz="1400" baseline="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marL="187325" marR="0" lvl="1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t>Здесь указывается то, что является ценностным предложением</a:t>
            </a:r>
          </a:p>
        </p:txBody>
      </p:sp>
      <p:sp>
        <p:nvSpPr>
          <p:cNvPr id="177" name="Shape 177"/>
          <p:cNvSpPr txBox="1">
            <a:spLocks noGrp="1"/>
          </p:cNvSpPr>
          <p:nvPr>
            <p:ph type="body" idx="13"/>
          </p:nvPr>
        </p:nvSpPr>
        <p:spPr>
          <a:xfrm>
            <a:off x="2431529" y="1376283"/>
            <a:ext cx="2721647" cy="1747688"/>
          </a:xfrm>
          <a:prstGeom prst="rect">
            <a:avLst/>
          </a:prstGeom>
          <a:ln w="12700">
            <a:prstDash val="solid"/>
          </a:ln>
        </p:spPr>
        <p:txBody>
          <a:bodyPr lIns="45718" tIns="45718" rIns="45718" bIns="45718">
            <a:noAutofit/>
          </a:bodyPr>
          <a:lstStyle>
            <a:defPPr/>
            <a:lvl1pPr marL="0" lvl="0" indent="177800">
              <a:spcBef>
                <a:spcPts val="0"/>
              </a:spcBef>
              <a:buNone/>
              <a:defRPr sz="1400" baseline="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marL="187325" marR="0" lvl="1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t>Здесь указывается решение</a:t>
            </a:r>
          </a:p>
        </p:txBody>
      </p:sp>
      <p:sp>
        <p:nvSpPr>
          <p:cNvPr id="178" name="Shape 178"/>
          <p:cNvSpPr txBox="1">
            <a:spLocks noGrp="1"/>
          </p:cNvSpPr>
          <p:nvPr>
            <p:ph type="body" idx="14"/>
          </p:nvPr>
        </p:nvSpPr>
        <p:spPr>
          <a:xfrm>
            <a:off x="341449" y="1824144"/>
            <a:ext cx="2078534" cy="3228079"/>
          </a:xfrm>
          <a:prstGeom prst="rect">
            <a:avLst/>
          </a:prstGeom>
          <a:ln w="12700">
            <a:prstDash val="solid"/>
          </a:ln>
        </p:spPr>
        <p:txBody>
          <a:bodyPr lIns="45718" tIns="45718" rIns="45718" bIns="45718">
            <a:noAutofit/>
          </a:bodyPr>
          <a:lstStyle>
            <a:defPPr/>
            <a:lvl1pPr marL="0" lvl="0" indent="177800">
              <a:spcBef>
                <a:spcPts val="0"/>
              </a:spcBef>
              <a:buNone/>
              <a:defRPr sz="1400" baseline="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marL="187325" marR="0" lvl="1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t>Здесь важно перечислить проблемы, а также указать как сейчас решаются эти проблемы без вашего продукта</a:t>
            </a:r>
          </a:p>
        </p:txBody>
      </p:sp>
      <p:sp>
        <p:nvSpPr>
          <p:cNvPr id="179" name="Shape 179"/>
          <p:cNvSpPr txBox="1">
            <a:spLocks noGrp="1"/>
          </p:cNvSpPr>
          <p:nvPr>
            <p:ph type="body" idx="15"/>
          </p:nvPr>
        </p:nvSpPr>
        <p:spPr>
          <a:xfrm>
            <a:off x="2419982" y="3489711"/>
            <a:ext cx="2733193" cy="1562510"/>
          </a:xfrm>
          <a:prstGeom prst="rect">
            <a:avLst/>
          </a:prstGeom>
          <a:ln w="12700">
            <a:prstDash val="solid"/>
          </a:ln>
        </p:spPr>
        <p:txBody>
          <a:bodyPr lIns="45718" tIns="45718" rIns="45718" bIns="45718">
            <a:noAutofit/>
          </a:bodyPr>
          <a:lstStyle>
            <a:defPPr/>
            <a:lvl1pPr marL="0" lvl="0" indent="177800">
              <a:spcBef>
                <a:spcPts val="0"/>
              </a:spcBef>
              <a:buNone/>
              <a:defRPr sz="1400" baseline="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marL="187325" marR="0" lvl="1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t>Здесь указывается то, что позволяет зарабатывать, например кол-во пользователей</a:t>
            </a:r>
          </a:p>
        </p:txBody>
      </p:sp>
      <p:pic>
        <p:nvPicPr>
          <p:cNvPr id="181" name="Picture 181"/>
          <p:cNvPicPr/>
          <p:nvPr/>
        </p:nvPicPr>
        <p:blipFill>
          <a:blip r:embed="rId3"/>
          <a:stretch/>
        </p:blipFill>
        <p:spPr>
          <a:xfrm>
            <a:off x="1010227" y="51263"/>
            <a:ext cx="453825" cy="576000"/>
          </a:xfrm>
          <a:prstGeom prst="rect">
            <a:avLst/>
          </a:prstGeom>
        </p:spPr>
      </p:pic>
      <p:pic>
        <p:nvPicPr>
          <p:cNvPr id="183" name="Picture 183"/>
          <p:cNvPicPr/>
          <p:nvPr/>
        </p:nvPicPr>
        <p:blipFill>
          <a:blip r:embed="rId4"/>
          <a:stretch/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85" name="Picture 185"/>
          <p:cNvPicPr/>
          <p:nvPr/>
        </p:nvPicPr>
        <p:blipFill>
          <a:blip r:embed="rId5"/>
          <a:stretch/>
        </p:blipFill>
        <p:spPr>
          <a:xfrm>
            <a:off x="1632113" y="159611"/>
            <a:ext cx="449235" cy="44923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ln w="12700">
            <a:prstDash val="solid"/>
          </a:ln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prstDash val="solid"/>
          </a:ln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Shape 4"/>
          <p:cNvSpPr txBox="1">
            <a:spLocks noGrp="1"/>
          </p:cNvSpPr>
          <p:nvPr>
            <p:ph type="sldNum" idx="4"/>
          </p:nvPr>
        </p:nvSpPr>
        <p:spPr>
          <a:xfrm>
            <a:off x="11095181" y="6414762"/>
            <a:ext cx="258619" cy="248301"/>
          </a:xfrm>
          <a:prstGeom prst="rect">
            <a:avLst/>
          </a:prstGeom>
          <a:ln w="12700">
            <a:prstDash val="solid"/>
          </a:ln>
        </p:spPr>
        <p:txBody>
          <a:bodyPr wrap="none" lIns="45718" tIns="45718" rIns="45718" bIns="45718" anchor="ctr">
            <a:spAutoFit/>
          </a:bodyPr>
          <a:lstStyle>
            <a:defPPr/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 spc="0" baseline="0">
                <a:solidFill>
                  <a:srgbClr val="888888"/>
                </a:solidFill>
                <a:latin typeface="+mj-lt"/>
                <a:ea typeface="+mj-ea"/>
                <a:cs typeface="+mj-cs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  <p:grpSp>
        <p:nvGrpSpPr>
          <p:cNvPr id="5" name="Shape 5"/>
          <p:cNvGrpSpPr/>
          <p:nvPr/>
        </p:nvGrpSpPr>
        <p:grpSpPr>
          <a:xfrm>
            <a:off x="0" y="692501"/>
            <a:ext cx="2624903" cy="97077"/>
            <a:chOff x="0" y="0"/>
            <a:chExt cx="2624903" cy="97077"/>
          </a:xfrm>
        </p:grpSpPr>
        <p:sp>
          <p:nvSpPr>
            <p:cNvPr id="6" name="Shape 6"/>
            <p:cNvSpPr/>
            <p:nvPr/>
          </p:nvSpPr>
          <p:spPr>
            <a:xfrm>
              <a:off x="0" y="0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>
              <a:prstDash val="solid"/>
            </a:ln>
          </p:spPr>
          <p:txBody>
            <a:bodyPr vert="horz" wrap="square" lIns="45718" tIns="45718" rIns="45718" bIns="45718" anchor="ctr">
              <a:sp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Shape 7"/>
            <p:cNvSpPr/>
            <p:nvPr/>
          </p:nvSpPr>
          <p:spPr>
            <a:xfrm>
              <a:off x="336583" y="0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>
              <a:prstDash val="solid"/>
            </a:ln>
          </p:spPr>
          <p:txBody>
            <a:bodyPr vert="horz" wrap="square" lIns="45718" tIns="45718" rIns="45718" bIns="45718" anchor="ctr">
              <a:sp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Shape 8"/>
            <p:cNvSpPr/>
            <p:nvPr/>
          </p:nvSpPr>
          <p:spPr>
            <a:xfrm>
              <a:off x="673166" y="0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>
              <a:prstDash val="solid"/>
            </a:ln>
          </p:spPr>
          <p:txBody>
            <a:bodyPr vert="horz" wrap="square" lIns="45718" tIns="45718" rIns="45718" bIns="45718" anchor="ctr">
              <a:sp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Shape 9"/>
            <p:cNvSpPr/>
            <p:nvPr/>
          </p:nvSpPr>
          <p:spPr>
            <a:xfrm>
              <a:off x="993857" y="0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>
              <a:prstDash val="solid"/>
            </a:ln>
          </p:spPr>
          <p:txBody>
            <a:bodyPr vert="horz" wrap="square" lIns="45718" tIns="45718" rIns="45718" bIns="45718" anchor="ctr">
              <a:sp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Shape 10"/>
            <p:cNvSpPr/>
            <p:nvPr/>
          </p:nvSpPr>
          <p:spPr>
            <a:xfrm>
              <a:off x="1330440" y="0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>
              <a:prstDash val="solid"/>
            </a:ln>
          </p:spPr>
          <p:txBody>
            <a:bodyPr vert="horz" wrap="square" lIns="45718" tIns="45718" rIns="45718" bIns="45718" anchor="ctr">
              <a:sp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00" b="0" i="0" u="none" strike="noStrike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defPPr/>
      <a:lvl1pPr marL="0" marR="0" lvl="0" indent="0" algn="l">
        <a:lnSpc>
          <a:spcPct val="90000"/>
        </a:lnSpc>
        <a:spcBef>
          <a:spcPts val="0"/>
        </a:spcBef>
        <a:spcAft>
          <a:spcPts val="0"/>
        </a:spcAft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</a:defRPr>
      </a:lvl1pPr>
      <a:lvl2pPr marL="0" marR="0" lvl="1" indent="0" algn="l">
        <a:lnSpc>
          <a:spcPct val="90000"/>
        </a:lnSpc>
        <a:spcBef>
          <a:spcPts val="0"/>
        </a:spcBef>
        <a:spcAft>
          <a:spcPts val="0"/>
        </a:spcAft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</a:defRPr>
      </a:lvl2pPr>
      <a:lvl3pPr marL="0" marR="0" lvl="2" indent="0" algn="l">
        <a:lnSpc>
          <a:spcPct val="90000"/>
        </a:lnSpc>
        <a:spcBef>
          <a:spcPts val="0"/>
        </a:spcBef>
        <a:spcAft>
          <a:spcPts val="0"/>
        </a:spcAft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</a:defRPr>
      </a:lvl3pPr>
      <a:lvl4pPr marL="0" marR="0" lvl="3" indent="0" algn="l">
        <a:lnSpc>
          <a:spcPct val="90000"/>
        </a:lnSpc>
        <a:spcBef>
          <a:spcPts val="0"/>
        </a:spcBef>
        <a:spcAft>
          <a:spcPts val="0"/>
        </a:spcAft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</a:defRPr>
      </a:lvl4pPr>
      <a:lvl5pPr marL="0" marR="0" lvl="4" indent="0" algn="l">
        <a:lnSpc>
          <a:spcPct val="90000"/>
        </a:lnSpc>
        <a:spcBef>
          <a:spcPts val="0"/>
        </a:spcBef>
        <a:spcAft>
          <a:spcPts val="0"/>
        </a:spcAft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</a:defRPr>
      </a:lvl5pPr>
      <a:lvl6pPr marL="0" marR="0" lvl="5" indent="0" algn="l">
        <a:lnSpc>
          <a:spcPct val="90000"/>
        </a:lnSpc>
        <a:spcBef>
          <a:spcPts val="0"/>
        </a:spcBef>
        <a:spcAft>
          <a:spcPts val="0"/>
        </a:spcAft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</a:defRPr>
      </a:lvl6pPr>
      <a:lvl7pPr marL="0" marR="0" lvl="6" indent="0" algn="l">
        <a:lnSpc>
          <a:spcPct val="90000"/>
        </a:lnSpc>
        <a:spcBef>
          <a:spcPts val="0"/>
        </a:spcBef>
        <a:spcAft>
          <a:spcPts val="0"/>
        </a:spcAft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</a:defRPr>
      </a:lvl7pPr>
      <a:lvl8pPr marL="0" marR="0" lvl="7" indent="0" algn="l">
        <a:lnSpc>
          <a:spcPct val="90000"/>
        </a:lnSpc>
        <a:spcBef>
          <a:spcPts val="0"/>
        </a:spcBef>
        <a:spcAft>
          <a:spcPts val="0"/>
        </a:spcAft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</a:defRPr>
      </a:lvl8pPr>
      <a:lvl9pPr marL="0" marR="0" lvl="8" indent="0" algn="l">
        <a:lnSpc>
          <a:spcPct val="90000"/>
        </a:lnSpc>
        <a:spcBef>
          <a:spcPts val="0"/>
        </a:spcBef>
        <a:spcAft>
          <a:spcPts val="0"/>
        </a:spcAft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</a:defRPr>
      </a:lvl9pPr>
    </p:titleStyle>
    <p:bodyStyle>
      <a:defPPr/>
      <a:lvl1pPr marL="228600" marR="0" lvl="0" indent="-228600" algn="l">
        <a:lnSpc>
          <a:spcPct val="90000"/>
        </a:lnSpc>
        <a:spcBef>
          <a:spcPts val="1000"/>
        </a:spcBef>
        <a:spcAft>
          <a:spcPts val="0"/>
        </a:spcAft>
        <a:buSzPts val="28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</a:defRPr>
      </a:lvl1pPr>
      <a:lvl2pPr marL="723900" marR="0" lvl="1" indent="-266700" algn="l">
        <a:lnSpc>
          <a:spcPct val="90000"/>
        </a:lnSpc>
        <a:spcBef>
          <a:spcPts val="1000"/>
        </a:spcBef>
        <a:spcAft>
          <a:spcPts val="0"/>
        </a:spcAft>
        <a:buSzPts val="28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</a:defRPr>
      </a:lvl2pPr>
      <a:lvl3pPr marL="1234438" marR="0" lvl="2" indent="-320038" algn="l">
        <a:lnSpc>
          <a:spcPct val="90000"/>
        </a:lnSpc>
        <a:spcBef>
          <a:spcPts val="1000"/>
        </a:spcBef>
        <a:spcAft>
          <a:spcPts val="0"/>
        </a:spcAft>
        <a:buSzPts val="28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</a:defRPr>
      </a:lvl3pPr>
      <a:lvl4pPr marL="1727200" marR="0" lvl="3" indent="-355600" algn="l">
        <a:lnSpc>
          <a:spcPct val="90000"/>
        </a:lnSpc>
        <a:spcBef>
          <a:spcPts val="1000"/>
        </a:spcBef>
        <a:spcAft>
          <a:spcPts val="0"/>
        </a:spcAft>
        <a:buSzPts val="28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</a:defRPr>
      </a:lvl4pPr>
      <a:lvl5pPr marL="2184400" marR="0" lvl="4" indent="-355600" algn="l">
        <a:lnSpc>
          <a:spcPct val="90000"/>
        </a:lnSpc>
        <a:spcBef>
          <a:spcPts val="1000"/>
        </a:spcBef>
        <a:spcAft>
          <a:spcPts val="0"/>
        </a:spcAft>
        <a:buSzPts val="28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</a:defRPr>
      </a:lvl5pPr>
      <a:lvl6pPr marL="2641600" marR="0" lvl="5" indent="-355600" algn="l">
        <a:lnSpc>
          <a:spcPct val="90000"/>
        </a:lnSpc>
        <a:spcBef>
          <a:spcPts val="1000"/>
        </a:spcBef>
        <a:spcAft>
          <a:spcPts val="0"/>
        </a:spcAft>
        <a:buSzPts val="28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</a:defRPr>
      </a:lvl6pPr>
      <a:lvl7pPr marL="3098800" marR="0" lvl="6" indent="-355600" algn="l">
        <a:lnSpc>
          <a:spcPct val="90000"/>
        </a:lnSpc>
        <a:spcBef>
          <a:spcPts val="1000"/>
        </a:spcBef>
        <a:spcAft>
          <a:spcPts val="0"/>
        </a:spcAft>
        <a:buSzPts val="28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</a:defRPr>
      </a:lvl7pPr>
      <a:lvl8pPr marL="3556000" marR="0" lvl="7" indent="-355600" algn="l">
        <a:lnSpc>
          <a:spcPct val="90000"/>
        </a:lnSpc>
        <a:spcBef>
          <a:spcPts val="1000"/>
        </a:spcBef>
        <a:spcAft>
          <a:spcPts val="0"/>
        </a:spcAft>
        <a:buSzPts val="28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</a:defRPr>
      </a:lvl8pPr>
      <a:lvl9pPr marL="4013200" marR="0" lvl="8" indent="-355600" algn="l">
        <a:lnSpc>
          <a:spcPct val="90000"/>
        </a:lnSpc>
        <a:spcBef>
          <a:spcPts val="1000"/>
        </a:spcBef>
        <a:spcAft>
          <a:spcPts val="0"/>
        </a:spcAft>
        <a:buSzPts val="28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</a:defRPr>
      </a:lvl9pPr>
    </p:bodyStyle>
    <p:otherStyle>
      <a:defPPr/>
      <a:lvl1pPr marL="0" marR="0" lvl="0" indent="0" algn="r">
        <a:lnSpc>
          <a:spcPct val="100000"/>
        </a:lnSpc>
        <a:spcBef>
          <a:spcPts val="0"/>
        </a:spcBef>
        <a:spcAft>
          <a:spcPts val="0"/>
        </a:spcAft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0" marR="0" lvl="1" indent="0" algn="r">
        <a:lnSpc>
          <a:spcPct val="100000"/>
        </a:lnSpc>
        <a:spcBef>
          <a:spcPts val="0"/>
        </a:spcBef>
        <a:spcAft>
          <a:spcPts val="0"/>
        </a:spcAft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0" marR="0" lvl="2" indent="0" algn="r">
        <a:lnSpc>
          <a:spcPct val="100000"/>
        </a:lnSpc>
        <a:spcBef>
          <a:spcPts val="0"/>
        </a:spcBef>
        <a:spcAft>
          <a:spcPts val="0"/>
        </a:spcAft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0" marR="0" lvl="3" indent="0" algn="r">
        <a:lnSpc>
          <a:spcPct val="100000"/>
        </a:lnSpc>
        <a:spcBef>
          <a:spcPts val="0"/>
        </a:spcBef>
        <a:spcAft>
          <a:spcPts val="0"/>
        </a:spcAft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0" marR="0" lvl="4" indent="0" algn="r">
        <a:lnSpc>
          <a:spcPct val="100000"/>
        </a:lnSpc>
        <a:spcBef>
          <a:spcPts val="0"/>
        </a:spcBef>
        <a:spcAft>
          <a:spcPts val="0"/>
        </a:spcAft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0" marR="0" lvl="5" indent="0" algn="r">
        <a:lnSpc>
          <a:spcPct val="100000"/>
        </a:lnSpc>
        <a:spcBef>
          <a:spcPts val="0"/>
        </a:spcBef>
        <a:spcAft>
          <a:spcPts val="0"/>
        </a:spcAft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</a:defRPr>
      </a:lvl6pPr>
      <a:lvl7pPr marL="0" marR="0" lvl="6" indent="0" algn="r">
        <a:lnSpc>
          <a:spcPct val="100000"/>
        </a:lnSpc>
        <a:spcBef>
          <a:spcPts val="0"/>
        </a:spcBef>
        <a:spcAft>
          <a:spcPts val="0"/>
        </a:spcAft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</a:defRPr>
      </a:lvl7pPr>
      <a:lvl8pPr marL="0" marR="0" lvl="7" indent="0" algn="r">
        <a:lnSpc>
          <a:spcPct val="100000"/>
        </a:lnSpc>
        <a:spcBef>
          <a:spcPts val="0"/>
        </a:spcBef>
        <a:spcAft>
          <a:spcPts val="0"/>
        </a:spcAft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</a:defRPr>
      </a:lvl8pPr>
      <a:lvl9pPr marL="0" marR="0" lvl="8" indent="0" algn="r">
        <a:lnSpc>
          <a:spcPct val="100000"/>
        </a:lnSpc>
        <a:spcBef>
          <a:spcPts val="0"/>
        </a:spcBef>
        <a:spcAft>
          <a:spcPts val="0"/>
        </a:spcAft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 txBox="1">
            <a:spLocks noGrp="1"/>
          </p:cNvSpPr>
          <p:nvPr>
            <p:ph type="title"/>
          </p:nvPr>
        </p:nvSpPr>
        <p:spPr>
          <a:xfrm>
            <a:off x="258448" y="1258226"/>
            <a:ext cx="5443638" cy="784826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Цифровой тиристорный электропривод </a:t>
            </a:r>
          </a:p>
        </p:txBody>
      </p:sp>
      <p:sp>
        <p:nvSpPr>
          <p:cNvPr id="188" name="Shape 18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</a:t>
            </a:r>
          </a:p>
        </p:txBody>
      </p:sp>
      <p:sp>
        <p:nvSpPr>
          <p:cNvPr id="189" name="Shape 189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EnergyNet</a:t>
            </a:r>
          </a:p>
        </p:txBody>
      </p:sp>
      <p:sp>
        <p:nvSpPr>
          <p:cNvPr id="190" name="Shape 190"/>
          <p:cNvSpPr txBox="1">
            <a:spLocks noGrp="1"/>
          </p:cNvSpPr>
          <p:nvPr>
            <p:ph type="body" idx="3"/>
          </p:nvPr>
        </p:nvSpPr>
        <p:spPr>
          <a:xfrm>
            <a:off x="1936905" y="3678865"/>
            <a:ext cx="4169076" cy="1658679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r>
              <a:rPr dirty="0" err="1" smtClean="0"/>
              <a:t>Комплекс</a:t>
            </a:r>
            <a:r>
              <a:rPr dirty="0" smtClean="0"/>
              <a:t> </a:t>
            </a:r>
            <a:r>
              <a:rPr dirty="0" err="1"/>
              <a:t>решений</a:t>
            </a:r>
            <a:r>
              <a:rPr dirty="0"/>
              <a:t>, </a:t>
            </a:r>
            <a:r>
              <a:rPr dirty="0" err="1"/>
              <a:t>обеспечивающих</a:t>
            </a:r>
            <a:r>
              <a:rPr dirty="0"/>
              <a:t> </a:t>
            </a:r>
            <a:r>
              <a:rPr dirty="0" err="1"/>
              <a:t>конечным</a:t>
            </a:r>
            <a:r>
              <a:rPr dirty="0"/>
              <a:t> </a:t>
            </a:r>
            <a:r>
              <a:rPr dirty="0" err="1"/>
              <a:t>потребителям</a:t>
            </a:r>
            <a:r>
              <a:rPr dirty="0"/>
              <a:t> </a:t>
            </a:r>
            <a:r>
              <a:rPr dirty="0" err="1"/>
              <a:t>сервисы</a:t>
            </a:r>
            <a:r>
              <a:rPr dirty="0"/>
              <a:t> </a:t>
            </a:r>
            <a:r>
              <a:rPr dirty="0" err="1"/>
              <a:t>управления</a:t>
            </a:r>
            <a:r>
              <a:rPr dirty="0"/>
              <a:t> </a:t>
            </a:r>
            <a:r>
              <a:rPr dirty="0" err="1"/>
              <a:t>инженерной</a:t>
            </a:r>
            <a:r>
              <a:rPr dirty="0"/>
              <a:t> </a:t>
            </a:r>
            <a:r>
              <a:rPr dirty="0" err="1"/>
              <a:t>инфраструктурой</a:t>
            </a:r>
            <a:r>
              <a:rPr dirty="0"/>
              <a:t> (в </a:t>
            </a:r>
            <a:r>
              <a:rPr dirty="0" err="1"/>
              <a:t>том</a:t>
            </a:r>
            <a:r>
              <a:rPr dirty="0"/>
              <a:t> </a:t>
            </a:r>
            <a:r>
              <a:rPr dirty="0" err="1"/>
              <a:t>числе</a:t>
            </a:r>
            <a:r>
              <a:rPr dirty="0"/>
              <a:t> </a:t>
            </a:r>
            <a:r>
              <a:rPr dirty="0" err="1"/>
              <a:t>автономными</a:t>
            </a:r>
            <a:r>
              <a:rPr dirty="0"/>
              <a:t> </a:t>
            </a:r>
            <a:r>
              <a:rPr dirty="0" err="1"/>
              <a:t>источниками</a:t>
            </a:r>
            <a:r>
              <a:rPr dirty="0"/>
              <a:t> </a:t>
            </a:r>
            <a:r>
              <a:rPr dirty="0" err="1"/>
              <a:t>энергии</a:t>
            </a:r>
            <a:r>
              <a:rPr dirty="0"/>
              <a:t>).</a:t>
            </a:r>
          </a:p>
        </p:txBody>
      </p:sp>
      <p:sp>
        <p:nvSpPr>
          <p:cNvPr id="191" name="Shape 191"/>
          <p:cNvSpPr txBox="1">
            <a:spLocks noGrp="1"/>
          </p:cNvSpPr>
          <p:nvPr>
            <p:ph type="body" idx="4"/>
          </p:nvPr>
        </p:nvSpPr>
        <p:spPr>
          <a:prstGeom prst="rect">
            <a:avLst/>
          </a:prstGeom>
        </p:spPr>
        <p:txBody>
          <a:bodyPr>
            <a:normAutofit fontScale="85000" lnSpcReduction="10000"/>
          </a:bodyPr>
          <a:lstStyle>
            <a:defPPr/>
            <a:lvl1pPr lvl="0"/>
          </a:lstStyle>
          <a:p>
            <a:r>
              <a:rPr lang="ru-RU" dirty="0" smtClean="0"/>
              <a:t>Технологии информационных, управляющих, навигационных систем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body" idx="6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sz="1800">
                <a:latin typeface="Times New Roman"/>
                <a:ea typeface="Times New Roman"/>
                <a:cs typeface="Times New Roman"/>
              </a:rPr>
              <a:t>Предлагаем замену старых разно задачных блоков управления, которые морально устарели на данный период, новым типовым универсальным программируемым блоком управления. Который можно считать мобильным и универсальным за счет компактности и программируемости. </a:t>
            </a:r>
          </a:p>
        </p:txBody>
      </p:sp>
      <p:sp>
        <p:nvSpPr>
          <p:cNvPr id="194" name="Shape 194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>
            <a:normAutofit fontScale="92500" lnSpcReduction="20000"/>
          </a:bodyPr>
          <a:lstStyle>
            <a:defPPr/>
            <a:lvl1pPr lvl="0"/>
          </a:lstStyle>
          <a:p>
            <a:pPr marL="85725" indent="0">
              <a:buNone/>
            </a:pPr>
            <a:r>
              <a:rPr dirty="0" err="1"/>
              <a:t>Проблемы</a:t>
            </a:r>
            <a:r>
              <a:rPr dirty="0"/>
              <a:t> </a:t>
            </a:r>
            <a:r>
              <a:rPr dirty="0" err="1"/>
              <a:t>предприятий</a:t>
            </a:r>
            <a:r>
              <a:rPr dirty="0"/>
              <a:t> с </a:t>
            </a:r>
            <a:r>
              <a:rPr dirty="0" err="1"/>
              <a:t>металлорежущими</a:t>
            </a:r>
            <a:r>
              <a:rPr dirty="0"/>
              <a:t> </a:t>
            </a:r>
            <a:r>
              <a:rPr dirty="0" err="1"/>
              <a:t>станками</a:t>
            </a:r>
            <a:r>
              <a:rPr dirty="0"/>
              <a:t>:</a:t>
            </a:r>
          </a:p>
          <a:p>
            <a:r>
              <a:rPr dirty="0" err="1"/>
              <a:t>Физические</a:t>
            </a:r>
            <a:r>
              <a:rPr dirty="0"/>
              <a:t> и </a:t>
            </a:r>
            <a:r>
              <a:rPr dirty="0" err="1"/>
              <a:t>морально</a:t>
            </a:r>
            <a:r>
              <a:rPr dirty="0"/>
              <a:t> </a:t>
            </a:r>
            <a:r>
              <a:rPr dirty="0" err="1"/>
              <a:t>устаревшие</a:t>
            </a:r>
            <a:r>
              <a:rPr dirty="0"/>
              <a:t> </a:t>
            </a:r>
            <a:r>
              <a:rPr dirty="0" err="1"/>
              <a:t>системы</a:t>
            </a:r>
            <a:r>
              <a:rPr dirty="0"/>
              <a:t> </a:t>
            </a:r>
            <a:r>
              <a:rPr dirty="0" err="1"/>
              <a:t>управления</a:t>
            </a:r>
            <a:endParaRPr dirty="0"/>
          </a:p>
          <a:p>
            <a:r>
              <a:rPr dirty="0" err="1"/>
              <a:t>Малая</a:t>
            </a:r>
            <a:r>
              <a:rPr dirty="0"/>
              <a:t> </a:t>
            </a:r>
            <a:r>
              <a:rPr dirty="0" err="1"/>
              <a:t>альтернатива</a:t>
            </a:r>
            <a:r>
              <a:rPr dirty="0"/>
              <a:t> </a:t>
            </a:r>
            <a:r>
              <a:rPr dirty="0" err="1"/>
              <a:t>импортному</a:t>
            </a:r>
            <a:r>
              <a:rPr dirty="0"/>
              <a:t> </a:t>
            </a:r>
            <a:r>
              <a:rPr dirty="0" err="1"/>
              <a:t>оборудованию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рынке</a:t>
            </a:r>
            <a:r>
              <a:rPr dirty="0"/>
              <a:t> </a:t>
            </a:r>
          </a:p>
        </p:txBody>
      </p:sp>
      <p:sp>
        <p:nvSpPr>
          <p:cNvPr id="195" name="Shape 195"/>
          <p:cNvSpPr txBox="1">
            <a:spLocks noGrp="1"/>
          </p:cNvSpPr>
          <p:nvPr>
            <p:ph type="body" idx="7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r>
              <a:rPr sz="1800" dirty="0" err="1">
                <a:latin typeface="Times New Roman"/>
                <a:ea typeface="Times New Roman"/>
                <a:cs typeface="Times New Roman"/>
              </a:rPr>
              <a:t>Проблема</a:t>
            </a:r>
            <a:r>
              <a:rPr sz="1800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800" dirty="0" err="1">
                <a:latin typeface="Times New Roman"/>
                <a:ea typeface="Times New Roman"/>
                <a:cs typeface="Times New Roman"/>
              </a:rPr>
              <a:t>импортозамещения</a:t>
            </a:r>
            <a:endParaRPr sz="1800" dirty="0">
              <a:latin typeface="Times New Roman"/>
              <a:ea typeface="Times New Roman"/>
              <a:cs typeface="Times New Roman"/>
            </a:endParaRPr>
          </a:p>
          <a:p>
            <a:r>
              <a:rPr sz="1800" dirty="0" err="1">
                <a:latin typeface="Times New Roman"/>
                <a:ea typeface="Times New Roman"/>
                <a:cs typeface="Times New Roman"/>
              </a:rPr>
              <a:t>Модернизации</a:t>
            </a:r>
            <a:r>
              <a:rPr sz="1800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800" dirty="0" err="1">
                <a:latin typeface="Times New Roman"/>
                <a:ea typeface="Times New Roman"/>
                <a:cs typeface="Times New Roman"/>
              </a:rPr>
              <a:t>старых</a:t>
            </a:r>
            <a:r>
              <a:rPr sz="1800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800" dirty="0" err="1">
                <a:latin typeface="Times New Roman"/>
                <a:ea typeface="Times New Roman"/>
                <a:cs typeface="Times New Roman"/>
              </a:rPr>
              <a:t>систем</a:t>
            </a:r>
            <a:r>
              <a:rPr sz="1800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800" dirty="0" err="1">
                <a:latin typeface="Times New Roman"/>
                <a:ea typeface="Times New Roman"/>
                <a:cs typeface="Times New Roman"/>
              </a:rPr>
              <a:t>управления</a:t>
            </a:r>
            <a:r>
              <a:rPr sz="1800" dirty="0">
                <a:latin typeface="Times New Roman"/>
                <a:ea typeface="Times New Roman"/>
                <a:cs typeface="Times New Roman"/>
              </a:rPr>
              <a:t> ЭП</a:t>
            </a:r>
          </a:p>
          <a:p>
            <a:r>
              <a:rPr sz="1800" dirty="0" err="1">
                <a:latin typeface="Times New Roman"/>
                <a:ea typeface="Times New Roman"/>
                <a:cs typeface="Times New Roman"/>
              </a:rPr>
              <a:t>Экономически</a:t>
            </a:r>
            <a:r>
              <a:rPr sz="1800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800" dirty="0" err="1">
                <a:latin typeface="Times New Roman"/>
                <a:ea typeface="Times New Roman"/>
                <a:cs typeface="Times New Roman"/>
              </a:rPr>
              <a:t>целесообразный</a:t>
            </a:r>
            <a:r>
              <a:rPr sz="1800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800" dirty="0" err="1">
                <a:latin typeface="Times New Roman"/>
                <a:ea typeface="Times New Roman"/>
                <a:cs typeface="Times New Roman"/>
              </a:rPr>
              <a:t>способ</a:t>
            </a:r>
            <a:r>
              <a:rPr sz="1800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800" dirty="0" err="1">
                <a:latin typeface="Times New Roman"/>
                <a:ea typeface="Times New Roman"/>
                <a:cs typeface="Times New Roman"/>
              </a:rPr>
              <a:t>решения</a:t>
            </a:r>
            <a:r>
              <a:rPr sz="1800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800" dirty="0" err="1">
                <a:latin typeface="Times New Roman"/>
                <a:ea typeface="Times New Roman"/>
                <a:cs typeface="Times New Roman"/>
              </a:rPr>
              <a:t>проблемы</a:t>
            </a:r>
            <a:endParaRPr sz="18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7" name="Table 197"/>
          <p:cNvGraphicFramePr>
            <a:graphicFrameLocks noGrp="1"/>
          </p:cNvGraphicFramePr>
          <p:nvPr>
            <p:ph type="body" idx="2"/>
            <p:extLst>
              <p:ext uri="{D42A27DB-BD31-4B8C-83A1-F6EECF244321}">
                <p14:modId xmlns:p14="http://schemas.microsoft.com/office/powerpoint/2010/main" val="2086996742"/>
              </p:ext>
            </p:extLst>
          </p:nvPr>
        </p:nvGraphicFramePr>
        <p:xfrm>
          <a:off x="352425" y="1047750"/>
          <a:ext cx="11479213" cy="52097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89966"/>
                <a:gridCol w="7589247"/>
              </a:tblGrid>
              <a:tr h="538678">
                <a:tc>
                  <a:txBody>
                    <a:bodyPr/>
                    <a:lstStyle/>
                    <a:p>
                      <a:pPr algn="ctr"/>
                      <a:r>
                        <a:rPr sz="2800" b="1" i="0" u="none" strike="noStrike" cap="none" spc="0" baseline="0" dirty="0" err="1">
                          <a:solidFill>
                            <a:srgbClr val="8F00FF"/>
                          </a:solidFill>
                          <a:latin typeface="Gilroy-ExtraBold"/>
                          <a:ea typeface="Gilroy-ExtraBold"/>
                          <a:cs typeface="Gilroy-ExtraBold"/>
                        </a:rPr>
                        <a:t>Целевая</a:t>
                      </a:r>
                      <a:r>
                        <a:rPr sz="2800" b="1" i="0" u="none" strike="noStrike" cap="none" spc="0" baseline="0" dirty="0">
                          <a:solidFill>
                            <a:srgbClr val="8F00FF"/>
                          </a:solidFill>
                          <a:latin typeface="Gilroy-ExtraBold"/>
                          <a:ea typeface="Gilroy-ExtraBold"/>
                          <a:cs typeface="Gilroy-ExtraBold"/>
                        </a:rPr>
                        <a:t> </a:t>
                      </a:r>
                      <a:r>
                        <a:rPr sz="2800" b="1" i="0" u="none" strike="noStrike" cap="none" spc="0" baseline="0" dirty="0" err="1">
                          <a:solidFill>
                            <a:srgbClr val="8F00FF"/>
                          </a:solidFill>
                          <a:latin typeface="Gilroy-ExtraBold"/>
                          <a:ea typeface="Gilroy-ExtraBold"/>
                          <a:cs typeface="Gilroy-ExtraBold"/>
                        </a:rPr>
                        <a:t>аудитория</a:t>
                      </a:r>
                      <a:endParaRPr sz="2800" b="1" i="0" u="none" strike="noStrike" cap="none" spc="0" baseline="0" dirty="0">
                        <a:solidFill>
                          <a:srgbClr val="8F00FF"/>
                        </a:solidFill>
                        <a:latin typeface="Gilroy-ExtraBold"/>
                        <a:ea typeface="Gilroy-ExtraBold"/>
                        <a:cs typeface="Gilroy-ExtraBold"/>
                      </a:endParaRPr>
                    </a:p>
                  </a:txBody>
                  <a:tcPr anchor="ctr"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b="1" i="0" u="none" strike="noStrike" cap="none" spc="0" baseline="0">
                          <a:solidFill>
                            <a:srgbClr val="8F00FF"/>
                          </a:solidFill>
                          <a:latin typeface="Gilroy-ExtraBold"/>
                          <a:ea typeface="Gilroy-ExtraBold"/>
                          <a:cs typeface="Gilroy-ExtraBold"/>
                        </a:rPr>
                        <a:t>Ценностное предложение</a:t>
                      </a:r>
                    </a:p>
                  </a:txBody>
                  <a:tcPr anchor="ctr">
                    <a:solidFill>
                      <a:srgbClr val="ECD9FF"/>
                    </a:solidFill>
                  </a:tcPr>
                </a:tc>
              </a:tr>
              <a:tr h="4671071">
                <a:tc>
                  <a:txBody>
                    <a:bodyPr/>
                    <a:lstStyle/>
                    <a:p>
                      <a:endParaRPr/>
                    </a:p>
                    <a:p>
                      <a:endParaRPr/>
                    </a:p>
                    <a:p>
                      <a:endParaRPr/>
                    </a:p>
                    <a:p>
                      <a:endParaRPr/>
                    </a:p>
                    <a:p>
                      <a:endParaRPr/>
                    </a:p>
                    <a:p>
                      <a:endParaRPr/>
                    </a:p>
                    <a:p>
                      <a:endParaRPr/>
                    </a:p>
                    <a:p>
                      <a:endParaRPr/>
                    </a:p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i="0" u="none" strike="noStrike" cap="none" spc="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У</a:t>
                      </a:r>
                      <a:r>
                        <a:rPr sz="1600" b="0" i="0" u="none" strike="noStrike" cap="none" spc="0" baseline="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ниверсально</a:t>
                      </a:r>
                      <a:r>
                        <a:rPr lang="ru-RU" sz="1600" b="0" i="0" u="none" strike="noStrike" cap="none" spc="0" baseline="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ый</a:t>
                      </a:r>
                      <a:r>
                        <a:rPr sz="1600" b="0" i="0" u="none" strike="noStrike" cap="none" spc="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тиристорн</a:t>
                      </a:r>
                      <a:r>
                        <a:rPr lang="ru-RU" sz="1600" b="0" i="0" u="none" strike="noStrike" cap="none" spc="0" baseline="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ый</a:t>
                      </a:r>
                      <a:r>
                        <a:rPr sz="1600" b="0" i="0" u="none" strike="noStrike" cap="none" spc="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электропривод</a:t>
                      </a:r>
                      <a:r>
                        <a:rPr sz="1600" b="0" i="0" u="none" strike="noStrike" cap="none" spc="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не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имеющ</a:t>
                      </a:r>
                      <a:r>
                        <a:rPr lang="ru-RU" sz="1600" b="0" i="0" u="none" strike="noStrike" cap="none" spc="0" baseline="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ий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аналогов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который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подход</a:t>
                      </a:r>
                      <a:r>
                        <a:rPr lang="ru-RU" sz="1600" b="0" i="0" u="none" strike="noStrike" cap="none" spc="0" baseline="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ит</a:t>
                      </a:r>
                      <a:r>
                        <a:rPr sz="1600" b="0" i="0" u="none" strike="noStrike" cap="none" spc="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для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разных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задач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в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том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числе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нестандартных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(с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модернизацией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связанных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с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управлением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металлообрабатывающими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станками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 u="none" strike="noStrike" cap="none" spc="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Продукт будет пользоваться спросом т.к. п</a:t>
                      </a:r>
                      <a:r>
                        <a:rPr sz="1600" b="0" i="0" u="none" strike="noStrike" cap="none" spc="0" baseline="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овышенная</a:t>
                      </a:r>
                      <a:r>
                        <a:rPr sz="1600" b="0" i="0" u="none" strike="noStrike" cap="none" spc="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точность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широкие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диапазоны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регулирования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в отличие от </a:t>
                      </a:r>
                      <a:r>
                        <a:rPr sz="1600" b="0" i="0" u="none" strike="noStrike" cap="none" spc="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конкурентов.</a:t>
                      </a:r>
                      <a:endParaRPr sz="1600" b="0" i="0" u="none" strike="noStrike" cap="none" spc="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 u="none" strike="noStrike" cap="none" spc="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Переключаемая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структура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управления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возможность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управлять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несколькими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электродвигателями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разных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станков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одной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системой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600" b="0" i="0" u="none" strike="noStrike" cap="none" spc="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управления</a:t>
                      </a:r>
                      <a:r>
                        <a:rPr sz="1600" b="0" i="0" u="none" strike="noStrike" cap="none" spc="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).</a:t>
                      </a:r>
                    </a:p>
                    <a:p>
                      <a:pPr algn="l"/>
                      <a:endParaRPr sz="1600" b="0" i="0" u="none" strike="noStrike" cap="none" spc="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sp>
        <p:nvSpPr>
          <p:cNvPr id="198" name="Shape 198"/>
          <p:cNvSpPr txBox="1"/>
          <p:nvPr/>
        </p:nvSpPr>
        <p:spPr>
          <a:xfrm>
            <a:off x="463138" y="1745672"/>
            <a:ext cx="3715456" cy="1477323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45718" tIns="45718" rIns="45718" bIns="45718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 u="none" strike="noStrike" cap="none" spc="0" baseline="0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Конечными</a:t>
            </a:r>
            <a:r>
              <a:rPr sz="1800" b="0" i="0" u="none" strike="noStrike" cap="none" spc="0" baseline="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b="0" i="0" u="none" strike="noStrike" cap="none" spc="0" baseline="0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потребителями</a:t>
            </a:r>
            <a:r>
              <a:rPr sz="1800" b="0" i="0" u="none" strike="noStrike" cap="none" spc="0" baseline="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b="0" i="0" u="none" strike="noStrike" cap="none" spc="0" baseline="0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будут</a:t>
            </a:r>
            <a:r>
              <a:rPr sz="1800" b="0" i="0" u="none" strike="noStrike" cap="none" spc="0" baseline="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b="0" i="0" u="none" strike="noStrike" cap="none" spc="0" baseline="0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являться</a:t>
            </a:r>
            <a:r>
              <a:rPr sz="1800" b="0" i="0" u="none" strike="noStrike" cap="none" spc="0" baseline="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b="0" i="0" u="none" strike="noStrike" cap="none" spc="0" baseline="0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предприятия</a:t>
            </a:r>
            <a:r>
              <a:rPr sz="1800" b="0" i="0" u="none" strike="noStrike" cap="none" spc="0" baseline="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b="0" i="0" u="none" strike="noStrike" cap="none" spc="0" baseline="0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со</a:t>
            </a:r>
            <a:r>
              <a:rPr sz="1800" b="0" i="0" u="none" strike="noStrike" cap="none" spc="0" baseline="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b="0" i="0" u="none" strike="noStrike" cap="none" spc="0" baseline="0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станками</a:t>
            </a:r>
            <a:r>
              <a:rPr sz="1800" b="0" i="0" u="none" strike="noStrike" cap="none" spc="0" baseline="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b="0" i="0" u="none" strike="noStrike" cap="none" spc="0" baseline="0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универсального</a:t>
            </a:r>
            <a:r>
              <a:rPr sz="1800" b="0" i="0" u="none" strike="noStrike" cap="none" spc="0" baseline="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, </a:t>
            </a:r>
            <a:r>
              <a:rPr sz="1800" b="0" i="0" u="none" strike="noStrike" cap="none" spc="0" baseline="0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специализированного</a:t>
            </a:r>
            <a:r>
              <a:rPr sz="1800" b="0" i="0" u="none" strike="noStrike" cap="none" spc="0" baseline="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и </a:t>
            </a:r>
            <a:r>
              <a:rPr sz="1800" b="0" i="0" u="none" strike="noStrike" cap="none" spc="0" baseline="0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специального</a:t>
            </a:r>
            <a:r>
              <a:rPr sz="1800" b="0" i="0" u="none" strike="noStrike" cap="none" spc="0" baseline="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b="0" i="0" u="none" strike="noStrike" cap="none" spc="0" baseline="0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назначения</a:t>
            </a:r>
            <a:r>
              <a:rPr sz="1800" b="0" i="0" u="none" strike="noStrike" cap="none" spc="0" baseline="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0" name="Table 200"/>
          <p:cNvGraphicFramePr/>
          <p:nvPr/>
        </p:nvGraphicFramePr>
        <p:xfrm>
          <a:off x="304801" y="1205440"/>
          <a:ext cx="11624929" cy="5303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7506"/>
                <a:gridCol w="2907506"/>
                <a:gridCol w="2907506"/>
                <a:gridCol w="2902411"/>
              </a:tblGrid>
              <a:tr h="620557"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7030A0"/>
                          </a:solidFill>
                          <a:latin typeface="Gilroy-ExtraBold"/>
                          <a:ea typeface="Gilroy-ExtraBold"/>
                          <a:cs typeface="Gilroy-ExtraBold"/>
                        </a:rPr>
                        <a:t>КОНКУРЕНТ</a:t>
                      </a:r>
                    </a:p>
                  </a:txBody>
                  <a:tcPr anchor="ctr">
                    <a:lnL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 w="12700">
                      <a:prstDash val="solid"/>
                    </a:lnTlToBr>
                    <a:lnBlToTr w="12700">
                      <a:prstDash val="solid"/>
                    </a:lnBlToTr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7030A0"/>
                          </a:solidFill>
                          <a:latin typeface="Gilroy-ExtraBold"/>
                          <a:ea typeface="Gilroy-ExtraBold"/>
                          <a:cs typeface="Gilroy-ExtraBold"/>
                        </a:rPr>
                        <a:t>ПРОДУКТ </a:t>
                      </a:r>
                    </a:p>
                  </a:txBody>
                  <a:tcPr anchor="ctr">
                    <a:lnL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7030A0"/>
                          </a:solidFill>
                          <a:latin typeface="Gilroy-ExtraBold"/>
                          <a:ea typeface="Gilroy-ExtraBold"/>
                          <a:cs typeface="Gilroy-ExtraBold"/>
                        </a:rPr>
                        <a:t>ХАРАКТЕРИСТИКИ ПРОДУКТА</a:t>
                      </a:r>
                    </a:p>
                  </a:txBody>
                  <a:tcPr anchor="ctr">
                    <a:lnL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7030A0"/>
                          </a:solidFill>
                          <a:latin typeface="Gilroy-ExtraBold"/>
                          <a:ea typeface="Gilroy-ExtraBold"/>
                          <a:cs typeface="Gilroy-ExtraBold"/>
                        </a:rPr>
                        <a:t>НАШИ КОНКУРЕТНЫЕ ПРЕИМУЩЕСТВА</a:t>
                      </a:r>
                    </a:p>
                  </a:txBody>
                  <a:tcPr anchor="ctr">
                    <a:lnL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</a:tr>
              <a:tr h="1380948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/>
                        <a:t>АО «НПП «Технология Машиностроения»</a:t>
                      </a:r>
                    </a:p>
                    <a:p>
                      <a:pPr algn="l"/>
                      <a:endParaRPr sz="160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 b="0" i="0" u="none" strike="noStrike" cap="none" spc="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Цифровой электропривод постоянного тока серии ЭПУ1М-7</a:t>
                      </a:r>
                      <a:endParaRPr sz="160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 b="0" i="0" u="none" strike="noStrike" cap="none" spc="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Электроприводы выпускаются как во встраиваемом (модульном), так и в шкафном (навесном или напольном) исполнениях.</a:t>
                      </a:r>
                      <a:endParaRPr sz="160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500">
                          <a:solidFill>
                            <a:srgbClr val="002060"/>
                          </a:solidFill>
                        </a:rPr>
                        <a:t>1)Компактный модуль системы управления (пластмассовая или металлическая «коробка» с габаритами 300*270*170)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500">
                          <a:solidFill>
                            <a:srgbClr val="002060"/>
                          </a:solidFill>
                        </a:rPr>
                        <a:t>2)Экономически выгоднее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500">
                          <a:solidFill>
                            <a:srgbClr val="002060"/>
                          </a:solidFill>
                        </a:rPr>
                        <a:t>(замена системы управления вместо покупки нового станка) 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500">
                          <a:solidFill>
                            <a:srgbClr val="002060"/>
                          </a:solidFill>
                        </a:rPr>
                        <a:t>3)Простота обслуживания и ремонта (модульная система размещения комплектующих, позволяющая без труда заменить какой-то элемент) 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500">
                          <a:solidFill>
                            <a:srgbClr val="002060"/>
                          </a:solidFill>
                        </a:rPr>
                        <a:t>4)Расширенная диагностика неисправностей (за счет встроенного микроконтроллера) </a:t>
                      </a:r>
                    </a:p>
                  </a:txBody>
                  <a:tcPr>
                    <a:lnL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624362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/>
                        <a:t>ООО «Звезда Электроника»</a:t>
                      </a:r>
                    </a:p>
                    <a:p>
                      <a:pPr algn="l"/>
                      <a:endParaRPr sz="160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har char="-"/>
                      </a:pPr>
                      <a:r>
                        <a:rPr sz="1200" b="0" i="0" u="none" strike="noStrike" cap="none" spc="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Электроприводы подачи (ЭПУ1М-2...П)</a:t>
                      </a:r>
                      <a:endParaRPr sz="160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 b="0" i="0" u="none" strike="noStrike" cap="none" spc="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Электроприводы главного движения для реверсивных и нереверсивных широкорегулируемых приводов мощностью 1,5 - 250 кВт с двухзонным и однозонным регулированием скорости, в том числе для механизмов.</a:t>
                      </a:r>
                      <a:endParaRPr sz="160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>
                      <a:solidFill>
                        <a:srgbClr val="7030A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1" name="Shape 201"/>
          <p:cNvSpPr txBox="1"/>
          <p:nvPr/>
        </p:nvSpPr>
        <p:spPr>
          <a:xfrm>
            <a:off x="3293126" y="183919"/>
            <a:ext cx="8641699" cy="607981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marR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1pPr>
            <a:lvl2pPr marL="0" marR="0" lvl="1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2pPr>
            <a:lvl3pPr marL="0" marR="0" lvl="2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3pPr>
            <a:lvl4pPr marL="0" marR="0" lvl="3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4pPr>
            <a:lvl5pPr marL="0" marR="0" lvl="4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5pPr>
            <a:lvl6pPr marL="0" marR="0" lvl="5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6pPr>
            <a:lvl7pPr marL="0" marR="0" lvl="6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7pPr>
            <a:lvl8pPr marL="0" marR="0" lvl="7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8pPr>
            <a:lvl9pPr marL="0" marR="0" lvl="8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9pPr>
          </a:lstStyle>
          <a:p>
            <a:r>
              <a:rPr sz="28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Ключевые конкуренты </a:t>
            </a:r>
          </a:p>
          <a:p>
            <a:endParaRPr sz="1400" b="1">
              <a:solidFill>
                <a:srgbClr val="FF0000"/>
              </a:solidFill>
              <a:highlight>
                <a:srgbClr val="FFFF00"/>
              </a:highlight>
              <a:latin typeface="Gilroy-ExtraBold"/>
              <a:ea typeface="Gilroy-ExtraBold"/>
              <a:cs typeface="Gilroy-Extra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4294967295"/>
          </p:nvPr>
        </p:nvSpPr>
        <p:spPr>
          <a:xfrm>
            <a:off x="6138386" y="5354653"/>
            <a:ext cx="5788213" cy="95094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4294967295"/>
          </p:nvPr>
        </p:nvSpPr>
        <p:spPr>
          <a:xfrm>
            <a:off x="7231712" y="1579610"/>
            <a:ext cx="2296508" cy="1544361"/>
          </a:xfrm>
          <a:prstGeom prst="rect">
            <a:avLst/>
          </a:prstGeom>
        </p:spPr>
        <p:txBody>
          <a:bodyPr/>
          <a:lstStyle/>
          <a:p>
            <a:r>
              <a:rPr lang="ru-RU" sz="2000" dirty="0" smtClean="0"/>
              <a:t>Возможен быстрый ремонт при поломке, без больших затрат</a:t>
            </a:r>
            <a:endParaRPr lang="ru-RU" sz="20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4294967295"/>
          </p:nvPr>
        </p:nvSpPr>
        <p:spPr>
          <a:xfrm>
            <a:off x="9528218" y="1579611"/>
            <a:ext cx="2383113" cy="34726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Предприятия </a:t>
            </a:r>
            <a:r>
              <a:rPr lang="ru-RU" sz="2400" dirty="0">
                <a:solidFill>
                  <a:schemeClr val="tx1"/>
                </a:solidFill>
              </a:rPr>
              <a:t>со станками универсального, специализированного и специального назначения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4294967295"/>
          </p:nvPr>
        </p:nvSpPr>
        <p:spPr>
          <a:xfrm>
            <a:off x="7219318" y="3677930"/>
            <a:ext cx="2308900" cy="1374296"/>
          </a:xfrm>
          <a:prstGeom prst="rect">
            <a:avLst/>
          </a:prstGeom>
        </p:spPr>
        <p:txBody>
          <a:bodyPr/>
          <a:lstStyle/>
          <a:p>
            <a:r>
              <a:rPr lang="ru-RU" sz="1400" dirty="0" smtClean="0"/>
              <a:t>Тематические журналы</a:t>
            </a:r>
          </a:p>
          <a:p>
            <a:r>
              <a:rPr lang="ru-RU" sz="1400" dirty="0" smtClean="0"/>
              <a:t>Научные конференции</a:t>
            </a:r>
          </a:p>
          <a:p>
            <a:r>
              <a:rPr lang="ru-RU" sz="1400" dirty="0" smtClean="0"/>
              <a:t>Мероприятия связанные  металлообрабатывающей промышленностью</a:t>
            </a:r>
            <a:endParaRPr lang="ru-RU" sz="1400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4294967295"/>
          </p:nvPr>
        </p:nvSpPr>
        <p:spPr>
          <a:xfrm>
            <a:off x="5172073" y="1579609"/>
            <a:ext cx="2047245" cy="3472615"/>
          </a:xfrm>
          <a:prstGeom prst="rect">
            <a:avLst/>
          </a:prstGeom>
        </p:spPr>
        <p:txBody>
          <a:bodyPr/>
          <a:lstStyle/>
          <a:p>
            <a:r>
              <a:rPr lang="ru-RU" sz="1200" dirty="0">
                <a:solidFill>
                  <a:schemeClr val="tx1"/>
                </a:solidFill>
                <a:sym typeface="Helvetica"/>
              </a:rPr>
              <a:t>Переключаемая структура </a:t>
            </a:r>
            <a:r>
              <a:rPr lang="ru-RU" sz="1200" dirty="0" smtClean="0">
                <a:solidFill>
                  <a:schemeClr val="tx1"/>
                </a:solidFill>
                <a:sym typeface="Helvetica"/>
              </a:rPr>
              <a:t>управления</a:t>
            </a:r>
          </a:p>
          <a:p>
            <a:r>
              <a:rPr lang="ru-RU" sz="1200" dirty="0" smtClean="0">
                <a:solidFill>
                  <a:schemeClr val="tx1"/>
                </a:solidFill>
                <a:sym typeface="Helvetica"/>
              </a:rPr>
              <a:t>Оригинального </a:t>
            </a:r>
            <a:r>
              <a:rPr lang="ru-RU" sz="1200" dirty="0">
                <a:solidFill>
                  <a:schemeClr val="tx1"/>
                </a:solidFill>
                <a:sym typeface="Helvetica"/>
              </a:rPr>
              <a:t>программного обеспечения, </a:t>
            </a:r>
            <a:r>
              <a:rPr lang="ru-RU" sz="1200" dirty="0" smtClean="0">
                <a:solidFill>
                  <a:schemeClr val="tx1"/>
                </a:solidFill>
                <a:sym typeface="Helvetica"/>
              </a:rPr>
              <a:t>отличительной особенностью </a:t>
            </a:r>
            <a:r>
              <a:rPr lang="ru-RU" sz="1200" dirty="0">
                <a:solidFill>
                  <a:schemeClr val="tx1"/>
                </a:solidFill>
                <a:sym typeface="Helvetica"/>
              </a:rPr>
              <a:t>которого будет являться технологический интерфейс и </a:t>
            </a:r>
            <a:r>
              <a:rPr lang="ru-RU" sz="1200" dirty="0" smtClean="0">
                <a:solidFill>
                  <a:schemeClr val="tx1"/>
                </a:solidFill>
                <a:sym typeface="Helvetica"/>
              </a:rPr>
              <a:t>многие программные возможности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Мобильный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универсальный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 счет компактности и программируемости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4294967295"/>
          </p:nvPr>
        </p:nvSpPr>
        <p:spPr>
          <a:xfrm>
            <a:off x="2431529" y="1376283"/>
            <a:ext cx="2721647" cy="1747688"/>
          </a:xfrm>
          <a:prstGeom prst="rect">
            <a:avLst/>
          </a:prstGeom>
        </p:spPr>
        <p:txBody>
          <a:bodyPr/>
          <a:lstStyle/>
          <a:p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Предлагаем замену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старых разно задачных блоков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управления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новым типовым универсальным программируемым блоком управления</a:t>
            </a:r>
            <a:endParaRPr lang="ru-RU" sz="1600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4294967295"/>
          </p:nvPr>
        </p:nvSpPr>
        <p:spPr>
          <a:xfrm>
            <a:off x="341449" y="1824144"/>
            <a:ext cx="2078534" cy="3228079"/>
          </a:xfrm>
          <a:prstGeom prst="rect">
            <a:avLst/>
          </a:prstGeom>
        </p:spPr>
        <p:txBody>
          <a:bodyPr/>
          <a:lstStyle/>
          <a:p>
            <a:r>
              <a:rPr lang="ru-RU" sz="2000" dirty="0"/>
              <a:t>Физические и морально устаревшие системы </a:t>
            </a:r>
            <a:r>
              <a:rPr lang="ru-RU" sz="2000" dirty="0" smtClean="0"/>
              <a:t>управления станков</a:t>
            </a:r>
            <a:endParaRPr lang="ru-RU" sz="2000" dirty="0"/>
          </a:p>
          <a:p>
            <a:r>
              <a:rPr lang="ru-RU" sz="2000" dirty="0"/>
              <a:t>Малая альтернатива импортному оборудованию на рынке </a:t>
            </a:r>
            <a:endParaRPr lang="ru-RU" sz="2000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4294967295"/>
          </p:nvPr>
        </p:nvSpPr>
        <p:spPr>
          <a:xfrm>
            <a:off x="2419982" y="3489711"/>
            <a:ext cx="2733193" cy="1562511"/>
          </a:xfrm>
          <a:prstGeom prst="rect">
            <a:avLst/>
          </a:prstGeom>
        </p:spPr>
        <p:txBody>
          <a:bodyPr/>
          <a:lstStyle/>
          <a:p>
            <a:r>
              <a:rPr lang="ru-RU" sz="2000" dirty="0" smtClean="0"/>
              <a:t>Число проданного продукта</a:t>
            </a:r>
          </a:p>
          <a:p>
            <a:r>
              <a:rPr lang="ru-RU" sz="2000" dirty="0" smtClean="0"/>
              <a:t>Количество обращений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08000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реализации проекта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4294967295"/>
          </p:nvPr>
        </p:nvSpPr>
        <p:spPr>
          <a:xfrm>
            <a:off x="495746" y="992246"/>
            <a:ext cx="3706082" cy="1922777"/>
          </a:xfrm>
          <a:prstGeom prst="rect">
            <a:avLst/>
          </a:prstGeom>
        </p:spPr>
        <p:txBody>
          <a:bodyPr/>
          <a:lstStyle/>
          <a:p>
            <a:r>
              <a:rPr lang="ru-RU" sz="2000" i="1" dirty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Закупка </a:t>
            </a:r>
            <a:r>
              <a:rPr lang="ru-RU" sz="2000" i="1" dirty="0" smtClean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 и </a:t>
            </a:r>
            <a:r>
              <a:rPr lang="ru-RU" sz="2000" i="1" dirty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комплектующих </a:t>
            </a:r>
            <a:endParaRPr lang="ru-RU" sz="2000" i="1" dirty="0" smtClean="0">
              <a:solidFill>
                <a:schemeClr val="tx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000" i="1" dirty="0" smtClean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Разработка Программного обеспечения Отечественного контролера</a:t>
            </a:r>
            <a:endParaRPr lang="ru-RU" sz="2000" i="1" dirty="0">
              <a:solidFill>
                <a:schemeClr val="tx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4294967295"/>
          </p:nvPr>
        </p:nvSpPr>
        <p:spPr>
          <a:xfrm>
            <a:off x="495746" y="3766616"/>
            <a:ext cx="3708000" cy="1922777"/>
          </a:xfrm>
          <a:prstGeom prst="rect">
            <a:avLst/>
          </a:prstGeom>
        </p:spPr>
        <p:txBody>
          <a:bodyPr/>
          <a:lstStyle/>
          <a:p>
            <a:r>
              <a:rPr lang="ru-RU" i="1" dirty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Сборка </a:t>
            </a:r>
            <a:r>
              <a:rPr lang="ru-RU" i="1" dirty="0" smtClean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модели</a:t>
            </a:r>
          </a:p>
          <a:p>
            <a:r>
              <a:rPr lang="ru-RU" i="1" dirty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Пуск, доработка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4294967295"/>
          </p:nvPr>
        </p:nvSpPr>
        <p:spPr>
          <a:xfrm>
            <a:off x="7988885" y="1718941"/>
            <a:ext cx="3744000" cy="1922777"/>
          </a:xfrm>
          <a:prstGeom prst="rect">
            <a:avLst/>
          </a:prstGeom>
        </p:spPr>
        <p:txBody>
          <a:bodyPr/>
          <a:lstStyle/>
          <a:p>
            <a:r>
              <a:rPr lang="ru-RU" sz="2400" i="1" dirty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Подготовка </a:t>
            </a:r>
            <a:r>
              <a:rPr lang="ru-RU" sz="2400" i="1" dirty="0" smtClean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проектной документации</a:t>
            </a:r>
          </a:p>
          <a:p>
            <a:r>
              <a:rPr lang="ru-RU" sz="2400" i="1" dirty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Утверждение </a:t>
            </a:r>
            <a:r>
              <a:rPr lang="ru-RU" sz="2400" i="1" dirty="0" smtClean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 согласование </a:t>
            </a:r>
            <a:r>
              <a:rPr lang="ru-RU" sz="2400" i="1" dirty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проекта 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4294967295"/>
          </p:nvPr>
        </p:nvSpPr>
        <p:spPr>
          <a:xfrm>
            <a:off x="7988885" y="4465454"/>
            <a:ext cx="3744000" cy="1922777"/>
          </a:xfrm>
          <a:prstGeom prst="rect">
            <a:avLst/>
          </a:prstGeom>
        </p:spPr>
        <p:txBody>
          <a:bodyPr/>
          <a:lstStyle/>
          <a:p>
            <a:r>
              <a:rPr lang="ru-RU" sz="2000" i="1" dirty="0" smtClean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Пуско-наладка, окончательная </a:t>
            </a:r>
            <a:r>
              <a:rPr lang="ru-RU" sz="2000" i="1" dirty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настройка </a:t>
            </a:r>
            <a:endParaRPr lang="ru-RU" sz="2000" i="1" dirty="0" smtClean="0">
              <a:solidFill>
                <a:schemeClr val="tx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000" i="1" dirty="0" smtClean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Подведение </a:t>
            </a:r>
            <a:r>
              <a:rPr lang="ru-RU" sz="2000" i="1" dirty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итогов </a:t>
            </a:r>
            <a:r>
              <a:rPr lang="ru-RU" sz="2000" i="1" dirty="0" smtClean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 публикация </a:t>
            </a:r>
            <a:r>
              <a:rPr lang="ru-RU" sz="2000" i="1" dirty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научных докладов</a:t>
            </a:r>
            <a:endParaRPr lang="ru-RU" sz="2000" i="1" dirty="0">
              <a:solidFill>
                <a:schemeClr val="tx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521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Команда проекта</a:t>
            </a:r>
          </a:p>
        </p:txBody>
      </p:sp>
      <p:sp>
        <p:nvSpPr>
          <p:cNvPr id="204" name="Shape 204"/>
          <p:cNvSpPr/>
          <p:nvPr/>
        </p:nvSpPr>
        <p:spPr>
          <a:xfrm>
            <a:off x="606490" y="1035699"/>
            <a:ext cx="1212979" cy="1782147"/>
          </a:xfrm>
          <a:prstGeom prst="rect">
            <a:avLst/>
          </a:prstGeom>
          <a:solidFill>
            <a:srgbClr val="FFFFFF"/>
          </a:solidFill>
          <a:ln w="25400">
            <a:solidFill>
              <a:srgbClr val="7030A0"/>
            </a:solidFill>
            <a:prstDash val="solid"/>
          </a:ln>
        </p:spPr>
        <p:txBody>
          <a:bodyPr vert="horz" wrap="square" lIns="45718" tIns="45718" rIns="45718" bIns="45718" anchor="ctr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800" b="0" i="0" u="none" strike="noStrike" cap="none" spc="0" baseline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5" name="Shape 205"/>
          <p:cNvSpPr/>
          <p:nvPr/>
        </p:nvSpPr>
        <p:spPr>
          <a:xfrm>
            <a:off x="1971870" y="2817846"/>
            <a:ext cx="1212979" cy="1782146"/>
          </a:xfrm>
          <a:prstGeom prst="rect">
            <a:avLst/>
          </a:prstGeom>
          <a:solidFill>
            <a:srgbClr val="FFFFFF"/>
          </a:solidFill>
          <a:ln w="25400">
            <a:solidFill>
              <a:srgbClr val="7030A0"/>
            </a:solidFill>
            <a:prstDash val="solid"/>
          </a:ln>
        </p:spPr>
        <p:txBody>
          <a:bodyPr vert="horz" wrap="square" lIns="45718" tIns="45718" rIns="45718" bIns="45718" anchor="ctr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800" b="0" i="0" u="none" strike="noStrike" cap="none" spc="0" baseline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6" name="Shape 206"/>
          <p:cNvSpPr/>
          <p:nvPr/>
        </p:nvSpPr>
        <p:spPr>
          <a:xfrm>
            <a:off x="600270" y="4715069"/>
            <a:ext cx="1212979" cy="1782147"/>
          </a:xfrm>
          <a:prstGeom prst="rect">
            <a:avLst/>
          </a:prstGeom>
          <a:solidFill>
            <a:srgbClr val="FFFFFF"/>
          </a:solidFill>
          <a:ln w="25400">
            <a:solidFill>
              <a:srgbClr val="7030A0"/>
            </a:solidFill>
            <a:prstDash val="solid"/>
          </a:ln>
        </p:spPr>
        <p:txBody>
          <a:bodyPr vert="horz" wrap="square" lIns="45718" tIns="45718" rIns="45718" bIns="45718" anchor="ctr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800" b="0" i="0" u="none" strike="noStrike" cap="none" spc="0" baseline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7" name="Shape 207"/>
          <p:cNvSpPr/>
          <p:nvPr/>
        </p:nvSpPr>
        <p:spPr>
          <a:xfrm>
            <a:off x="5797422" y="1035698"/>
            <a:ext cx="1212978" cy="1782147"/>
          </a:xfrm>
          <a:prstGeom prst="rect">
            <a:avLst/>
          </a:prstGeom>
          <a:solidFill>
            <a:srgbClr val="FFFFFF"/>
          </a:solidFill>
          <a:ln w="25400">
            <a:solidFill>
              <a:srgbClr val="7030A0"/>
            </a:solidFill>
            <a:prstDash val="solid"/>
          </a:ln>
        </p:spPr>
        <p:txBody>
          <a:bodyPr vert="horz" wrap="square" lIns="45718" tIns="45718" rIns="45718" bIns="45718" anchor="ctr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800" b="0" i="0" u="none" strike="noStrike" cap="none" spc="0" baseline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7209453" y="2817845"/>
            <a:ext cx="1212978" cy="1782147"/>
          </a:xfrm>
          <a:prstGeom prst="rect">
            <a:avLst/>
          </a:prstGeom>
          <a:solidFill>
            <a:srgbClr val="FFFFFF"/>
          </a:solidFill>
          <a:ln w="25400">
            <a:solidFill>
              <a:srgbClr val="7030A0"/>
            </a:solidFill>
            <a:prstDash val="solid"/>
          </a:ln>
        </p:spPr>
        <p:txBody>
          <a:bodyPr vert="horz" wrap="square" lIns="45718" tIns="45718" rIns="45718" bIns="45718" anchor="ctr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800" b="0" i="0" u="none" strike="noStrike" cap="none" spc="0" baseline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 txBox="1"/>
          <p:nvPr/>
        </p:nvSpPr>
        <p:spPr>
          <a:xfrm>
            <a:off x="2211355" y="1324947"/>
            <a:ext cx="3359021" cy="1015658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45718" tIns="45718" rIns="45718" bIns="45718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u="none" strike="noStrike" cap="none" spc="0" baseline="0">
                <a:solidFill>
                  <a:srgbClr val="7030A0"/>
                </a:solidFill>
                <a:latin typeface="Gilroy-ExtraBold"/>
                <a:ea typeface="Gilroy-ExtraBold"/>
                <a:cs typeface="Gilroy-ExtraBold"/>
              </a:rPr>
              <a:t>Домаев Д.С., 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u="none" strike="noStrike" cap="none" spc="0" baseline="0">
                <a:solidFill>
                  <a:srgbClr val="7030A0"/>
                </a:solidFill>
                <a:latin typeface="Gilroy-ExtraBold"/>
                <a:ea typeface="Gilroy-ExtraBold"/>
                <a:cs typeface="Gilroy-ExtraBold"/>
              </a:rPr>
              <a:t>Конструктор,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u="none" strike="noStrike" cap="none" spc="0" baseline="0">
                <a:solidFill>
                  <a:srgbClr val="7030A0"/>
                </a:solidFill>
                <a:latin typeface="Gilroy-ExtraBold"/>
                <a:ea typeface="Gilroy-ExtraBold"/>
                <a:cs typeface="Gilroy-ExtraBold"/>
              </a:rPr>
              <a:t>ID 3217930</a:t>
            </a:r>
          </a:p>
        </p:txBody>
      </p:sp>
      <p:sp>
        <p:nvSpPr>
          <p:cNvPr id="210" name="Shape 210"/>
          <p:cNvSpPr txBox="1"/>
          <p:nvPr/>
        </p:nvSpPr>
        <p:spPr>
          <a:xfrm>
            <a:off x="8761445" y="3480009"/>
            <a:ext cx="3359021" cy="1015658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45718" tIns="45718" rIns="45718" bIns="45718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u="none" strike="noStrike" cap="none" spc="0" baseline="0">
                <a:solidFill>
                  <a:srgbClr val="7030A0"/>
                </a:solidFill>
                <a:latin typeface="Gilroy-ExtraBold"/>
                <a:ea typeface="Gilroy-ExtraBold"/>
                <a:cs typeface="Gilroy-ExtraBold"/>
              </a:rPr>
              <a:t>Мищерин В.А., 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u="none" strike="noStrike" cap="none" spc="0" baseline="0">
                <a:solidFill>
                  <a:srgbClr val="7030A0"/>
                </a:solidFill>
                <a:latin typeface="Gilroy-ExtraBold"/>
                <a:ea typeface="Gilroy-ExtraBold"/>
                <a:cs typeface="Gilroy-ExtraBold"/>
              </a:rPr>
              <a:t>Сборщик,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u="none" strike="noStrike" cap="none" spc="0" baseline="0">
                <a:solidFill>
                  <a:srgbClr val="7030A0"/>
                </a:solidFill>
                <a:latin typeface="Gilroy-ExtraBold"/>
                <a:ea typeface="Gilroy-ExtraBold"/>
                <a:cs typeface="Gilroy-ExtraBold"/>
              </a:rPr>
              <a:t>ID 2930337</a:t>
            </a:r>
          </a:p>
        </p:txBody>
      </p:sp>
      <p:sp>
        <p:nvSpPr>
          <p:cNvPr id="211" name="Shape 211"/>
          <p:cNvSpPr txBox="1"/>
          <p:nvPr/>
        </p:nvSpPr>
        <p:spPr>
          <a:xfrm>
            <a:off x="2211355" y="5339601"/>
            <a:ext cx="3359021" cy="1015658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45718" tIns="45718" rIns="45718" bIns="45718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u="none" strike="noStrike" cap="none" spc="0" baseline="0">
                <a:solidFill>
                  <a:srgbClr val="7030A0"/>
                </a:solidFill>
                <a:latin typeface="Gilroy-ExtraBold"/>
                <a:ea typeface="Gilroy-ExtraBold"/>
                <a:cs typeface="Gilroy-ExtraBold"/>
              </a:rPr>
              <a:t>Звонов М.Н., 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u="none" strike="noStrike" cap="none" spc="0" baseline="0">
                <a:solidFill>
                  <a:srgbClr val="7030A0"/>
                </a:solidFill>
                <a:latin typeface="Gilroy-ExtraBold"/>
                <a:ea typeface="Gilroy-ExtraBold"/>
                <a:cs typeface="Gilroy-ExtraBold"/>
              </a:rPr>
              <a:t>Сборщик, 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u="none" strike="noStrike" cap="none" spc="0" baseline="0">
                <a:solidFill>
                  <a:srgbClr val="7030A0"/>
                </a:solidFill>
                <a:latin typeface="Gilroy-ExtraBold"/>
                <a:ea typeface="Gilroy-ExtraBold"/>
                <a:cs typeface="Gilroy-ExtraBold"/>
              </a:rPr>
              <a:t>ID 3217970</a:t>
            </a:r>
          </a:p>
        </p:txBody>
      </p:sp>
      <p:sp>
        <p:nvSpPr>
          <p:cNvPr id="212" name="Shape 212"/>
          <p:cNvSpPr txBox="1"/>
          <p:nvPr/>
        </p:nvSpPr>
        <p:spPr>
          <a:xfrm>
            <a:off x="7433387" y="1324947"/>
            <a:ext cx="3359020" cy="1015658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45718" tIns="45718" rIns="45718" bIns="45718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u="none" strike="noStrike" cap="none" spc="0" baseline="0">
                <a:solidFill>
                  <a:srgbClr val="7030A0"/>
                </a:solidFill>
                <a:latin typeface="Gilroy-ExtraBold"/>
                <a:ea typeface="Gilroy-ExtraBold"/>
                <a:cs typeface="Gilroy-ExtraBold"/>
              </a:rPr>
              <a:t>Бескоровайный А.А., 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u="none" strike="noStrike" cap="none" spc="0" baseline="0">
                <a:solidFill>
                  <a:srgbClr val="7030A0"/>
                </a:solidFill>
                <a:latin typeface="Gilroy-ExtraBold"/>
                <a:ea typeface="Gilroy-ExtraBold"/>
                <a:cs typeface="Gilroy-ExtraBold"/>
              </a:rPr>
              <a:t>Разработчик ПО, 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u="none" strike="noStrike" cap="none" spc="0" baseline="0">
                <a:solidFill>
                  <a:srgbClr val="7030A0"/>
                </a:solidFill>
                <a:latin typeface="Gilroy-ExtraBold"/>
                <a:ea typeface="Gilroy-ExtraBold"/>
                <a:cs typeface="Gilroy-ExtraBold"/>
              </a:rPr>
              <a:t>ID 3217906</a:t>
            </a:r>
          </a:p>
        </p:txBody>
      </p:sp>
      <p:sp>
        <p:nvSpPr>
          <p:cNvPr id="213" name="Shape 213"/>
          <p:cNvSpPr txBox="1"/>
          <p:nvPr/>
        </p:nvSpPr>
        <p:spPr>
          <a:xfrm>
            <a:off x="3651379" y="3484674"/>
            <a:ext cx="3359021" cy="1015658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45718" tIns="45718" rIns="45718" bIns="45718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u="none" strike="noStrike" cap="none" spc="0" baseline="0">
                <a:solidFill>
                  <a:srgbClr val="7030A0"/>
                </a:solidFill>
                <a:latin typeface="Gilroy-ExtraBold"/>
                <a:ea typeface="Gilroy-ExtraBold"/>
                <a:cs typeface="Gilroy-ExtraBold"/>
              </a:rPr>
              <a:t>Яковлев Н.С., 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u="none" strike="noStrike" cap="none" spc="0" baseline="0">
                <a:solidFill>
                  <a:srgbClr val="7030A0"/>
                </a:solidFill>
                <a:latin typeface="Gilroy-ExtraBold"/>
                <a:ea typeface="Gilroy-ExtraBold"/>
                <a:cs typeface="Gilroy-ExtraBold"/>
              </a:rPr>
              <a:t>Разработчик ПО,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u="none" strike="noStrike" cap="none" spc="0" baseline="0">
                <a:solidFill>
                  <a:srgbClr val="7030A0"/>
                </a:solidFill>
                <a:latin typeface="Gilroy-ExtraBold"/>
                <a:ea typeface="Gilroy-ExtraBold"/>
                <a:cs typeface="Gilroy-ExtraBold"/>
              </a:rPr>
              <a:t>ID 2489428</a:t>
            </a:r>
          </a:p>
        </p:txBody>
      </p:sp>
      <p:pic>
        <p:nvPicPr>
          <p:cNvPr id="215" name="Picture 215"/>
          <p:cNvPicPr/>
          <p:nvPr/>
        </p:nvPicPr>
        <p:blipFill>
          <a:blip r:embed="rId2"/>
          <a:stretch/>
        </p:blipFill>
        <p:spPr>
          <a:xfrm>
            <a:off x="676501" y="1180321"/>
            <a:ext cx="1111868" cy="1356235"/>
          </a:xfrm>
          <a:prstGeom prst="rect">
            <a:avLst/>
          </a:prstGeom>
        </p:spPr>
      </p:pic>
      <p:pic>
        <p:nvPicPr>
          <p:cNvPr id="217" name="Picture 217"/>
          <p:cNvPicPr/>
          <p:nvPr/>
        </p:nvPicPr>
        <p:blipFill>
          <a:blip r:embed="rId3"/>
          <a:stretch/>
        </p:blipFill>
        <p:spPr>
          <a:xfrm>
            <a:off x="5853563" y="1180321"/>
            <a:ext cx="1100694" cy="1433801"/>
          </a:xfrm>
          <a:prstGeom prst="rect">
            <a:avLst/>
          </a:prstGeom>
        </p:spPr>
      </p:pic>
      <p:pic>
        <p:nvPicPr>
          <p:cNvPr id="219" name="Picture 219"/>
          <p:cNvPicPr/>
          <p:nvPr/>
        </p:nvPicPr>
        <p:blipFill>
          <a:blip r:embed="rId4"/>
          <a:stretch/>
        </p:blipFill>
        <p:spPr>
          <a:xfrm>
            <a:off x="7278131" y="3036656"/>
            <a:ext cx="1075618" cy="1344524"/>
          </a:xfrm>
          <a:prstGeom prst="rect">
            <a:avLst/>
          </a:prstGeom>
        </p:spPr>
      </p:pic>
      <p:pic>
        <p:nvPicPr>
          <p:cNvPr id="221" name="Picture 221"/>
          <p:cNvPicPr/>
          <p:nvPr/>
        </p:nvPicPr>
        <p:blipFill>
          <a:blip r:embed="rId5"/>
          <a:stretch/>
        </p:blipFill>
        <p:spPr>
          <a:xfrm>
            <a:off x="685075" y="4968818"/>
            <a:ext cx="1094720" cy="1293760"/>
          </a:xfrm>
          <a:prstGeom prst="rect">
            <a:avLst/>
          </a:prstGeom>
        </p:spPr>
      </p:pic>
      <p:pic>
        <p:nvPicPr>
          <p:cNvPr id="223" name="Picture 223"/>
          <p:cNvPicPr/>
          <p:nvPr/>
        </p:nvPicPr>
        <p:blipFill>
          <a:blip r:embed="rId6"/>
          <a:stretch/>
        </p:blipFill>
        <p:spPr>
          <a:xfrm>
            <a:off x="2008279" y="2954041"/>
            <a:ext cx="1140159" cy="142713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sz="2000">
                <a:solidFill>
                  <a:srgbClr val="7030A0"/>
                </a:solidFill>
                <a:latin typeface="Gilroy-ExtraBold"/>
                <a:ea typeface="Gilroy-ExtraBold"/>
                <a:cs typeface="Gilroy-ExtraBold"/>
              </a:rPr>
              <a:t>89033640399</a:t>
            </a:r>
          </a:p>
        </p:txBody>
      </p:sp>
      <p:sp>
        <p:nvSpPr>
          <p:cNvPr id="226" name="Shape 226"/>
          <p:cNvSpPr txBox="1"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sz="2000">
                <a:solidFill>
                  <a:srgbClr val="7030A0"/>
                </a:solidFill>
                <a:latin typeface="Gilroy-ExtraBold"/>
                <a:ea typeface="Gilroy-ExtraBold"/>
                <a:cs typeface="Gilroy-ExtraBold"/>
              </a:rPr>
              <a:t>xnodx12x@gmail.com</a:t>
            </a:r>
          </a:p>
          <a:p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/>
          <p:nvPr/>
        </p:nvSpPr>
        <p:spPr>
          <a:xfrm>
            <a:off x="1875453" y="2425959"/>
            <a:ext cx="8350898" cy="1015659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45718" tIns="45718" rIns="45718" bIns="45718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000" b="1" i="0" u="none" strike="noStrike" cap="none" spc="0" baseline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ПРИЛОЖЕНИЯ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"/>
        <a:cs typeface=""/>
      </a:majorFont>
      <a:minorFont>
        <a:latin typeface="Helvetica"/>
        <a:ea typeface=""/>
        <a:cs typeface="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4999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50</TotalTime>
  <Words>469</Words>
  <Application>Microsoft Office PowerPoint</Application>
  <DocSecurity>0</DocSecurity>
  <PresentationFormat>Широкоэкранный</PresentationFormat>
  <Paragraphs>87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0" baseType="lpstr">
      <vt:lpstr>Arial</vt:lpstr>
      <vt:lpstr>Calibri</vt:lpstr>
      <vt:lpstr>Calibri Light</vt:lpstr>
      <vt:lpstr>Candara</vt:lpstr>
      <vt:lpstr>Gilroy-ExtraBold</vt:lpstr>
      <vt:lpstr>Gilroy-Light</vt:lpstr>
      <vt:lpstr>Helvetica</vt:lpstr>
      <vt:lpstr>Helvetica Neue</vt:lpstr>
      <vt:lpstr>Tahoma</vt:lpstr>
      <vt:lpstr>Times New Roman</vt:lpstr>
      <vt:lpstr>Тема Office</vt:lpstr>
      <vt:lpstr>Цифровой тиристорный электропривод 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реализации проекта</vt:lpstr>
      <vt:lpstr>Команда проекта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Цифровой тиристорный электропривод </dc:title>
  <cp:lastModifiedBy>Учетная запись Майкрософт</cp:lastModifiedBy>
  <cp:revision>5</cp:revision>
  <dcterms:modified xsi:type="dcterms:W3CDTF">2023-11-25T06:13:20Z</dcterms:modified>
</cp:coreProperties>
</file>