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Montserrat" panose="020B0604020202020204" charset="-52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glEdkSul0dTG1pdndz09+STUfP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2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font" Target="fonts/font2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4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1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/>
          <p:nvPr/>
        </p:nvSpPr>
        <p:spPr>
          <a:xfrm>
            <a:off x="4576740" y="1759036"/>
            <a:ext cx="4591757" cy="3397000"/>
          </a:xfrm>
          <a:prstGeom prst="rect">
            <a:avLst/>
          </a:prstGeom>
          <a:solidFill>
            <a:srgbClr val="FDA739"/>
          </a:solidFill>
          <a:ln>
            <a:noFill/>
          </a:ln>
        </p:spPr>
        <p:txBody>
          <a:bodyPr spcFirstLastPara="1" wrap="square" lIns="34275" tIns="34275" rIns="342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endParaRPr sz="10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"/>
          <p:cNvSpPr/>
          <p:nvPr/>
        </p:nvSpPr>
        <p:spPr>
          <a:xfrm>
            <a:off x="4577353" y="-2"/>
            <a:ext cx="4591145" cy="17590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34275" tIns="34275" rIns="342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ru-RU" sz="10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Лого</a:t>
            </a:r>
            <a:endParaRPr sz="10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/>
          <p:cNvSpPr/>
          <p:nvPr/>
        </p:nvSpPr>
        <p:spPr>
          <a:xfrm>
            <a:off x="4567261" y="4475135"/>
            <a:ext cx="4599716" cy="680186"/>
          </a:xfrm>
          <a:prstGeom prst="rect">
            <a:avLst/>
          </a:prstGeom>
          <a:solidFill>
            <a:srgbClr val="9F00FF"/>
          </a:solidFill>
          <a:ln>
            <a:noFill/>
          </a:ln>
        </p:spPr>
        <p:txBody>
          <a:bodyPr spcFirstLastPara="1" wrap="square" lIns="34275" tIns="34275" rIns="342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endParaRPr sz="10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/>
          <p:nvPr/>
        </p:nvSpPr>
        <p:spPr>
          <a:xfrm>
            <a:off x="6613897" y="-2"/>
            <a:ext cx="2554598" cy="3206211"/>
          </a:xfrm>
          <a:prstGeom prst="rect">
            <a:avLst/>
          </a:prstGeom>
          <a:solidFill>
            <a:srgbClr val="FBB3C1"/>
          </a:solidFill>
          <a:ln>
            <a:noFill/>
          </a:ln>
        </p:spPr>
        <p:txBody>
          <a:bodyPr spcFirstLastPara="1" wrap="square" lIns="34275" tIns="34275" rIns="342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endParaRPr sz="10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/>
          <p:nvPr/>
        </p:nvSpPr>
        <p:spPr>
          <a:xfrm>
            <a:off x="6613895" y="1761784"/>
            <a:ext cx="2553082" cy="3397000"/>
          </a:xfrm>
          <a:prstGeom prst="rect">
            <a:avLst/>
          </a:prstGeom>
          <a:solidFill>
            <a:srgbClr val="FBB3C1"/>
          </a:solidFill>
          <a:ln>
            <a:noFill/>
          </a:ln>
        </p:spPr>
        <p:txBody>
          <a:bodyPr spcFirstLastPara="1" wrap="square" lIns="34275" tIns="34275" rIns="342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endParaRPr sz="10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0" name="Google Shape;6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70800" y="4534663"/>
            <a:ext cx="1448725" cy="561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70793" y="99196"/>
            <a:ext cx="1738225" cy="134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699265" y="2170488"/>
            <a:ext cx="1809750" cy="1809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669275" y="1640575"/>
            <a:ext cx="2443850" cy="208525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"/>
          <p:cNvSpPr txBox="1"/>
          <p:nvPr/>
        </p:nvSpPr>
        <p:spPr>
          <a:xfrm>
            <a:off x="181975" y="1761775"/>
            <a:ext cx="4220400" cy="12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0" u="none" strike="noStrike" cap="non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Суть продукта</a:t>
            </a:r>
            <a:r>
              <a:rPr lang="ru-RU" sz="1400" b="0" i="0" u="none" strike="noStrike" cap="non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: Аппаратный комплекс. Ошейник с GPS-трекером, вибромотором и звуковым сигналом для коровы и платформа для управления пастбищами для фермера.</a:t>
            </a:r>
            <a:endParaRPr sz="1400" b="0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5" name="Google Shape;65;p1"/>
          <p:cNvSpPr txBox="1"/>
          <p:nvPr/>
        </p:nvSpPr>
        <p:spPr>
          <a:xfrm rot="574" flipH="1">
            <a:off x="524776" y="746518"/>
            <a:ext cx="3591600" cy="46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ru-RU" sz="1800" b="1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«Умный» ошейник для КРС</a:t>
            </a:r>
            <a:endParaRPr sz="1800" b="1" i="0" u="none" strike="noStrike" cap="none">
              <a:solidFill>
                <a:srgbClr val="CC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"/>
          <p:cNvSpPr txBox="1"/>
          <p:nvPr/>
        </p:nvSpPr>
        <p:spPr>
          <a:xfrm>
            <a:off x="1568604" y="773151"/>
            <a:ext cx="5729647" cy="1061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0" u="none" strike="noStrike" cap="none" dirty="0">
                <a:solidFill>
                  <a:srgbClr val="CC0000"/>
                </a:solidFill>
                <a:latin typeface="Montserrat"/>
                <a:ea typeface="Montserrat"/>
                <a:cs typeface="Montserrat"/>
                <a:sym typeface="Montserrat"/>
              </a:rPr>
              <a:t>Клиенты</a:t>
            </a:r>
            <a:r>
              <a:rPr lang="ru-RU" sz="14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:</a:t>
            </a:r>
            <a:endParaRPr sz="1400" b="0" i="0" u="none" strike="noStrike" cap="none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Char char="-"/>
            </a:pPr>
            <a:r>
              <a:rPr lang="ru-RU" sz="1400" b="0" i="0" u="none" strike="noStrike" cap="none" dirty="0">
                <a:solidFill>
                  <a:srgbClr val="38761D"/>
                </a:solidFill>
                <a:latin typeface="Montserrat"/>
                <a:ea typeface="Montserrat"/>
                <a:cs typeface="Montserrat"/>
                <a:sym typeface="Montserrat"/>
              </a:rPr>
              <a:t>Мелкие фермеры (до 100 голов</a:t>
            </a:r>
            <a:r>
              <a:rPr lang="ru-RU" sz="1400" b="0" i="0" u="none" strike="noStrike" cap="none" dirty="0" smtClean="0">
                <a:solidFill>
                  <a:srgbClr val="38761D"/>
                </a:solidFill>
                <a:latin typeface="Montserrat"/>
                <a:ea typeface="Montserrat"/>
                <a:cs typeface="Montserrat"/>
                <a:sym typeface="Montserrat"/>
              </a:rPr>
              <a:t>)</a:t>
            </a:r>
            <a:endParaRPr lang="ru-RU" sz="1400" b="0" i="0" u="none" strike="noStrike" cap="none" dirty="0" smtClean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Char char="-"/>
            </a:pPr>
            <a:r>
              <a:rPr lang="ru-RU" sz="1400" b="0" i="0" u="none" strike="noStrike" cap="none" dirty="0" smtClean="0">
                <a:solidFill>
                  <a:srgbClr val="38761D"/>
                </a:solidFill>
                <a:latin typeface="Montserrat"/>
                <a:ea typeface="Montserrat"/>
                <a:cs typeface="Montserrat"/>
                <a:sym typeface="Montserrat"/>
              </a:rPr>
              <a:t>Крупные </a:t>
            </a:r>
            <a:r>
              <a:rPr lang="ru-RU" sz="1400" b="0" i="0" u="none" strike="noStrike" cap="none" dirty="0">
                <a:solidFill>
                  <a:srgbClr val="38761D"/>
                </a:solidFill>
                <a:latin typeface="Montserrat"/>
                <a:ea typeface="Montserrat"/>
                <a:cs typeface="Montserrat"/>
                <a:sym typeface="Montserrat"/>
              </a:rPr>
              <a:t>холдинги (100+ </a:t>
            </a:r>
            <a:r>
              <a:rPr lang="ru-RU" sz="1400" b="0" i="0" u="none" strike="noStrike" cap="none" dirty="0" smtClean="0">
                <a:solidFill>
                  <a:srgbClr val="38761D"/>
                </a:solidFill>
                <a:latin typeface="Montserrat"/>
                <a:ea typeface="Montserrat"/>
                <a:cs typeface="Montserrat"/>
                <a:sym typeface="Montserrat"/>
              </a:rPr>
              <a:t>голов)</a:t>
            </a:r>
            <a:endParaRPr lang="ru-RU" dirty="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Char char="-"/>
            </a:pPr>
            <a:r>
              <a:rPr lang="ru-RU" sz="1400" b="0" i="0" u="none" strike="noStrike" cap="none" dirty="0" smtClean="0">
                <a:solidFill>
                  <a:srgbClr val="38761D"/>
                </a:solidFill>
                <a:latin typeface="Montserrat"/>
                <a:ea typeface="Montserrat"/>
                <a:cs typeface="Montserrat"/>
                <a:sym typeface="Montserrat"/>
              </a:rPr>
              <a:t>Органические/премиальные хозяйства</a:t>
            </a:r>
            <a:endParaRPr sz="1400" b="0" i="0" u="none" strike="noStrike" cap="none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1" name="Google Shape;71;p2"/>
          <p:cNvSpPr txBox="1"/>
          <p:nvPr/>
        </p:nvSpPr>
        <p:spPr>
          <a:xfrm>
            <a:off x="952050" y="2383275"/>
            <a:ext cx="7980300" cy="1077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ru-RU" sz="1600" b="1" i="0" u="none" strike="noStrike" cap="none" dirty="0">
                <a:solidFill>
                  <a:srgbClr val="CC0000"/>
                </a:solidFill>
                <a:latin typeface="Montserrat"/>
                <a:ea typeface="Montserrat"/>
                <a:cs typeface="Montserrat"/>
                <a:sym typeface="Montserrat"/>
              </a:rPr>
              <a:t>Трудности, с которыми сталкиваются:</a:t>
            </a:r>
            <a:endParaRPr sz="1600" b="1" i="0" u="none" strike="noStrike" cap="none" dirty="0">
              <a:solidFill>
                <a:srgbClr val="CC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1.</a:t>
            </a:r>
            <a:r>
              <a:rPr lang="ru-RU" sz="1400" b="0" i="0" u="none" strike="noStrike" cap="none" dirty="0">
                <a:solidFill>
                  <a:srgbClr val="38761D"/>
                </a:solidFill>
                <a:latin typeface="Montserrat"/>
                <a:ea typeface="Montserrat"/>
                <a:cs typeface="Montserrat"/>
                <a:sym typeface="Montserrat"/>
              </a:rPr>
              <a:t>Потеря животных на обширных пастбищах</a:t>
            </a:r>
            <a:endParaRPr sz="1400" b="0" i="0" u="none" strike="noStrike" cap="none" dirty="0">
              <a:solidFill>
                <a:srgbClr val="38761D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2. </a:t>
            </a:r>
            <a:r>
              <a:rPr lang="ru-RU" sz="1400" b="0" i="0" u="none" strike="noStrike" cap="none" dirty="0">
                <a:solidFill>
                  <a:srgbClr val="38761D"/>
                </a:solidFill>
                <a:latin typeface="Montserrat"/>
                <a:ea typeface="Montserrat"/>
                <a:cs typeface="Montserrat"/>
                <a:sym typeface="Montserrat"/>
              </a:rPr>
              <a:t>Невозможность быстро оказать помощь </a:t>
            </a:r>
            <a:endParaRPr sz="1400" b="0" i="0" u="none" strike="noStrike" cap="none" dirty="0">
              <a:solidFill>
                <a:srgbClr val="38761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2" name="Google Shape;72;p2"/>
          <p:cNvSpPr txBox="1"/>
          <p:nvPr/>
        </p:nvSpPr>
        <p:spPr>
          <a:xfrm flipH="1">
            <a:off x="952049" y="3460463"/>
            <a:ext cx="7023549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3.</a:t>
            </a:r>
            <a:r>
              <a:rPr lang="ru-RU" sz="1400" b="0" i="0" u="none" strike="noStrike" cap="none" dirty="0">
                <a:solidFill>
                  <a:srgbClr val="38761D"/>
                </a:solidFill>
                <a:latin typeface="Montserrat"/>
                <a:ea typeface="Montserrat"/>
                <a:cs typeface="Montserrat"/>
                <a:sym typeface="Montserrat"/>
              </a:rPr>
              <a:t>Кража и отсутствие </a:t>
            </a:r>
            <a:r>
              <a:rPr lang="ru-RU" sz="1400" b="0" i="0" u="none" strike="noStrike" cap="none" dirty="0" smtClean="0">
                <a:solidFill>
                  <a:srgbClr val="38761D"/>
                </a:solidFill>
                <a:latin typeface="Montserrat"/>
                <a:ea typeface="Montserrat"/>
                <a:cs typeface="Montserrat"/>
                <a:sym typeface="Montserrat"/>
              </a:rPr>
              <a:t>доказательств</a:t>
            </a:r>
            <a:endParaRPr sz="1400" b="0" i="0" u="none" strike="noStrike" cap="none" dirty="0">
              <a:solidFill>
                <a:srgbClr val="38761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 txBox="1"/>
          <p:nvPr/>
        </p:nvSpPr>
        <p:spPr>
          <a:xfrm>
            <a:off x="996176" y="973873"/>
            <a:ext cx="6361323" cy="1692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rgbClr val="CC0000"/>
                </a:solidFill>
                <a:latin typeface="Montserrat"/>
                <a:ea typeface="Montserrat"/>
                <a:cs typeface="Montserrat"/>
                <a:sym typeface="Montserrat"/>
              </a:rPr>
              <a:t>Как это работает:</a:t>
            </a:r>
            <a:endParaRPr b="1" dirty="0">
              <a:solidFill>
                <a:srgbClr val="CC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Montserrat"/>
                <a:ea typeface="Montserrat"/>
                <a:cs typeface="Montserrat"/>
                <a:sym typeface="Montserrat"/>
              </a:rPr>
              <a:t>1. </a:t>
            </a:r>
            <a:r>
              <a:rPr lang="ru-RU" dirty="0">
                <a:solidFill>
                  <a:srgbClr val="38761D"/>
                </a:solidFill>
                <a:latin typeface="Montserrat"/>
                <a:ea typeface="Montserrat"/>
                <a:cs typeface="Montserrat"/>
                <a:sym typeface="Montserrat"/>
              </a:rPr>
              <a:t>Фермер на цифровой карте в приложении размечает зоны, где выпас запрещен </a:t>
            </a:r>
            <a:r>
              <a:rPr lang="ru-RU" dirty="0">
                <a:latin typeface="Montserrat"/>
                <a:ea typeface="Montserrat"/>
                <a:cs typeface="Montserrat"/>
                <a:sym typeface="Montserrat"/>
              </a:rPr>
              <a:t>(например, эродированные склоны, берега рек для защиты от загрязнения).</a:t>
            </a:r>
            <a:endParaRPr dirty="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Montserrat"/>
                <a:ea typeface="Montserrat"/>
                <a:cs typeface="Montserrat"/>
                <a:sym typeface="Montserrat"/>
              </a:rPr>
              <a:t>2. </a:t>
            </a:r>
            <a:r>
              <a:rPr lang="ru-RU" dirty="0">
                <a:solidFill>
                  <a:srgbClr val="38761D"/>
                </a:solidFill>
                <a:latin typeface="Montserrat"/>
                <a:ea typeface="Montserrat"/>
                <a:cs typeface="Montserrat"/>
                <a:sym typeface="Montserrat"/>
              </a:rPr>
              <a:t>Когда корова с ошейником приближается к границе такой зоны, ошейник сначала подает предупреждающий звуковой сигнал.</a:t>
            </a:r>
            <a:endParaRPr dirty="0">
              <a:solidFill>
                <a:srgbClr val="38761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8" name="Google Shape;78;p3"/>
          <p:cNvSpPr txBox="1"/>
          <p:nvPr/>
        </p:nvSpPr>
        <p:spPr>
          <a:xfrm flipH="1">
            <a:off x="996176" y="2668858"/>
            <a:ext cx="7701775" cy="1046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38761D"/>
                </a:solidFill>
                <a:latin typeface="Montserrat"/>
                <a:ea typeface="Montserrat"/>
                <a:cs typeface="Montserrat"/>
                <a:sym typeface="Montserrat"/>
              </a:rPr>
              <a:t>3. Если животное продолжает движение, следует вибрация (как в умных часах), отпугивающая его</a:t>
            </a:r>
            <a:endParaRPr dirty="0">
              <a:solidFill>
                <a:srgbClr val="38761D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38761D"/>
                </a:solidFill>
                <a:latin typeface="Montserrat"/>
                <a:ea typeface="Montserrat"/>
                <a:cs typeface="Montserrat"/>
                <a:sym typeface="Montserrat"/>
              </a:rPr>
              <a:t>4. Фермер в реальном времени видит на карте перемещение стада и получает отчеты о том, какие участки пастбища используются наиболее интенсивно.</a:t>
            </a:r>
            <a:endParaRPr dirty="0">
              <a:solidFill>
                <a:srgbClr val="38761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</Words>
  <Application>Microsoft Office PowerPoint</Application>
  <PresentationFormat>Экран (16:9)</PresentationFormat>
  <Paragraphs>17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Montserrat</vt:lpstr>
      <vt:lpstr>Simple Light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</cp:lastModifiedBy>
  <cp:revision>1</cp:revision>
  <dcterms:modified xsi:type="dcterms:W3CDTF">2025-10-18T08:28:57Z</dcterms:modified>
</cp:coreProperties>
</file>