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5" r:id="rId8"/>
    <p:sldId id="304" r:id="rId9"/>
    <p:sldId id="297" r:id="rId10"/>
    <p:sldId id="298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75" d="100"/>
          <a:sy n="75" d="100"/>
        </p:scale>
        <p:origin x="-276" y="240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89751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9944988" cy="3171782"/>
          </a:xfrm>
        </p:spPr>
        <p:txBody>
          <a:bodyPr/>
          <a:lstStyle/>
          <a:p>
            <a:pPr algn="ctr"/>
            <a:r>
              <a:rPr lang="ru-RU" dirty="0" err="1">
                <a:solidFill>
                  <a:srgbClr val="FFFFFF"/>
                </a:solidFill>
                <a:latin typeface="Roboto Condensed"/>
              </a:rPr>
              <a:t>Арболит</a:t>
            </a:r>
            <a:r>
              <a:rPr lang="ru-RU" dirty="0">
                <a:solidFill>
                  <a:srgbClr val="FFFFFF"/>
                </a:solidFill>
                <a:latin typeface="Roboto Condensed"/>
              </a:rPr>
              <a:t> с полимерным наполнителем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</a:t>
            </a:r>
            <a:r>
              <a:rPr lang="ru-RU" dirty="0"/>
              <a:t>а</a:t>
            </a:r>
            <a:r>
              <a:rPr lang="ru-RU" dirty="0" smtClean="0"/>
              <a:t>: </a:t>
            </a:r>
            <a:r>
              <a:rPr lang="ru-RU" dirty="0"/>
              <a:t>магистрант группы </a:t>
            </a:r>
            <a:r>
              <a:rPr lang="ru-RU" dirty="0" smtClean="0"/>
              <a:t>ТЛДПм-11 Игнатьева Елена Владимировна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Научный </a:t>
            </a:r>
            <a:r>
              <a:rPr lang="ru-RU" dirty="0"/>
              <a:t>руководитель: к.т.н., доцент кафедры ДОП </a:t>
            </a:r>
            <a:r>
              <a:rPr lang="ru-RU" dirty="0" smtClean="0"/>
              <a:t>Краснова Валентина Феликсовна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Актуальность проекта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1888" y="2383600"/>
            <a:ext cx="8793162" cy="7554912"/>
          </a:xfrm>
        </p:spPr>
        <p:txBody>
          <a:bodyPr/>
          <a:lstStyle/>
          <a:p>
            <a:pPr indent="339725" algn="just"/>
            <a:r>
              <a:rPr lang="ru-RU" sz="2800" dirty="0">
                <a:solidFill>
                  <a:srgbClr val="000000"/>
                </a:solidFill>
                <a:latin typeface="Roboto"/>
              </a:rPr>
              <a:t>Одним из перспективных способов повышения эксплуатационных характеристик бетонов и строительных растворов считается введение в их рецептуру 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полипропиленовой фибры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. Использование этого материала позволяет повысить прочность при растяжении цементного камня, что обеспечивает более высокую прочность при растяжении и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трещиностойкость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, а также повышает другие характеристики строительных материалов на основе цемента.</a:t>
            </a:r>
            <a:endParaRPr lang="ru-RU" sz="28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42766" y="2525554"/>
            <a:ext cx="8793162" cy="7554912"/>
          </a:xfrm>
        </p:spPr>
        <p:txBody>
          <a:bodyPr/>
          <a:lstStyle/>
          <a:p>
            <a:pPr indent="517525" algn="just">
              <a:spcBef>
                <a:spcPts val="0"/>
              </a:spcBef>
            </a:pPr>
            <a:r>
              <a:rPr lang="ru-RU" sz="2800" dirty="0">
                <a:solidFill>
                  <a:srgbClr val="000000"/>
                </a:solidFill>
                <a:latin typeface="Roboto"/>
              </a:rPr>
              <a:t>Рекомендуется использовать полипропиленовое волокно в технологии </a:t>
            </a:r>
            <a:r>
              <a:rPr lang="ru-RU" sz="2800" dirty="0" err="1">
                <a:solidFill>
                  <a:srgbClr val="000000"/>
                </a:solidFill>
                <a:latin typeface="Roboto"/>
              </a:rPr>
              <a:t>фибробетонов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, штукатурных, кладочных и монтажных растворов, гидротехнических и ячеистых бетонов для снижения расслоения смесей, повышения водонепроницаемости, морозостойкости, коррозионной стойкости, ударной прочности, </a:t>
            </a:r>
            <a:r>
              <a:rPr lang="ru-RU" sz="2800" dirty="0" err="1" smtClean="0">
                <a:solidFill>
                  <a:srgbClr val="000000"/>
                </a:solidFill>
                <a:latin typeface="Roboto"/>
              </a:rPr>
              <a:t>истираемости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. Альтернативным 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вариантом использования полипропиленовой фибры может служить ее использование в древесно-цементных композитах (ДЦК).</a:t>
            </a:r>
            <a:endParaRPr lang="ru-RU" sz="2800" dirty="0"/>
          </a:p>
        </p:txBody>
      </p:sp>
      <p:sp>
        <p:nvSpPr>
          <p:cNvPr id="6" name="Заголовок 14">
            <a:extLst>
              <a:ext uri="{FF2B5EF4-FFF2-40B4-BE49-F238E27FC236}">
                <a16:creationId xmlns="" xmlns:a16="http://schemas.microsoft.com/office/drawing/2014/main" xmlns:lc="http://schemas.openxmlformats.org/drawingml/2006/lockedCanvas" id="{5E3FCA23-D8EC-B74D-B073-8974604F5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0800000" flipH="1" flipV="1">
            <a:off x="1054100" y="1714498"/>
            <a:ext cx="7043414" cy="393701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/>
          </a:p>
        </p:txBody>
      </p:sp>
      <p:pic>
        <p:nvPicPr>
          <p:cNvPr id="1026" name="Picture 2" descr="https://st34.stpulscen.ru/images/product/129/758/368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3" y="6353173"/>
            <a:ext cx="4619627" cy="461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Аналоги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СЫРЬЕВАЯ СМЕСЬ ДЛЯ ИЗГОТОВЛЕНИЯ АРБОЛИТА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1 553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526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Сырьевая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для изготовления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содержит следующие компоненты,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мас.ч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портландцемент 280 – 360, древесный наполнитель 215 – 225, жидкое стекло плотностью 1,12 г/см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170 - 180,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высококальциевая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зола бурых углей 60 - 140, карбидный ил плотностью 1,08 г/см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55 – 97, вода 123 - 165.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компоненты придающие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водостойкость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10840201" y="2942400"/>
            <a:ext cx="8793162" cy="7554912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СЫРЬЕВАЯ СМЕСЬ ДЛЯ ИЗГОТОВЛЕНИЯ АРБОЛИТА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2593608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компонентов сырьевая смесь содержит: цемент, вторичный древесный заполнитель, полученный из отработанных древесно-стружечных плит и воду.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фенолформальдегидной смолы в составе заполнителя, трудоемкость переработки отходов древесно-стружечных плит.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829" y="5806328"/>
            <a:ext cx="1121336" cy="24829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3065" y="5595658"/>
            <a:ext cx="1121336" cy="24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70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339725" algn="just"/>
            <a:r>
              <a:rPr lang="ru-RU" sz="3200" dirty="0"/>
              <a:t>В современном </a:t>
            </a:r>
            <a:r>
              <a:rPr lang="ru-RU" sz="3200" dirty="0" smtClean="0"/>
              <a:t>строительстве </a:t>
            </a:r>
            <a:r>
              <a:rPr lang="ru-RU" sz="3200" dirty="0"/>
              <a:t>чаще </a:t>
            </a:r>
            <a:r>
              <a:rPr lang="ru-RU" sz="3200" dirty="0" smtClean="0"/>
              <a:t>всего применяется армирование материалов</a:t>
            </a:r>
            <a:r>
              <a:rPr lang="ru-RU" sz="3200" dirty="0"/>
              <a:t>. Данный метод позволяет увеличить срок службы объекта, </a:t>
            </a:r>
            <a:r>
              <a:rPr lang="ru-RU" sz="3200" dirty="0" smtClean="0"/>
              <a:t>несущие </a:t>
            </a:r>
            <a:r>
              <a:rPr lang="ru-RU" sz="3200" dirty="0"/>
              <a:t>способности конструкций, прочность сооружения, а также </a:t>
            </a:r>
            <a:r>
              <a:rPr lang="ru-RU" sz="3200" dirty="0" smtClean="0"/>
              <a:t>снизить </a:t>
            </a:r>
            <a:r>
              <a:rPr lang="ru-RU" sz="3200" dirty="0"/>
              <a:t>риск образования трещин в конструкциях</a:t>
            </a:r>
            <a:r>
              <a:rPr lang="ru-RU" sz="3200" dirty="0" smtClean="0"/>
              <a:t>.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 </a:t>
            </a:r>
            <a:endParaRPr lang="ru-RU" sz="3200" dirty="0" smtClean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 indent="339725" algn="just"/>
            <a:r>
              <a:rPr lang="ru-RU" sz="3200" dirty="0">
                <a:solidFill>
                  <a:srgbClr val="000000"/>
                </a:solidFill>
                <a:latin typeface="Roboto"/>
              </a:rPr>
              <a:t>Как известно, </a:t>
            </a:r>
            <a:r>
              <a:rPr lang="ru-RU" sz="3200" dirty="0" err="1">
                <a:solidFill>
                  <a:srgbClr val="000000"/>
                </a:solidFill>
                <a:latin typeface="Roboto"/>
              </a:rPr>
              <a:t>арболит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 имеет высокое </a:t>
            </a:r>
            <a:r>
              <a:rPr lang="ru-RU" sz="3200" dirty="0" err="1">
                <a:solidFill>
                  <a:srgbClr val="000000"/>
                </a:solidFill>
                <a:latin typeface="Roboto"/>
              </a:rPr>
              <a:t>водопоглощение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. Коэффициент размягчения цементного </a:t>
            </a:r>
            <a:r>
              <a:rPr lang="ru-RU" sz="3200" dirty="0" err="1">
                <a:solidFill>
                  <a:srgbClr val="000000"/>
                </a:solidFill>
                <a:latin typeface="Roboto"/>
              </a:rPr>
              <a:t>арболита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 при максимальном </a:t>
            </a:r>
            <a:r>
              <a:rPr lang="ru-RU" sz="3200" dirty="0" err="1">
                <a:solidFill>
                  <a:srgbClr val="000000"/>
                </a:solidFill>
                <a:latin typeface="Roboto"/>
              </a:rPr>
              <a:t>водопоглощении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 может снижаться до 0,5. В среднем же этот показатель для вибропрокатного </a:t>
            </a:r>
            <a:r>
              <a:rPr lang="ru-RU" sz="3200" dirty="0" err="1">
                <a:solidFill>
                  <a:srgbClr val="000000"/>
                </a:solidFill>
                <a:latin typeface="Roboto"/>
              </a:rPr>
              <a:t>арболита</a:t>
            </a:r>
            <a:r>
              <a:rPr lang="ru-RU" sz="3200" dirty="0">
                <a:solidFill>
                  <a:srgbClr val="000000"/>
                </a:solidFill>
                <a:latin typeface="Roboto"/>
              </a:rPr>
              <a:t> равен 0,67. Применение полипропиленовой фибры может повысить водонепроницаемость ДЦК.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88" y="4518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708025" algn="just"/>
            <a:endParaRPr lang="ru-RU" sz="3200" dirty="0" smtClean="0"/>
          </a:p>
          <a:p>
            <a:pPr indent="708025" algn="just"/>
            <a:r>
              <a:rPr lang="ru-RU" sz="3200" dirty="0" smtClean="0"/>
              <a:t>Использование полипропиленовой фибры </a:t>
            </a:r>
            <a:r>
              <a:rPr lang="ru-RU" sz="3200" dirty="0"/>
              <a:t>в качестве </a:t>
            </a:r>
            <a:r>
              <a:rPr lang="ru-RU" sz="3200" dirty="0" smtClean="0"/>
              <a:t>дополнительного армирующего элемента </a:t>
            </a:r>
            <a:r>
              <a:rPr lang="ru-RU" sz="3200" dirty="0"/>
              <a:t>при </a:t>
            </a:r>
            <a:r>
              <a:rPr lang="ru-RU" sz="3200" dirty="0" smtClean="0"/>
              <a:t>производстве </a:t>
            </a:r>
            <a:r>
              <a:rPr lang="ru-RU" sz="3200" dirty="0" err="1" smtClean="0"/>
              <a:t>арболита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2186433" y="8728538"/>
            <a:ext cx="5137912" cy="6403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400" b="1" dirty="0" err="1" smtClean="0"/>
              <a:t>Арболитовые</a:t>
            </a:r>
            <a:r>
              <a:rPr lang="ru-RU" sz="2400" b="1" dirty="0" smtClean="0"/>
              <a:t> блоки с полипропиленовой фиброй</a:t>
            </a:r>
            <a:endParaRPr lang="ru-RU" sz="2400" b="1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 txBox="1">
            <a:spLocks/>
          </p:cNvSpPr>
          <p:nvPr/>
        </p:nvSpPr>
        <p:spPr>
          <a:xfrm>
            <a:off x="9162288" y="5251372"/>
            <a:ext cx="10179811" cy="80025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800" b="1" dirty="0" smtClean="0"/>
              <a:t>Физико-механические свойства </a:t>
            </a:r>
            <a:r>
              <a:rPr lang="ru-RU" sz="2800" b="1" dirty="0" err="1" smtClean="0"/>
              <a:t>арболита</a:t>
            </a:r>
            <a:r>
              <a:rPr lang="ru-RU" sz="2800" b="1" dirty="0" smtClean="0"/>
              <a:t> с полипропиленовой фиброй</a:t>
            </a:r>
            <a:endParaRPr lang="ru-RU" sz="28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44" y="5476105"/>
            <a:ext cx="5740401" cy="268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600" y="6051627"/>
            <a:ext cx="10528300" cy="264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600" y="8696100"/>
            <a:ext cx="10629900" cy="163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xmlns:lc="http://schemas.openxmlformats.org/drawingml/2006/lockedCanvas" id="{1F24C6B7-4488-1BAF-D901-7BF3B14CA001}"/>
              </a:ext>
            </a:extLst>
          </p:cNvPr>
          <p:cNvSpPr/>
          <p:nvPr/>
        </p:nvSpPr>
        <p:spPr>
          <a:xfrm>
            <a:off x="6460727" y="3343359"/>
            <a:ext cx="7300210" cy="9907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Целевая аудитория</a:t>
            </a:r>
          </a:p>
        </p:txBody>
      </p:sp>
      <p:sp>
        <p:nvSpPr>
          <p:cNvPr id="7" name="Прямоугольник: скругленные углы 4">
            <a:extLst>
              <a:ext uri="{FF2B5EF4-FFF2-40B4-BE49-F238E27FC236}">
                <a16:creationId xmlns:a16="http://schemas.microsoft.com/office/drawing/2014/main" xmlns="" xmlns:lc="http://schemas.openxmlformats.org/drawingml/2006/lockedCanvas" id="{8C94B359-7547-0876-DFB9-D38F33FAB19E}"/>
              </a:ext>
            </a:extLst>
          </p:cNvPr>
          <p:cNvSpPr/>
          <p:nvPr/>
        </p:nvSpPr>
        <p:spPr>
          <a:xfrm>
            <a:off x="8971333" y="6621579"/>
            <a:ext cx="3537679" cy="9893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Строительные бригады</a:t>
            </a:r>
          </a:p>
        </p:txBody>
      </p:sp>
      <p:sp>
        <p:nvSpPr>
          <p:cNvPr id="8" name="Прямоугольник: скругленные углы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65DB35-DDFC-C386-6E80-2CC92CC3EE1B}"/>
              </a:ext>
            </a:extLst>
          </p:cNvPr>
          <p:cNvSpPr/>
          <p:nvPr/>
        </p:nvSpPr>
        <p:spPr>
          <a:xfrm>
            <a:off x="2761277" y="5776151"/>
            <a:ext cx="3537679" cy="98935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Строительные компании</a:t>
            </a:r>
          </a:p>
        </p:txBody>
      </p:sp>
      <p:sp>
        <p:nvSpPr>
          <p:cNvPr id="9" name="Прямоугольник: скругленные углы 9">
            <a:extLst>
              <a:ext uri="{FF2B5EF4-FFF2-40B4-BE49-F238E27FC236}">
                <a16:creationId xmlns:a16="http://schemas.microsoft.com/office/drawing/2014/main" xmlns="" xmlns:lc="http://schemas.openxmlformats.org/drawingml/2006/lockedCanvas" id="{F726E83F-A332-16AE-E2A7-18794CECBCBD}"/>
              </a:ext>
            </a:extLst>
          </p:cNvPr>
          <p:cNvSpPr/>
          <p:nvPr/>
        </p:nvSpPr>
        <p:spPr>
          <a:xfrm>
            <a:off x="13805144" y="5776150"/>
            <a:ext cx="3537679" cy="98935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Обычные покупатели</a:t>
            </a:r>
          </a:p>
        </p:txBody>
      </p:sp>
      <p:sp>
        <p:nvSpPr>
          <p:cNvPr id="10" name="Стрелка: вниз 10">
            <a:extLst>
              <a:ext uri="{FF2B5EF4-FFF2-40B4-BE49-F238E27FC236}">
                <a16:creationId xmlns:a16="http://schemas.microsoft.com/office/drawing/2014/main" xmlns="" xmlns:lc="http://schemas.openxmlformats.org/drawingml/2006/lockedCanvas" id="{7D1AB48F-1578-DAFC-40EB-0B23103714C1}"/>
              </a:ext>
            </a:extLst>
          </p:cNvPr>
          <p:cNvSpPr/>
          <p:nvPr/>
        </p:nvSpPr>
        <p:spPr>
          <a:xfrm rot="2421175">
            <a:off x="6036628" y="4053214"/>
            <a:ext cx="524656" cy="1515936"/>
          </a:xfrm>
          <a:prstGeom prst="downArrow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xmlns:lc="http://schemas.openxmlformats.org/drawingml/2006/lockedCanvas" id="{8E175C0D-CAA9-EB54-B27D-9807CF8E4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440117">
            <a:off x="13210733" y="4126340"/>
            <a:ext cx="1188823" cy="1176630"/>
          </a:xfrm>
          <a:prstGeom prst="rect">
            <a:avLst/>
          </a:prstGeom>
        </p:spPr>
      </p:pic>
      <p:sp>
        <p:nvSpPr>
          <p:cNvPr id="12" name="Стрелка: вниз 10">
            <a:extLst>
              <a:ext uri="{FF2B5EF4-FFF2-40B4-BE49-F238E27FC236}">
                <a16:creationId xmlns:a16="http://schemas.microsoft.com/office/drawing/2014/main" xmlns="" xmlns:lc="http://schemas.openxmlformats.org/drawingml/2006/lockedCanvas" id="{7D1AB48F-1578-DAFC-40EB-0B23103714C1}"/>
              </a:ext>
            </a:extLst>
          </p:cNvPr>
          <p:cNvSpPr/>
          <p:nvPr/>
        </p:nvSpPr>
        <p:spPr>
          <a:xfrm>
            <a:off x="10215516" y="4754890"/>
            <a:ext cx="524656" cy="1515936"/>
          </a:xfrm>
          <a:prstGeom prst="downArrow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Свойства </a:t>
            </a:r>
            <a:r>
              <a:rPr lang="ru-RU" sz="4000" b="1" dirty="0" smtClean="0">
                <a:latin typeface="Bookman Old Style" panose="02050604050505020204" pitchFamily="18" charset="0"/>
              </a:rPr>
              <a:t>древесного композиционного </a:t>
            </a:r>
            <a:r>
              <a:rPr lang="ru-RU" sz="4000" b="1" dirty="0">
                <a:latin typeface="Bookman Old Style" panose="02050604050505020204" pitchFamily="18" charset="0"/>
              </a:rPr>
              <a:t>материала:</a:t>
            </a:r>
          </a:p>
          <a:p>
            <a:pPr indent="339725" algn="just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Изготовленные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с применением в качестве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армирующего наполнителя из полипропиленовой фибры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требованиям прочности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заявленным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маркам по ГОСТ 19222-2019 «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Арболит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изделия из него. Общие технические условия».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0488" y="7198319"/>
            <a:ext cx="4134612" cy="2103120"/>
          </a:xfrm>
        </p:spPr>
        <p:txBody>
          <a:bodyPr/>
          <a:lstStyle/>
          <a:p>
            <a:r>
              <a:rPr lang="ru-RU" dirty="0"/>
              <a:t>магистрант группы ТЛДПм-11 </a:t>
            </a:r>
          </a:p>
          <a:p>
            <a:r>
              <a:rPr lang="ru-RU" b="1" dirty="0" smtClean="0"/>
              <a:t>Игнатьева Елена Владимировна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48050" y="4089400"/>
            <a:ext cx="2139950" cy="2141538"/>
          </a:xfrm>
        </p:spPr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67788" y="6609039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Лидер проекта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76634" y="7249119"/>
            <a:ext cx="4528566" cy="2103120"/>
          </a:xfrm>
        </p:spPr>
        <p:txBody>
          <a:bodyPr/>
          <a:lstStyle/>
          <a:p>
            <a:pPr algn="ctr"/>
            <a:r>
              <a:rPr lang="ru-RU" dirty="0" smtClean="0"/>
              <a:t> доцент кафедры ДОП </a:t>
            </a:r>
          </a:p>
          <a:p>
            <a:r>
              <a:rPr lang="ru-RU" b="1" dirty="0" smtClean="0"/>
              <a:t>Краснова </a:t>
            </a:r>
            <a:r>
              <a:rPr lang="ru-RU" b="1" dirty="0"/>
              <a:t>Валентина Феликсовна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782296" y="4025900"/>
            <a:ext cx="2139950" cy="2141538"/>
          </a:xfrm>
        </p:spPr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083034" y="6697939"/>
            <a:ext cx="4134612" cy="438912"/>
          </a:xfrm>
        </p:spPr>
        <p:txBody>
          <a:bodyPr/>
          <a:lstStyle/>
          <a:p>
            <a:r>
              <a:rPr lang="ru-RU" dirty="0" smtClean="0"/>
              <a:t>Наставник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latin typeface="Bookman Old Style" panose="02050604050505020204" pitchFamily="18" charset="0"/>
              </a:rPr>
              <a:t>Планы развития: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Нужно дать рекламу своей продукции.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Привести технические характеристики арболита с полимерным наполнителем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Внедрить в производство данную продукцию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69500" y="3005900"/>
            <a:ext cx="9309100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latin typeface="Bookman Old Style" panose="02050604050505020204" pitchFamily="18" charset="0"/>
              </a:rPr>
              <a:t>Наше предложение:</a:t>
            </a:r>
          </a:p>
          <a:p>
            <a:pPr marL="530225" indent="-514350" algn="just">
              <a:buFont typeface="+mj-lt"/>
              <a:buAutoNum type="arabicPeriod"/>
            </a:pPr>
            <a:r>
              <a:rPr lang="ru-RU" sz="2800" dirty="0">
                <a:latin typeface="Bookman Old Style" panose="02050604050505020204" pitchFamily="18" charset="0"/>
              </a:rPr>
              <a:t>Использовать данный материал для </a:t>
            </a:r>
            <a:r>
              <a:rPr lang="ru-RU" sz="2800" dirty="0" smtClean="0">
                <a:latin typeface="Bookman Old Style" panose="02050604050505020204" pitchFamily="18" charset="0"/>
              </a:rPr>
              <a:t>строительства малоэтажных домов.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2800" dirty="0">
                <a:latin typeface="Bookman Old Style" panose="02050604050505020204" pitchFamily="18" charset="0"/>
              </a:rPr>
              <a:t>Использовать </a:t>
            </a:r>
            <a:r>
              <a:rPr lang="ru-RU" sz="2800" dirty="0" smtClean="0">
                <a:latin typeface="Bookman Old Style" panose="02050604050505020204" pitchFamily="18" charset="0"/>
              </a:rPr>
              <a:t>при строительстве животноводческих ферм и хозяйственных построек. 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530225" indent="-514350">
              <a:buFont typeface="+mj-lt"/>
              <a:buAutoNum type="arabicPeriod"/>
            </a:pPr>
            <a:endParaRPr lang="ru-R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906)3345082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elena.ignateva.98@list.ru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dae585fd-f7dc-4d5a-b1b8-e5742ef77c8f"/>
    <ds:schemaRef ds:uri="http://www.w3.org/XML/1998/namespace"/>
    <ds:schemaRef ds:uri="f3f21cfc-4d3e-42b1-8a95-d7209818f9d6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3947</TotalTime>
  <Words>518</Words>
  <Application>Microsoft Office PowerPoint</Application>
  <PresentationFormat>Произвольный</PresentationFormat>
  <Paragraphs>78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Арболит с полимерным наполнителем</vt:lpstr>
      <vt:lpstr>Актуальность проекта</vt:lpstr>
      <vt:lpstr>Аналоги</vt:lpstr>
      <vt:lpstr>Проблема</vt:lpstr>
      <vt:lpstr>Решение</vt:lpstr>
      <vt:lpstr>Рынок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Краснов Виталий Геннадьевич</cp:lastModifiedBy>
  <cp:revision>260</cp:revision>
  <dcterms:created xsi:type="dcterms:W3CDTF">2021-03-01T12:07:13Z</dcterms:created>
  <dcterms:modified xsi:type="dcterms:W3CDTF">2023-12-02T15:19:01Z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