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7" r:id="rId2"/>
    <p:sldId id="258" r:id="rId3"/>
    <p:sldId id="259" r:id="rId4"/>
    <p:sldId id="272" r:id="rId5"/>
    <p:sldId id="274" r:id="rId6"/>
    <p:sldId id="260" r:id="rId7"/>
    <p:sldId id="266" r:id="rId8"/>
    <p:sldId id="271" r:id="rId9"/>
    <p:sldId id="273" r:id="rId10"/>
    <p:sldId id="265" r:id="rId11"/>
  </p:sldIdLst>
  <p:sldSz cx="9144000" cy="5143500" type="screen16x9"/>
  <p:notesSz cx="6858000" cy="9144000"/>
  <p:embeddedFontLst>
    <p:embeddedFont>
      <p:font typeface="Gilroy" panose="00000A00000000000000"/>
      <p:bold r:id="rId13"/>
    </p:embeddedFont>
    <p:embeddedFont>
      <p:font typeface="IBM Plex Sans" panose="020B0503050203000203" pitchFamily="34" charset="0"/>
      <p:regular r:id="rId14"/>
      <p:bold r:id="rId15"/>
      <p:italic r:id="rId16"/>
      <p:boldItalic r:id="rId17"/>
    </p:embeddedFont>
    <p:embeddedFont>
      <p:font typeface="Montserrat" panose="00000500000000000000" pitchFamily="2" charset="-52"/>
      <p:regular r:id="rId18"/>
      <p:bold r:id="rId19"/>
      <p:italic r:id="rId20"/>
      <p:boldItalic r:id="rId21"/>
    </p:embeddedFont>
    <p:embeddedFont>
      <p:font typeface="Montserrat Bold" panose="00000800000000000000" pitchFamily="2" charset="-52"/>
      <p:bold r:id="rId22"/>
    </p:embeddedFont>
    <p:embeddedFont>
      <p:font typeface="Montserrat Medium" panose="00000600000000000000" pitchFamily="2" charset="-52"/>
      <p:regular r:id="rId23"/>
      <p: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32E0"/>
    <a:srgbClr val="AE8C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66" autoAdjust="0"/>
  </p:normalViewPr>
  <p:slideViewPr>
    <p:cSldViewPr snapToGrid="0">
      <p:cViewPr varScale="1">
        <p:scale>
          <a:sx n="146" d="100"/>
          <a:sy n="146" d="100"/>
        </p:scale>
        <p:origin x="59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Схема барабанного дозатора на раме с шаговым электродвигателем: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Дозатор состоит из цилиндрического корпуса 1, в котором установлен ячеистый барабан 2, соединенный приводным валом квадратного сечения 3 с шаговым электродвигателем 4, которые установлены на раме 5. Сверху цилиндрического корпуса, установлен бункер для материала 6. 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 работы барабанного дозатора с шаговым электродвигателем: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Дозатор работает следующим образом материал подается в бункер 6 сверху дозатора, шаговый электродвигатель 4 приводит во вращение приводной вал 3, который соединен с ячеистым барабаном 2, барабан вращается с постоянным градусом оборота. Когда ячейка оказывается под выходным отверстием в корпусе 1, часть материала выпадает из нее. Это количество представляет собой одну дозу материала.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9395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Схема барабанного дозатора на раме с шаговым электродвигателем: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Дозатор состоит из цилиндрического корпуса 1, в котором установлен ячеистый барабан 2, соединенный приводным валом квадратного сечения 3 с шаговым электродвигателем 4, которые установлены на раме 5. Сверху цилиндрического корпуса, установлен бункер для материала 6. 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 работы барабанного дозатора с шаговым электродвигателем: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Дозатор работает следующим образом материал подается в бункер 6 сверху дозатора, шаговый электродвигатель 4 приводит во вращение приводной вал 3, который соединен с ячеистым барабаном 2, барабан вращается с постоянным градусом оборота. Когда ячейка оказывается под выходным отверстием в корпусе 1, часть материала выпадает из нее. Это количество представляет собой одну дозу материала.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35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2218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164"/>
            <a:ext cx="9144000" cy="5157827"/>
          </a:xfrm>
          <a:prstGeom prst="rect">
            <a:avLst/>
          </a:prstGeom>
        </p:spPr>
      </p:pic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35297" y="1402080"/>
            <a:ext cx="5717220" cy="70713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rgbClr val="FFFFFF"/>
                </a:solidFill>
                <a:latin typeface="Montserrat" panose="00000500000000000000" pitchFamily="2" charset="-52"/>
              </a:rPr>
              <a:t>Катушечный дозатор</a:t>
            </a:r>
            <a:endParaRPr sz="3600" dirty="0">
              <a:latin typeface="Gilroy" panose="00000A00000000000000" pitchFamily="2" charset="-52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>
              <a:buSzPct val="108108"/>
            </a:pPr>
            <a:r>
              <a:rPr lang="ru-RU" sz="1400" dirty="0">
                <a:solidFill>
                  <a:schemeClr val="lt1"/>
                </a:solidFill>
                <a:latin typeface="Montserrat Bold" panose="00000800000000000000" pitchFamily="2" charset="-52"/>
                <a:sym typeface="Arial"/>
              </a:rPr>
              <a:t>Наставник:</a:t>
            </a:r>
            <a:r>
              <a:rPr lang="en-US" sz="1400" dirty="0">
                <a:solidFill>
                  <a:schemeClr val="lt1"/>
                </a:solidFill>
                <a:latin typeface="Montserrat Bold" panose="00000800000000000000" pitchFamily="2" charset="-52"/>
                <a:sym typeface="Arial"/>
              </a:rPr>
              <a:t> </a:t>
            </a:r>
            <a:r>
              <a:rPr lang="ru-RU" sz="1400" dirty="0">
                <a:solidFill>
                  <a:schemeClr val="lt1"/>
                </a:solidFill>
                <a:latin typeface="Montserrat Bold" panose="00000800000000000000" pitchFamily="2" charset="-52"/>
                <a:sym typeface="Arial"/>
              </a:rPr>
              <a:t>Лялин Евгений Александрович</a:t>
            </a:r>
            <a:endParaRPr lang="ru-RU" sz="1400" dirty="0">
              <a:latin typeface="Montserrat Bold" panose="00000800000000000000" pitchFamily="2" charset="-52"/>
              <a:sym typeface="Arial"/>
            </a:endParaRP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6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bg1"/>
                </a:solidFill>
                <a:latin typeface="Montserrat Bold" panose="00000800000000000000" pitchFamily="2" charset="-52"/>
                <a:sym typeface="Arial"/>
              </a:rPr>
              <a:t>Технологическое направление</a:t>
            </a:r>
            <a:r>
              <a:rPr lang="ru-RU" sz="2800" dirty="0">
                <a:solidFill>
                  <a:schemeClr val="bg1"/>
                </a:solidFill>
                <a:latin typeface="Montserrat Bold" panose="00000800000000000000" pitchFamily="2" charset="-52"/>
              </a:rPr>
              <a:t>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6"/>
              <a:buFont typeface="Arial"/>
              <a:buNone/>
            </a:pPr>
            <a:r>
              <a:rPr lang="ru-RU" sz="2800" b="0" i="0" u="none" strike="noStrike" cap="none" dirty="0" err="1">
                <a:solidFill>
                  <a:schemeClr val="bg1"/>
                </a:solidFill>
                <a:latin typeface="Montserrat Bold" panose="00000800000000000000" pitchFamily="2" charset="-52"/>
                <a:sym typeface="Arial"/>
              </a:rPr>
              <a:t>Нано</a:t>
            </a:r>
            <a:r>
              <a:rPr lang="ru-RU" sz="2800" b="0" i="0" u="none" strike="noStrike" cap="none" dirty="0">
                <a:solidFill>
                  <a:schemeClr val="bg1"/>
                </a:solidFill>
                <a:latin typeface="Montserrat Bold" panose="00000800000000000000" pitchFamily="2" charset="-52"/>
                <a:sym typeface="Arial"/>
              </a:rPr>
              <a:t>-, </a:t>
            </a:r>
            <a:r>
              <a:rPr lang="ru-RU" sz="2800" b="0" i="0" u="none" strike="noStrike" cap="none" dirty="0" err="1">
                <a:solidFill>
                  <a:schemeClr val="bg1"/>
                </a:solidFill>
                <a:latin typeface="Montserrat Bold" panose="00000800000000000000" pitchFamily="2" charset="-52"/>
                <a:sym typeface="Arial"/>
              </a:rPr>
              <a:t>био</a:t>
            </a:r>
            <a:r>
              <a:rPr lang="ru-RU" sz="2800" b="0" i="0" u="none" strike="noStrike" cap="none" dirty="0">
                <a:solidFill>
                  <a:schemeClr val="bg1"/>
                </a:solidFill>
                <a:latin typeface="Montserrat Bold" panose="00000800000000000000" pitchFamily="2" charset="-52"/>
                <a:sym typeface="Arial"/>
              </a:rPr>
              <a:t>-, информационные, когнитивные технологии.</a:t>
            </a:r>
            <a:endParaRPr lang="ru-RU" sz="1400" b="0" i="0" u="none" strike="noStrike" cap="none" dirty="0">
              <a:solidFill>
                <a:schemeClr val="bg1"/>
              </a:solidFill>
              <a:latin typeface="Montserrat Bold" panose="00000800000000000000" pitchFamily="2" charset="-52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 и его проблема</a:t>
            </a:r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endParaRPr lang="ru-RU" i="1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F4B96D-03BB-EBE8-CABA-7888DE0213CE}"/>
              </a:ext>
            </a:extLst>
          </p:cNvPr>
          <p:cNvSpPr txBox="1"/>
          <p:nvPr/>
        </p:nvSpPr>
        <p:spPr>
          <a:xfrm>
            <a:off x="311700" y="1100254"/>
            <a:ext cx="8520600" cy="3470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ru-RU" b="0" i="0" dirty="0">
              <a:solidFill>
                <a:schemeClr val="tx1"/>
              </a:solidFill>
              <a:effectLst/>
              <a:latin typeface="Montserrat" panose="00000500000000000000" pitchFamily="2" charset="-52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800" b="1" i="0" dirty="0">
                <a:solidFill>
                  <a:schemeClr val="tx1"/>
                </a:solidFill>
                <a:effectLst/>
                <a:latin typeface="Montserrat Bold" panose="00000800000000000000" pitchFamily="2" charset="-52"/>
              </a:rPr>
              <a:t>Проблема –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Montserrat Medium" panose="00000600000000000000" pitchFamily="2" charset="-52"/>
              </a:rPr>
              <a:t>Разрабатываемый катушечный дозатор предназначен для точного дозирования сыпучих материалов, что особенно актуально для производственных предприятий и пищевых фабрик. Эти потребители часто сталкиваются с проблемами, связанными с недостаточной точностью при смешивании или дозировании компонентов, что может негативно отразиться на качестве продукции и экономических показателях. Наш продукт решает проблему неэффективности традиционных дозирующих устройств, которые часто приводят к недостачам или избыткам материалов, вызывая финансовые потери и ухудшение качества. </a:t>
            </a:r>
            <a:endParaRPr lang="ru-RU" sz="1800" dirty="0">
              <a:solidFill>
                <a:schemeClr val="tx1"/>
              </a:solidFill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1B8C26-BFD4-F2C4-23DB-85FD87DC135A}"/>
              </a:ext>
            </a:extLst>
          </p:cNvPr>
          <p:cNvSpPr txBox="1"/>
          <p:nvPr/>
        </p:nvSpPr>
        <p:spPr>
          <a:xfrm>
            <a:off x="311699" y="1278673"/>
            <a:ext cx="8520599" cy="3255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800" b="0" i="0" dirty="0">
                <a:solidFill>
                  <a:srgbClr val="333333"/>
                </a:solidFill>
                <a:effectLst/>
                <a:latin typeface="Montserrat Medium" panose="00000600000000000000" pitchFamily="2" charset="-52"/>
              </a:rPr>
              <a:t>В целях создание </a:t>
            </a:r>
            <a:r>
              <a:rPr lang="ru-RU" sz="1800" dirty="0">
                <a:solidFill>
                  <a:srgbClr val="333333"/>
                </a:solidFill>
                <a:latin typeface="Montserrat Medium" panose="00000600000000000000" pitchFamily="2" charset="-52"/>
              </a:rPr>
              <a:t>д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Montserrat Medium" panose="00000600000000000000" pitchFamily="2" charset="-52"/>
              </a:rPr>
              <a:t>ействующего экспериментального образца катушечного дозатора способного производить точное дозирование сыпучих компонентов.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Montserrat Medium" panose="00000600000000000000" pitchFamily="2" charset="-52"/>
              </a:rPr>
              <a:t>Предлагаемый </a:t>
            </a:r>
            <a:r>
              <a:rPr lang="ru-RU" sz="1800" b="0" i="0" dirty="0">
                <a:solidFill>
                  <a:srgbClr val="333333"/>
                </a:solidFill>
                <a:effectLst/>
                <a:latin typeface="Montserrat Medium" panose="00000600000000000000" pitchFamily="2" charset="-52"/>
              </a:rPr>
              <a:t>катушечного дозатора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Montserrat Medium" panose="00000600000000000000" pitchFamily="2" charset="-52"/>
              </a:rPr>
              <a:t> обеспечит высокую точность дозирования компонентов с высокой надежностью, а анализ рабочего процесса поможет выявить оптимальные параметры, что повысит эффективность и упростит производственные процессы. Таким образом, наш продукт значительно упростит задачи дозирования за счет шагового двигателя и улучшит результаты работы различных категорий потребителей.</a:t>
            </a:r>
            <a:endParaRPr lang="ru-RU" sz="1800" dirty="0"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FE5DE-C98D-E01A-EA26-B93DB9B2E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Схема и принцип работы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11EFE5-F25E-993B-B47A-10282225B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BA37BC-FE49-FF51-19D7-BBB07DA55D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86" t="5319" r="13643" b="9550"/>
          <a:stretch/>
        </p:blipFill>
        <p:spPr>
          <a:xfrm>
            <a:off x="444138" y="1451448"/>
            <a:ext cx="4633758" cy="28184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2E8FD2-CD44-5F2E-E202-430608A7D1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343" t="4488" r="11437" b="9712"/>
          <a:stretch/>
        </p:blipFill>
        <p:spPr>
          <a:xfrm>
            <a:off x="5413515" y="1455277"/>
            <a:ext cx="2933651" cy="281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52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850" y="1558001"/>
            <a:ext cx="3302000" cy="24765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EDFE5DE-C98D-E01A-EA26-B93DB9B2E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/>
              <a:t>Элементы управления и исполнительные механизмы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974" y="1145250"/>
            <a:ext cx="2514600" cy="33528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t="6360"/>
          <a:stretch/>
        </p:blipFill>
        <p:spPr>
          <a:xfrm>
            <a:off x="3255223" y="1145250"/>
            <a:ext cx="2066077" cy="331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68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Аналоги решения</a:t>
            </a:r>
            <a:endParaRPr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4AA7F6-BA6D-78B5-E0E0-860A546F4E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2414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b="0" i="0" dirty="0">
                <a:solidFill>
                  <a:schemeClr val="tx1"/>
                </a:solidFill>
                <a:effectLst/>
                <a:latin typeface="Montserrat Medium" panose="00000600000000000000" pitchFamily="2" charset="-52"/>
              </a:rPr>
              <a:t>Шнековые, дисковые, ленточные,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Montserrat Medium" panose="00000600000000000000" pitchFamily="2" charset="-52"/>
              </a:rPr>
              <a:t>вибро</a:t>
            </a:r>
            <a:r>
              <a:rPr lang="ru-RU" b="0" i="0" dirty="0">
                <a:solidFill>
                  <a:schemeClr val="tx1"/>
                </a:solidFill>
                <a:effectLst/>
                <a:latin typeface="Montserrat Medium" panose="00000600000000000000" pitchFamily="2" charset="-52"/>
              </a:rPr>
              <a:t> и шиберные дозаторы.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Montserrat Medium" panose="00000600000000000000" pitchFamily="2" charset="-52"/>
            </a:endParaRPr>
          </a:p>
          <a:p>
            <a:pPr marL="0" indent="0">
              <a:buNone/>
            </a:pPr>
            <a:r>
              <a:rPr lang="ru-RU" b="0" i="0" dirty="0">
                <a:solidFill>
                  <a:schemeClr val="tx1"/>
                </a:solidFill>
                <a:effectLst/>
                <a:latin typeface="Montserrat Medium" panose="00000600000000000000" pitchFamily="2" charset="-52"/>
              </a:rPr>
              <a:t>В </a:t>
            </a:r>
            <a:r>
              <a:rPr lang="ru-RU" dirty="0">
                <a:solidFill>
                  <a:schemeClr val="tx1"/>
                </a:solidFill>
                <a:latin typeface="Montserrat Medium" panose="00000600000000000000" pitchFamily="2" charset="-52"/>
              </a:rPr>
              <a:t>отличие от наших конкурентов, </a:t>
            </a:r>
            <a:r>
              <a:rPr lang="ru-RU" sz="1800" kern="100" dirty="0">
                <a:solidFill>
                  <a:schemeClr val="tx1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 нашей разработке в качестве привода используется шаговый электродвигатель, а ячеистая катушка установлен на валу с возможностью перемещения вдоль вала для изменения рабочей длины барабана.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0CD197-951C-2B27-D896-B4BCB6144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13050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Потенциальные потребительские сегменты</a:t>
            </a:r>
            <a:br>
              <a:rPr lang="ru-RU" sz="1600" dirty="0"/>
            </a:br>
            <a:r>
              <a:rPr lang="ru-RU" sz="1600" dirty="0"/>
              <a:t>для рынка </a:t>
            </a:r>
            <a:r>
              <a:rPr lang="ru-RU" sz="1600" dirty="0">
                <a:highlight>
                  <a:srgbClr val="00FF00"/>
                </a:highlight>
              </a:rPr>
              <a:t>B2C</a:t>
            </a:r>
            <a:r>
              <a:rPr lang="ru-RU" sz="1600" dirty="0"/>
              <a:t> (если вы будете продавать конечным потребителям физическим лицам)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49FE93F-6C27-B3F6-FD9A-D0EBA640A8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924200"/>
              </p:ext>
            </p:extLst>
          </p:nvPr>
        </p:nvGraphicFramePr>
        <p:xfrm>
          <a:off x="207388" y="1152525"/>
          <a:ext cx="8624912" cy="355253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00901">
                  <a:extLst>
                    <a:ext uri="{9D8B030D-6E8A-4147-A177-3AD203B41FA5}">
                      <a16:colId xmlns:a16="http://schemas.microsoft.com/office/drawing/2014/main" val="3045588639"/>
                    </a:ext>
                  </a:extLst>
                </a:gridCol>
                <a:gridCol w="7324011">
                  <a:extLst>
                    <a:ext uri="{9D8B030D-6E8A-4147-A177-3AD203B41FA5}">
                      <a16:colId xmlns:a16="http://schemas.microsoft.com/office/drawing/2014/main" val="842889677"/>
                    </a:ext>
                  </a:extLst>
                </a:gridCol>
              </a:tblGrid>
              <a:tr h="1087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Кто он?</a:t>
                      </a:r>
                      <a:endParaRPr lang="ru-RU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1226" marR="41226" marT="41226" marB="412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Директор сельхоз предприятия </a:t>
                      </a:r>
                    </a:p>
                  </a:txBody>
                  <a:tcPr marL="41226" marR="41226" marT="41226" marB="41226"/>
                </a:tc>
                <a:extLst>
                  <a:ext uri="{0D108BD9-81ED-4DB2-BD59-A6C34878D82A}">
                    <a16:rowId xmlns:a16="http://schemas.microsoft.com/office/drawing/2014/main" val="3622514117"/>
                  </a:ext>
                </a:extLst>
              </a:tr>
              <a:tr h="6647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Что он делает?</a:t>
                      </a:r>
                      <a:endParaRPr lang="ru-RU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1226" marR="41226" marT="41226" marB="412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</a:rPr>
                        <a:t>Производит на своем предприятии молочную продукцию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1226" marR="41226" marT="41226" marB="41226"/>
                </a:tc>
                <a:extLst>
                  <a:ext uri="{0D108BD9-81ED-4DB2-BD59-A6C34878D82A}">
                    <a16:rowId xmlns:a16="http://schemas.microsoft.com/office/drawing/2014/main" val="1766046559"/>
                  </a:ext>
                </a:extLst>
              </a:tr>
              <a:tr h="706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Как взаимодействует с продуктом?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1226" marR="41226" marT="41226" marB="412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</a:rPr>
                        <a:t>Наш продукт он используют при кормлении </a:t>
                      </a:r>
                      <a:r>
                        <a:rPr lang="ru-RU" sz="1050" dirty="0" err="1">
                          <a:effectLst/>
                        </a:rPr>
                        <a:t>крс</a:t>
                      </a:r>
                      <a:endParaRPr lang="ru-RU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До нашего продукта использует продукт со средней точностью дозирования</a:t>
                      </a:r>
                    </a:p>
                  </a:txBody>
                  <a:tcPr marL="41226" marR="41226" marT="41226" marB="41226"/>
                </a:tc>
                <a:extLst>
                  <a:ext uri="{0D108BD9-81ED-4DB2-BD59-A6C34878D82A}">
                    <a16:rowId xmlns:a16="http://schemas.microsoft.com/office/drawing/2014/main" val="1981829555"/>
                  </a:ext>
                </a:extLst>
              </a:tr>
              <a:tr h="1087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Ценностное предложение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1226" marR="41226" marT="41226" marB="4122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</a:rPr>
                        <a:t>Ну мы предлагаем вам барабанный дозатор для раздачи корма для вашего </a:t>
                      </a:r>
                      <a:r>
                        <a:rPr lang="ru-RU" sz="1050" dirty="0" err="1">
                          <a:effectLst/>
                        </a:rPr>
                        <a:t>крс</a:t>
                      </a:r>
                      <a:r>
                        <a:rPr lang="ru-RU" sz="1050" dirty="0">
                          <a:effectLst/>
                        </a:rPr>
                        <a:t>, он сможет помочь вам с раздачей корма в нужных </a:t>
                      </a:r>
                      <a:r>
                        <a:rPr lang="ru-RU" sz="1050" dirty="0" err="1">
                          <a:effectLst/>
                        </a:rPr>
                        <a:t>обьемах</a:t>
                      </a:r>
                      <a:r>
                        <a:rPr lang="ru-RU" sz="1050" dirty="0">
                          <a:effectLst/>
                        </a:rPr>
                        <a:t> для каждой коровы, что позволит вам избежать перекармливания и </a:t>
                      </a:r>
                      <a:r>
                        <a:rPr lang="ru-RU" sz="1050" dirty="0" err="1">
                          <a:effectLst/>
                        </a:rPr>
                        <a:t>неокармливания</a:t>
                      </a:r>
                      <a:r>
                        <a:rPr lang="ru-RU" sz="1050" dirty="0">
                          <a:effectLst/>
                        </a:rPr>
                        <a:t> животных. Что в свою очередь увеличит удои молока.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1226" marR="41226" marT="41226" marB="41226"/>
                </a:tc>
                <a:extLst>
                  <a:ext uri="{0D108BD9-81ED-4DB2-BD59-A6C34878D82A}">
                    <a16:rowId xmlns:a16="http://schemas.microsoft.com/office/drawing/2014/main" val="2380626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271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title"/>
          </p:nvPr>
        </p:nvSpPr>
        <p:spPr>
          <a:xfrm>
            <a:off x="311700" y="14226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dirty="0"/>
              <a:t>Базовая бизнес-идея</a:t>
            </a:r>
            <a:endParaRPr dirty="0"/>
          </a:p>
        </p:txBody>
      </p:sp>
      <p:sp>
        <p:nvSpPr>
          <p:cNvPr id="127" name="Google Shape;12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graphicFrame>
        <p:nvGraphicFramePr>
          <p:cNvPr id="128" name="Google Shape;128;p28"/>
          <p:cNvGraphicFramePr/>
          <p:nvPr>
            <p:extLst>
              <p:ext uri="{D42A27DB-BD31-4B8C-83A1-F6EECF244321}">
                <p14:modId xmlns:p14="http://schemas.microsoft.com/office/powerpoint/2010/main" val="4133813360"/>
              </p:ext>
            </p:extLst>
          </p:nvPr>
        </p:nvGraphicFramePr>
        <p:xfrm>
          <a:off x="311700" y="693640"/>
          <a:ext cx="8647474" cy="4505289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3539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8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9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/>
                        <a:t>«Держатель» проблемы, его мотивации и возможности решения проблемы с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/>
                        <a:t>использованием продукции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Разработать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промышленный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образец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после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чего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испытать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образец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Если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образец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успешного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пройдёт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все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испытание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и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будет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решать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проблему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как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это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было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задумано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изначально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то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начнём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рекламировать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и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продавать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наш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продукт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</a:t>
                      </a:r>
                      <a:endParaRPr sz="1200" i="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5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/>
                        <a:t>На основе какого научно-технического решения и/или результата будет создан продукт (с указанием использования собственных</a:t>
                      </a:r>
                      <a:r>
                        <a:rPr lang="ru-RU" sz="1400" b="0" u="none" strike="noStrike" cap="none" baseline="0" dirty="0"/>
                        <a:t> </a:t>
                      </a:r>
                      <a:r>
                        <a:rPr lang="ru-RU" sz="1400" b="0" u="none" strike="noStrike" cap="none" dirty="0"/>
                        <a:t>или</a:t>
                      </a:r>
                      <a:r>
                        <a:rPr lang="ru-RU" sz="1400" b="0" u="none" strike="noStrike" cap="none" baseline="0" dirty="0"/>
                        <a:t> </a:t>
                      </a:r>
                      <a:r>
                        <a:rPr lang="ru-RU" sz="1400" b="0" u="none" strike="noStrike" cap="none" dirty="0"/>
                        <a:t>существующих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/>
                        <a:t>разработок)</a:t>
                      </a:r>
                      <a:endParaRPr sz="1400" b="0" u="none" strike="noStrike" cap="none" dirty="0">
                        <a:highlight>
                          <a:srgbClr val="FF0000"/>
                        </a:highlight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Патент на дозатор, диссертация, расчеты выпускной квалификационной работы, 3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модель устройства</a:t>
                      </a:r>
                      <a:endParaRPr sz="1200" i="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Основные технические параметры, включая обоснование соответствия идеи/задела тематическому направлению (лоту)</a:t>
                      </a:r>
                      <a:endParaRPr sz="1400" b="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Погрешность дозирования от 0,5% до 4,3%. Неравномерность подачи 3…7%.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Подача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материала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25…900 </a:t>
                      </a:r>
                      <a:r>
                        <a:rPr lang="en-US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кг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/ч.</a:t>
                      </a:r>
                      <a:endParaRPr sz="1200" i="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38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Бизнес-модель. </a:t>
                      </a:r>
                      <a:r>
                        <a:rPr lang="ru-RU" sz="1400" b="0" u="none" strike="noStrike" cap="none" dirty="0">
                          <a:solidFill>
                            <a:schemeClr val="dk1"/>
                          </a:solidFill>
                        </a:rPr>
                        <a:t>Как вы будете продавать свой продукт/услугу потребителям? </a:t>
                      </a:r>
                      <a:endParaRPr sz="1400" b="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i="0" u="none" strike="noStrike" cap="none" dirty="0"/>
                        <a:t>Бизнес модель (B2B)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Продажа, сдача в аренду аграриям</a:t>
                      </a:r>
                      <a:endParaRPr lang="ru-RU" sz="1200" i="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/>
        </p:nvSpPr>
        <p:spPr>
          <a:xfrm>
            <a:off x="515500" y="947325"/>
            <a:ext cx="7659300" cy="26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00" rIns="0" bIns="0" anchor="t" anchorCtr="0">
            <a:no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Наш продукт помогает </a:t>
            </a:r>
            <a:r>
              <a:rPr lang="ru-RU" sz="1800" b="0" i="0" u="none" strike="noStrike" cap="none" dirty="0">
                <a:solidFill>
                  <a:srgbClr val="6E32E0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в повышении точности дозирования,</a:t>
            </a:r>
            <a:endParaRPr sz="1800" b="0" i="0" u="none" strike="noStrike" cap="none" dirty="0">
              <a:solidFill>
                <a:srgbClr val="010101"/>
              </a:solidFill>
              <a:latin typeface="Montserrat Medium" panose="00000600000000000000" pitchFamily="2" charset="-52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Которые хотят решать </a:t>
            </a:r>
            <a:r>
              <a:rPr lang="ru-RU" sz="1800" b="0" i="0" u="none" strike="noStrike" cap="none" dirty="0">
                <a:solidFill>
                  <a:srgbClr val="6E32E0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наша команда ставит перед собой задачу по созданию дан</a:t>
            </a:r>
            <a:r>
              <a:rPr lang="ru-RU" sz="1800" dirty="0">
                <a:solidFill>
                  <a:srgbClr val="6E32E0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ного барабанного дозатора,</a:t>
            </a: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Посредством </a:t>
            </a:r>
            <a:r>
              <a:rPr lang="ru-RU" sz="1800" b="0" i="0" u="none" strike="noStrike" cap="none" dirty="0">
                <a:solidFill>
                  <a:srgbClr val="753CE1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использования пошагового двигателя, использования разного кол-во ячеек и их </a:t>
            </a:r>
            <a:r>
              <a:rPr lang="ru-RU" sz="1800" b="0" i="0" u="none" strike="noStrike" cap="none" dirty="0" err="1">
                <a:solidFill>
                  <a:srgbClr val="753CE1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обьемом</a:t>
            </a:r>
            <a:r>
              <a:rPr lang="ru-RU" sz="1800" b="0" i="0" u="none" strike="noStrike" cap="none" dirty="0">
                <a:solidFill>
                  <a:srgbClr val="753CE1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, изменение рабочей части </a:t>
            </a:r>
            <a:r>
              <a:rPr lang="ru-RU" sz="1800" b="0" i="0" u="none" strike="noStrike" cap="none" dirty="0" err="1">
                <a:solidFill>
                  <a:srgbClr val="753CE1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яечистого</a:t>
            </a:r>
            <a:r>
              <a:rPr lang="ru-RU" sz="1800" b="0" i="0" u="none" strike="noStrike" cap="none" dirty="0">
                <a:solidFill>
                  <a:srgbClr val="753CE1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 барабана  </a:t>
            </a:r>
            <a:r>
              <a:rPr lang="ru-RU" sz="1800" b="0" i="0" u="none" strike="noStrike" cap="none" dirty="0">
                <a:solidFill>
                  <a:srgbClr val="010101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и увеличения </a:t>
            </a:r>
            <a:r>
              <a:rPr lang="ru-RU" sz="1800" b="0" i="0" u="none" strike="noStrike" cap="none" dirty="0">
                <a:solidFill>
                  <a:srgbClr val="6E32E0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точности дозирования,</a:t>
            </a:r>
            <a:endParaRPr sz="1800" b="0" i="0" u="none" strike="noStrike" cap="none" dirty="0">
              <a:solidFill>
                <a:srgbClr val="010101"/>
              </a:solidFill>
              <a:latin typeface="Montserrat Medium" panose="00000600000000000000" pitchFamily="2" charset="-52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И в отличии от </a:t>
            </a:r>
            <a:r>
              <a:rPr lang="ru-RU" sz="1800" b="0" i="0" u="none" strike="noStrike" cap="none" dirty="0">
                <a:solidFill>
                  <a:srgbClr val="6E32E0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Шнековых, дисковых, ленточных, </a:t>
            </a:r>
            <a:r>
              <a:rPr lang="ru-RU" sz="1800" b="0" i="0" u="none" strike="noStrike" cap="none" dirty="0" err="1">
                <a:solidFill>
                  <a:srgbClr val="6E32E0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вибро</a:t>
            </a:r>
            <a:r>
              <a:rPr lang="ru-RU" sz="1800" b="0" i="0" u="none" strike="noStrike" cap="none" dirty="0">
                <a:solidFill>
                  <a:srgbClr val="6E32E0"/>
                </a:solidFill>
                <a:latin typeface="Montserrat Medium" panose="00000600000000000000" pitchFamily="2" charset="-52"/>
                <a:ea typeface="IBM Plex Sans"/>
                <a:cs typeface="IBM Plex Sans"/>
                <a:sym typeface="IBM Plex Sans"/>
              </a:rPr>
              <a:t> и шиберных дозаторов. В отличие от наших конкурентов, что в качестве привода используется шаговый электродвигатель, а ячеистый барабан установлен на валу с возможностью перемещения вдоль вала для изменения рабочей длины барабана.</a:t>
            </a: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endParaRPr lang="ru-RU" sz="1800" b="0" i="0" u="none" strike="noStrike" cap="none" dirty="0">
              <a:solidFill>
                <a:srgbClr val="6E32E0"/>
              </a:solidFill>
              <a:latin typeface="Montserrat Medium" panose="00000600000000000000" pitchFamily="2" charset="-52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311700" y="1646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>
                <a:latin typeface="Montserrat Bold" panose="00000800000000000000" pitchFamily="2" charset="-52"/>
              </a:rPr>
              <a:t>Промежуточный итог:</a:t>
            </a:r>
            <a:endParaRPr dirty="0">
              <a:latin typeface="Montserrat Bold" panose="00000800000000000000" pitchFamily="2" charset="-5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>
                <a:latin typeface="Montserrat Bold" panose="00000800000000000000" pitchFamily="2" charset="-52"/>
              </a:rPr>
              <a:t>Команда</a:t>
            </a:r>
            <a:endParaRPr dirty="0">
              <a:latin typeface="Montserrat Bold" panose="00000800000000000000" pitchFamily="2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D5421E-7EEB-DB6B-3295-530E4105E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3BFF5E-7E42-6CD9-A9B8-70D501BF8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00" y="1391200"/>
            <a:ext cx="1539200" cy="1539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A5D6AA-BA4C-450E-CE18-AAA2D50AD04F}"/>
              </a:ext>
            </a:extLst>
          </p:cNvPr>
          <p:cNvSpPr txBox="1"/>
          <p:nvPr/>
        </p:nvSpPr>
        <p:spPr>
          <a:xfrm>
            <a:off x="568800" y="2998600"/>
            <a:ext cx="1539200" cy="891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lnSpc>
                <a:spcPct val="115000"/>
              </a:lnSpc>
              <a:buSzPts val="1800"/>
              <a:buNone/>
            </a:pPr>
            <a:r>
              <a:rPr lang="ru-RU" sz="1100" dirty="0"/>
              <a:t>Лялин Евгений Александрович</a:t>
            </a:r>
          </a:p>
          <a:p>
            <a:pPr marL="0" lvl="0" indent="0" algn="ctr" rtl="0">
              <a:lnSpc>
                <a:spcPct val="115000"/>
              </a:lnSpc>
              <a:buSzPts val="1800"/>
              <a:buNone/>
            </a:pPr>
            <a:r>
              <a:rPr lang="ru-RU" sz="1100" dirty="0"/>
              <a:t>Наставник проекта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05E90D-B1E1-12FA-974E-11DEDF8F2778}"/>
              </a:ext>
            </a:extLst>
          </p:cNvPr>
          <p:cNvSpPr txBox="1"/>
          <p:nvPr/>
        </p:nvSpPr>
        <p:spPr>
          <a:xfrm>
            <a:off x="2662900" y="2998600"/>
            <a:ext cx="1518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Мазунин Максим Вячеславович</a:t>
            </a:r>
          </a:p>
          <a:p>
            <a:pPr algn="ctr"/>
            <a:r>
              <a:rPr lang="ru-RU" sz="1100" dirty="0"/>
              <a:t>Лидер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A585D9-4ED2-BDED-D724-69E2771395A6}"/>
              </a:ext>
            </a:extLst>
          </p:cNvPr>
          <p:cNvSpPr txBox="1"/>
          <p:nvPr/>
        </p:nvSpPr>
        <p:spPr>
          <a:xfrm>
            <a:off x="6832450" y="3043465"/>
            <a:ext cx="1518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Коновалов Данил Алексеевич</a:t>
            </a:r>
          </a:p>
          <a:p>
            <a:pPr algn="ctr"/>
            <a:r>
              <a:rPr lang="ru-RU" sz="1100" dirty="0"/>
              <a:t>Участник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668A5E-187A-4847-9CD4-F6EE61E47BA7}"/>
              </a:ext>
            </a:extLst>
          </p:cNvPr>
          <p:cNvSpPr txBox="1"/>
          <p:nvPr/>
        </p:nvSpPr>
        <p:spPr>
          <a:xfrm>
            <a:off x="4593000" y="2998600"/>
            <a:ext cx="1518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err="1"/>
              <a:t>Провков</a:t>
            </a:r>
            <a:r>
              <a:rPr lang="ru-RU" sz="1100" dirty="0"/>
              <a:t> Кирилл Андреевич</a:t>
            </a:r>
          </a:p>
          <a:p>
            <a:pPr algn="ctr"/>
            <a:r>
              <a:rPr lang="ru-RU" sz="1100" dirty="0"/>
              <a:t>Участник проекта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79E4A31-22A4-50BC-2FB6-F5BF9D575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" t="7133" r="252" b="39586"/>
          <a:stretch/>
        </p:blipFill>
        <p:spPr bwMode="auto">
          <a:xfrm>
            <a:off x="4572000" y="1391200"/>
            <a:ext cx="1560200" cy="153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5A56482-465E-3BBE-C4D7-6FE882B5DF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510" t="9548" r="49540" b="41090"/>
          <a:stretch/>
        </p:blipFill>
        <p:spPr>
          <a:xfrm>
            <a:off x="2637950" y="1334458"/>
            <a:ext cx="1518200" cy="17090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EC8C17A-CB8C-65A4-D98A-B74DE9D122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773" t="2207" r="32684" b="60866"/>
          <a:stretch/>
        </p:blipFill>
        <p:spPr>
          <a:xfrm>
            <a:off x="6853450" y="1313152"/>
            <a:ext cx="1448450" cy="17628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814</Words>
  <Application>Microsoft Office PowerPoint</Application>
  <PresentationFormat>Экран (16:9)</PresentationFormat>
  <Paragraphs>60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Gilroy</vt:lpstr>
      <vt:lpstr>Times New Roman</vt:lpstr>
      <vt:lpstr>Montserrat</vt:lpstr>
      <vt:lpstr>IBM Plex Sans</vt:lpstr>
      <vt:lpstr>Montserrat Bold</vt:lpstr>
      <vt:lpstr>Calibri</vt:lpstr>
      <vt:lpstr>Montserrat Medium</vt:lpstr>
      <vt:lpstr>Arial</vt:lpstr>
      <vt:lpstr>Simple Light</vt:lpstr>
      <vt:lpstr>Катушечный дозатор</vt:lpstr>
      <vt:lpstr>Пользователь и его проблема</vt:lpstr>
      <vt:lpstr>Решение</vt:lpstr>
      <vt:lpstr>Схема и принцип работы</vt:lpstr>
      <vt:lpstr>Элементы управления и исполнительные механизмы</vt:lpstr>
      <vt:lpstr>Аналоги решения</vt:lpstr>
      <vt:lpstr>Потенциальные потребительские сегменты для рынка B2C (если вы будете продавать конечным потребителям физическим лицам)</vt:lpstr>
      <vt:lpstr>Базовая бизнес-идея</vt:lpstr>
      <vt:lpstr>Промежуточный итог: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Максим Мазунин</cp:lastModifiedBy>
  <cp:revision>26</cp:revision>
  <dcterms:modified xsi:type="dcterms:W3CDTF">2024-11-03T10:30:03Z</dcterms:modified>
</cp:coreProperties>
</file>