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5" r:id="rId1"/>
  </p:sldMasterIdLst>
  <p:notesMasterIdLst>
    <p:notesMasterId r:id="rId19"/>
  </p:notesMasterIdLst>
  <p:sldIdLst>
    <p:sldId id="256" r:id="rId2"/>
    <p:sldId id="257" r:id="rId3"/>
    <p:sldId id="301" r:id="rId4"/>
    <p:sldId id="260" r:id="rId5"/>
    <p:sldId id="299" r:id="rId6"/>
    <p:sldId id="262" r:id="rId7"/>
    <p:sldId id="267" r:id="rId8"/>
    <p:sldId id="300" r:id="rId9"/>
    <p:sldId id="302" r:id="rId10"/>
    <p:sldId id="304" r:id="rId11"/>
    <p:sldId id="261" r:id="rId12"/>
    <p:sldId id="303" r:id="rId13"/>
    <p:sldId id="309" r:id="rId14"/>
    <p:sldId id="269" r:id="rId15"/>
    <p:sldId id="306" r:id="rId16"/>
    <p:sldId id="274" r:id="rId17"/>
    <p:sldId id="264" r:id="rId18"/>
  </p:sldIdLst>
  <p:sldSz cx="9144000" cy="5143500" type="screen16x9"/>
  <p:notesSz cx="6858000" cy="9144000"/>
  <p:embeddedFontLst>
    <p:embeddedFont>
      <p:font typeface="Gothic A1" panose="020B0604020202020204" charset="-127"/>
      <p:regular r:id="rId20"/>
      <p:bold r:id="rId21"/>
    </p:embeddedFont>
    <p:embeddedFont>
      <p:font typeface="Gothic A1 SemiBold" panose="020B0604020202020204" charset="-127"/>
      <p:regular r:id="rId22"/>
      <p:bold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Krub" panose="00000500000000000000" pitchFamily="2" charset="-34"/>
      <p:regular r:id="rId28"/>
      <p:bold r:id="rId29"/>
      <p:italic r:id="rId30"/>
      <p:boldItalic r:id="rId31"/>
    </p:embeddedFont>
    <p:embeddedFont>
      <p:font typeface="Krub Light" panose="00000400000000000000" pitchFamily="2" charset="-34"/>
      <p:regular r:id="rId32"/>
      <p:bold r:id="rId33"/>
      <p:italic r:id="rId34"/>
      <p:boldItalic r:id="rId35"/>
    </p:embeddedFont>
    <p:embeddedFont>
      <p:font typeface="Krub Medium" panose="00000600000000000000" pitchFamily="2" charset="-34"/>
      <p:regular r:id="rId36"/>
      <p:bold r:id="rId37"/>
      <p:italic r:id="rId38"/>
      <p:boldItalic r:id="rId39"/>
    </p:embeddedFont>
    <p:embeddedFont>
      <p:font typeface="Montserrat" panose="00000500000000000000" pitchFamily="2" charset="-52"/>
      <p:regular r:id="rId40"/>
      <p:bold r:id="rId41"/>
      <p:italic r:id="rId42"/>
      <p:boldItalic r:id="rId43"/>
    </p:embeddedFont>
    <p:embeddedFont>
      <p:font typeface="Montserrat Black" panose="00000A00000000000000" pitchFamily="2" charset="-52"/>
      <p:bold r:id="rId44"/>
      <p:boldItalic r:id="rId45"/>
    </p:embeddedFont>
    <p:embeddedFont>
      <p:font typeface="Open Sans" panose="020B0606030504020204" pitchFamily="34" charset="0"/>
      <p:regular r:id="rId46"/>
      <p:bold r:id="rId47"/>
      <p:italic r:id="rId48"/>
      <p:boldItalic r:id="rId49"/>
    </p:embeddedFont>
    <p:embeddedFont>
      <p:font typeface="Raleway" pitchFamily="2" charset="-52"/>
      <p:regular r:id="rId50"/>
      <p:bold r:id="rId51"/>
      <p:italic r:id="rId52"/>
      <p:boldItalic r:id="rId5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D4FC"/>
    <a:srgbClr val="95E7D3"/>
    <a:srgbClr val="5DC9A7"/>
    <a:srgbClr val="37A79F"/>
    <a:srgbClr val="BCF2E7"/>
    <a:srgbClr val="315F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24559E-7436-4DBE-9918-FA9C11CF954C}" v="1166" dt="2023-11-23T21:22:12.287"/>
    <p1510:client id="{F01389A7-4D90-4550-8C1D-CDE277E35E93}" v="1384" dt="2023-11-23T21:56:24.469"/>
  </p1510:revLst>
</p1510:revInfo>
</file>

<file path=ppt/tableStyles.xml><?xml version="1.0" encoding="utf-8"?>
<a:tblStyleLst xmlns:a="http://schemas.openxmlformats.org/drawingml/2006/main" def="{E949A3CE-5BFD-4DDC-9CB0-5BFED1D07BED}">
  <a:tblStyle styleId="{E949A3CE-5BFD-4DDC-9CB0-5BFED1D07BE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10" autoAdjust="0"/>
    <p:restoredTop sz="86510" autoAdjust="0"/>
  </p:normalViewPr>
  <p:slideViewPr>
    <p:cSldViewPr snapToGrid="0">
      <p:cViewPr varScale="1">
        <p:scale>
          <a:sx n="97" d="100"/>
          <a:sy n="97" d="100"/>
        </p:scale>
        <p:origin x="100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openxmlformats.org/officeDocument/2006/relationships/font" Target="fonts/font20.fntdata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42" Type="http://schemas.openxmlformats.org/officeDocument/2006/relationships/font" Target="fonts/font23.fntdata"/><Relationship Id="rId47" Type="http://schemas.openxmlformats.org/officeDocument/2006/relationships/font" Target="fonts/font28.fntdata"/><Relationship Id="rId50" Type="http://schemas.openxmlformats.org/officeDocument/2006/relationships/font" Target="fonts/font31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10.fntdata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font" Target="fonts/font18.fntdata"/><Relationship Id="rId40" Type="http://schemas.openxmlformats.org/officeDocument/2006/relationships/font" Target="fonts/font21.fntdata"/><Relationship Id="rId45" Type="http://schemas.openxmlformats.org/officeDocument/2006/relationships/font" Target="fonts/font26.fntdata"/><Relationship Id="rId53" Type="http://schemas.openxmlformats.org/officeDocument/2006/relationships/font" Target="fonts/font34.fntdata"/><Relationship Id="rId58" Type="http://schemas.microsoft.com/office/2015/10/relationships/revisionInfo" Target="revisionInfo.xml"/><Relationship Id="rId5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43" Type="http://schemas.openxmlformats.org/officeDocument/2006/relationships/font" Target="fonts/font24.fntdata"/><Relationship Id="rId48" Type="http://schemas.openxmlformats.org/officeDocument/2006/relationships/font" Target="fonts/font29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3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font" Target="fonts/font19.fntdata"/><Relationship Id="rId46" Type="http://schemas.openxmlformats.org/officeDocument/2006/relationships/font" Target="fonts/font27.fntdata"/><Relationship Id="rId20" Type="http://schemas.openxmlformats.org/officeDocument/2006/relationships/font" Target="fonts/font1.fntdata"/><Relationship Id="rId41" Type="http://schemas.openxmlformats.org/officeDocument/2006/relationships/font" Target="fonts/font22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49" Type="http://schemas.openxmlformats.org/officeDocument/2006/relationships/font" Target="fonts/font30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font" Target="fonts/font12.fntdata"/><Relationship Id="rId44" Type="http://schemas.openxmlformats.org/officeDocument/2006/relationships/font" Target="fonts/font25.fntdata"/><Relationship Id="rId52" Type="http://schemas.openxmlformats.org/officeDocument/2006/relationships/font" Target="fonts/font3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27ec44fb897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27ec44fb897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Сквозные технологии - Искусственный интеллект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10f9e629ec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10f9e629ec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 algn="l" rtl="0" fontAlgn="ctr">
              <a:buNone/>
            </a:pPr>
            <a:r>
              <a:rPr lang="ru-RU" dirty="0"/>
              <a:t>Направленность нашего проекта также соответствует указу Президента Российской Федерации от 7 мая 2018 года № 204 «О национальных целях и стратегических задачах развития Российской Федерации на период до 2024 года» внедрение инновационных медицинских технологий, включая систему ранней диагностики и дистанционный мониторинг состояния здоровья пациентов.</a:t>
            </a:r>
          </a:p>
          <a:p>
            <a:pPr marL="158750" indent="0" algn="l" rtl="0" fontAlgn="ctr">
              <a:buNone/>
            </a:pPr>
            <a:endParaRPr lang="ru-RU" dirty="0"/>
          </a:p>
          <a:p>
            <a:pPr marL="158750" indent="0" algn="l" rtl="0" fontAlgn="ctr">
              <a:buNone/>
            </a:pPr>
            <a:br>
              <a:rPr lang="ru-RU" dirty="0"/>
            </a:b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27ec44fb897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27ec44fb897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По результатам проведенного опроса, мы выяснили, что из 30 опрошенных 98% респондентов считаю проект интересным и важным для общества.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85922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111e7c571f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111e7c571f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Проблема: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ru-RU"/>
              <a:t>Дефицит мед кадров. </a:t>
            </a:r>
            <a:r>
              <a:rPr lang="ru-RU" b="0" i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В последние годы одной из наиболее острых проблем мирового масштаба становится дефицит медицинских кадров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ru-RU" b="0" i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Медицинские ошибки, т е </a:t>
            </a:r>
            <a:r>
              <a:rPr lang="ru-RU" b="0" i="0">
                <a:solidFill>
                  <a:srgbClr val="333333"/>
                </a:solidFill>
                <a:effectLst/>
                <a:latin typeface="YS Text"/>
              </a:rPr>
              <a:t>незлоумышленное заблуждение врача в ходе его профессиональной деятельности.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rabicParenR"/>
              <a:tabLst/>
              <a:defRPr/>
            </a:pPr>
            <a:r>
              <a:rPr lang="ru-RU"/>
              <a:t>Нехватка оборудования (в условиях санкций)</a:t>
            </a:r>
            <a:endParaRPr lang="ru-RU" b="0" i="0">
              <a:solidFill>
                <a:srgbClr val="333333"/>
              </a:solidFill>
              <a:effectLst/>
              <a:latin typeface="YS Text"/>
            </a:endParaRP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AutoNum type="arabicParenR"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21258269c9b_0_3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21258269c9b_0_3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052432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24412a0a529_2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24412a0a529_2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21258269c9b_0_3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21258269c9b_0_3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27ec44fb897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27ec44fb897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769584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27ec44fb897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27ec44fb897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09235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27ec44fb897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27ec44fb897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951009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21258269c9b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21258269c9b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27ec44fb897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27ec44fb897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56088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27ec44fb897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27ec44fb897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61089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g2506647d75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4" name="Google Shape;604;g2506647d75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27ec44fb897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27ec44fb897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1817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g11360713c04_0_3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0" name="Google Shape;720;g11360713c04_0_3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245717c42a0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g245717c42a0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3A1uf1Q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oMsr" TargetMode="Externa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FFFFFF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0" y="8199"/>
            <a:ext cx="9144001" cy="512712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392288" y="1468063"/>
            <a:ext cx="6359400" cy="166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800" b="1">
                <a:latin typeface="Krub"/>
                <a:ea typeface="Krub"/>
                <a:cs typeface="Krub"/>
                <a:sym typeface="Krub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392488" y="3237475"/>
            <a:ext cx="4359000" cy="4095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0F343D"/>
                </a:solidFill>
                <a:latin typeface="Gothic A1"/>
                <a:ea typeface="Gothic A1"/>
                <a:cs typeface="Gothic A1"/>
                <a:sym typeface="Gothic A1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0" y="8199"/>
            <a:ext cx="9144001" cy="5127121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720000" y="1061500"/>
            <a:ext cx="7704000" cy="40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/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grpSp>
        <p:nvGrpSpPr>
          <p:cNvPr id="29" name="Google Shape;29;p4"/>
          <p:cNvGrpSpPr/>
          <p:nvPr/>
        </p:nvGrpSpPr>
        <p:grpSpPr>
          <a:xfrm flipH="1">
            <a:off x="6390774" y="4510057"/>
            <a:ext cx="2805672" cy="461682"/>
            <a:chOff x="-78542" y="4269447"/>
            <a:chExt cx="3892442" cy="640513"/>
          </a:xfrm>
        </p:grpSpPr>
        <p:sp>
          <p:nvSpPr>
            <p:cNvPr id="30" name="Google Shape;30;p4"/>
            <p:cNvSpPr/>
            <p:nvPr/>
          </p:nvSpPr>
          <p:spPr>
            <a:xfrm flipH="1">
              <a:off x="-26956" y="4269447"/>
              <a:ext cx="3498330" cy="508988"/>
            </a:xfrm>
            <a:custGeom>
              <a:avLst/>
              <a:gdLst/>
              <a:ahLst/>
              <a:cxnLst/>
              <a:rect l="l" t="t" r="r" b="b"/>
              <a:pathLst>
                <a:path w="117001" h="17023" extrusionOk="0">
                  <a:moveTo>
                    <a:pt x="99111" y="0"/>
                  </a:moveTo>
                  <a:lnTo>
                    <a:pt x="99111" y="16481"/>
                  </a:lnTo>
                  <a:lnTo>
                    <a:pt x="1" y="16481"/>
                  </a:lnTo>
                  <a:lnTo>
                    <a:pt x="1" y="17022"/>
                  </a:lnTo>
                  <a:lnTo>
                    <a:pt x="99640" y="17022"/>
                  </a:lnTo>
                  <a:lnTo>
                    <a:pt x="99640" y="529"/>
                  </a:lnTo>
                  <a:lnTo>
                    <a:pt x="117001" y="529"/>
                  </a:lnTo>
                  <a:lnTo>
                    <a:pt x="117001" y="0"/>
                  </a:lnTo>
                  <a:close/>
                </a:path>
              </a:pathLst>
            </a:custGeom>
            <a:solidFill>
              <a:srgbClr val="A0D4FC">
                <a:alpha val="56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-78542" y="4465736"/>
              <a:ext cx="3892442" cy="444224"/>
            </a:xfrm>
            <a:custGeom>
              <a:avLst/>
              <a:gdLst/>
              <a:ahLst/>
              <a:cxnLst/>
              <a:rect l="l" t="t" r="r" b="b"/>
              <a:pathLst>
                <a:path w="130182" h="14857" extrusionOk="0">
                  <a:moveTo>
                    <a:pt x="1122" y="0"/>
                  </a:moveTo>
                  <a:cubicBezTo>
                    <a:pt x="500" y="0"/>
                    <a:pt x="0" y="500"/>
                    <a:pt x="0" y="1113"/>
                  </a:cubicBezTo>
                  <a:cubicBezTo>
                    <a:pt x="0" y="1726"/>
                    <a:pt x="500" y="2226"/>
                    <a:pt x="1122" y="2226"/>
                  </a:cubicBezTo>
                  <a:cubicBezTo>
                    <a:pt x="1674" y="2226"/>
                    <a:pt x="2135" y="1829"/>
                    <a:pt x="2215" y="1297"/>
                  </a:cubicBezTo>
                  <a:lnTo>
                    <a:pt x="25671" y="1297"/>
                  </a:lnTo>
                  <a:lnTo>
                    <a:pt x="25671" y="14856"/>
                  </a:lnTo>
                  <a:lnTo>
                    <a:pt x="94034" y="14856"/>
                  </a:lnTo>
                  <a:lnTo>
                    <a:pt x="94034" y="3870"/>
                  </a:lnTo>
                  <a:lnTo>
                    <a:pt x="130182" y="3870"/>
                  </a:lnTo>
                  <a:lnTo>
                    <a:pt x="130182" y="3338"/>
                  </a:lnTo>
                  <a:lnTo>
                    <a:pt x="93503" y="3338"/>
                  </a:lnTo>
                  <a:lnTo>
                    <a:pt x="93503" y="14327"/>
                  </a:lnTo>
                  <a:lnTo>
                    <a:pt x="26203" y="14327"/>
                  </a:lnTo>
                  <a:lnTo>
                    <a:pt x="26203" y="755"/>
                  </a:lnTo>
                  <a:lnTo>
                    <a:pt x="2176" y="755"/>
                  </a:lnTo>
                  <a:cubicBezTo>
                    <a:pt x="2022" y="317"/>
                    <a:pt x="1613" y="0"/>
                    <a:pt x="11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" name="Google Shape;32;p4"/>
          <p:cNvGrpSpPr/>
          <p:nvPr/>
        </p:nvGrpSpPr>
        <p:grpSpPr>
          <a:xfrm>
            <a:off x="141800" y="-71887"/>
            <a:ext cx="493775" cy="1903625"/>
            <a:chOff x="4419075" y="-2183412"/>
            <a:chExt cx="493775" cy="1903625"/>
          </a:xfrm>
        </p:grpSpPr>
        <p:sp>
          <p:nvSpPr>
            <p:cNvPr id="33" name="Google Shape;33;p4"/>
            <p:cNvSpPr/>
            <p:nvPr/>
          </p:nvSpPr>
          <p:spPr>
            <a:xfrm>
              <a:off x="4434950" y="-2183412"/>
              <a:ext cx="341575" cy="1817075"/>
            </a:xfrm>
            <a:custGeom>
              <a:avLst/>
              <a:gdLst/>
              <a:ahLst/>
              <a:cxnLst/>
              <a:rect l="l" t="t" r="r" b="b"/>
              <a:pathLst>
                <a:path w="13663" h="72683" extrusionOk="0">
                  <a:moveTo>
                    <a:pt x="0" y="1"/>
                  </a:moveTo>
                  <a:lnTo>
                    <a:pt x="0" y="23495"/>
                  </a:lnTo>
                  <a:lnTo>
                    <a:pt x="13212" y="23495"/>
                  </a:lnTo>
                  <a:lnTo>
                    <a:pt x="13212" y="72682"/>
                  </a:lnTo>
                  <a:lnTo>
                    <a:pt x="13663" y="72682"/>
                  </a:lnTo>
                  <a:lnTo>
                    <a:pt x="13663" y="23047"/>
                  </a:lnTo>
                  <a:lnTo>
                    <a:pt x="449" y="23047"/>
                  </a:lnTo>
                  <a:lnTo>
                    <a:pt x="44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4419075" y="-2089962"/>
              <a:ext cx="493775" cy="1810175"/>
            </a:xfrm>
            <a:custGeom>
              <a:avLst/>
              <a:gdLst/>
              <a:ahLst/>
              <a:cxnLst/>
              <a:rect l="l" t="t" r="r" b="b"/>
              <a:pathLst>
                <a:path w="19751" h="72407" extrusionOk="0">
                  <a:moveTo>
                    <a:pt x="19309" y="0"/>
                  </a:moveTo>
                  <a:lnTo>
                    <a:pt x="19309" y="55221"/>
                  </a:lnTo>
                  <a:lnTo>
                    <a:pt x="635" y="55221"/>
                  </a:lnTo>
                  <a:lnTo>
                    <a:pt x="635" y="70589"/>
                  </a:lnTo>
                  <a:cubicBezTo>
                    <a:pt x="268" y="70721"/>
                    <a:pt x="0" y="71059"/>
                    <a:pt x="0" y="71478"/>
                  </a:cubicBezTo>
                  <a:cubicBezTo>
                    <a:pt x="0" y="71988"/>
                    <a:pt x="420" y="72407"/>
                    <a:pt x="942" y="72407"/>
                  </a:cubicBezTo>
                  <a:cubicBezTo>
                    <a:pt x="1451" y="72407"/>
                    <a:pt x="1870" y="71988"/>
                    <a:pt x="1870" y="71478"/>
                  </a:cubicBezTo>
                  <a:cubicBezTo>
                    <a:pt x="1870" y="71008"/>
                    <a:pt x="1532" y="70620"/>
                    <a:pt x="1084" y="70559"/>
                  </a:cubicBezTo>
                  <a:lnTo>
                    <a:pt x="1084" y="55659"/>
                  </a:lnTo>
                  <a:lnTo>
                    <a:pt x="19750" y="55659"/>
                  </a:lnTo>
                  <a:lnTo>
                    <a:pt x="19750" y="0"/>
                  </a:lnTo>
                  <a:close/>
                </a:path>
              </a:pathLst>
            </a:custGeom>
            <a:solidFill>
              <a:srgbClr val="A0D4FC">
                <a:alpha val="56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" name="Google Shape;35;p4"/>
          <p:cNvGrpSpPr/>
          <p:nvPr/>
        </p:nvGrpSpPr>
        <p:grpSpPr>
          <a:xfrm>
            <a:off x="8459190" y="2"/>
            <a:ext cx="684809" cy="997758"/>
            <a:chOff x="8147383" y="3824714"/>
            <a:chExt cx="452826" cy="659718"/>
          </a:xfrm>
        </p:grpSpPr>
        <p:sp>
          <p:nvSpPr>
            <p:cNvPr id="36" name="Google Shape;36;p4"/>
            <p:cNvSpPr/>
            <p:nvPr/>
          </p:nvSpPr>
          <p:spPr>
            <a:xfrm>
              <a:off x="8147383" y="4247433"/>
              <a:ext cx="237000" cy="237000"/>
            </a:xfrm>
            <a:prstGeom prst="plus">
              <a:avLst>
                <a:gd name="adj" fmla="val 32768"/>
              </a:avLst>
            </a:prstGeom>
            <a:solidFill>
              <a:srgbClr val="95E7D3">
                <a:alpha val="310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7" name="Google Shape;37;p4"/>
            <p:cNvSpPr/>
            <p:nvPr/>
          </p:nvSpPr>
          <p:spPr>
            <a:xfrm>
              <a:off x="8258509" y="3824714"/>
              <a:ext cx="341700" cy="341700"/>
            </a:xfrm>
            <a:prstGeom prst="plus">
              <a:avLst>
                <a:gd name="adj" fmla="val 32768"/>
              </a:avLst>
            </a:prstGeom>
            <a:solidFill>
              <a:srgbClr val="95E7D3">
                <a:alpha val="550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38" name="Google Shape;38;p4"/>
          <p:cNvSpPr/>
          <p:nvPr/>
        </p:nvSpPr>
        <p:spPr>
          <a:xfrm>
            <a:off x="0" y="4214200"/>
            <a:ext cx="493800" cy="493800"/>
          </a:xfrm>
          <a:prstGeom prst="plus">
            <a:avLst>
              <a:gd name="adj" fmla="val 32768"/>
            </a:avLst>
          </a:prstGeom>
          <a:solidFill>
            <a:srgbClr val="95E7D3">
              <a:alpha val="550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5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0" y="8199"/>
            <a:ext cx="9144001" cy="5127121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ubTitle" idx="1"/>
          </p:nvPr>
        </p:nvSpPr>
        <p:spPr>
          <a:xfrm>
            <a:off x="4975738" y="3042938"/>
            <a:ext cx="3087300" cy="128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subTitle" idx="2"/>
          </p:nvPr>
        </p:nvSpPr>
        <p:spPr>
          <a:xfrm>
            <a:off x="1080963" y="2368988"/>
            <a:ext cx="3162900" cy="128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subTitle" idx="3"/>
          </p:nvPr>
        </p:nvSpPr>
        <p:spPr>
          <a:xfrm>
            <a:off x="1080963" y="2016213"/>
            <a:ext cx="3162900" cy="414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accent6"/>
                </a:solidFill>
                <a:latin typeface="Krub Medium"/>
                <a:ea typeface="Krub Medium"/>
                <a:cs typeface="Krub Medium"/>
                <a:sym typeface="Krub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ubTitle" idx="4"/>
          </p:nvPr>
        </p:nvSpPr>
        <p:spPr>
          <a:xfrm>
            <a:off x="4975738" y="2690163"/>
            <a:ext cx="3087300" cy="414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accent6"/>
                </a:solidFill>
                <a:latin typeface="Krub Medium"/>
                <a:ea typeface="Krub Medium"/>
                <a:cs typeface="Krub Medium"/>
                <a:sym typeface="Krub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grpSp>
        <p:nvGrpSpPr>
          <p:cNvPr id="46" name="Google Shape;46;p5"/>
          <p:cNvGrpSpPr/>
          <p:nvPr/>
        </p:nvGrpSpPr>
        <p:grpSpPr>
          <a:xfrm>
            <a:off x="-96122" y="4264691"/>
            <a:ext cx="2758922" cy="602456"/>
            <a:chOff x="790925" y="-2575034"/>
            <a:chExt cx="2345025" cy="512075"/>
          </a:xfrm>
        </p:grpSpPr>
        <p:sp>
          <p:nvSpPr>
            <p:cNvPr id="47" name="Google Shape;47;p5"/>
            <p:cNvSpPr/>
            <p:nvPr/>
          </p:nvSpPr>
          <p:spPr>
            <a:xfrm>
              <a:off x="855500" y="-2575034"/>
              <a:ext cx="1809675" cy="512075"/>
            </a:xfrm>
            <a:custGeom>
              <a:avLst/>
              <a:gdLst/>
              <a:ahLst/>
              <a:cxnLst/>
              <a:rect l="l" t="t" r="r" b="b"/>
              <a:pathLst>
                <a:path w="72387" h="20483" extrusionOk="0">
                  <a:moveTo>
                    <a:pt x="1" y="0"/>
                  </a:moveTo>
                  <a:lnTo>
                    <a:pt x="1" y="571"/>
                  </a:lnTo>
                  <a:lnTo>
                    <a:pt x="40498" y="571"/>
                  </a:lnTo>
                  <a:lnTo>
                    <a:pt x="40498" y="20483"/>
                  </a:lnTo>
                  <a:lnTo>
                    <a:pt x="71538" y="20483"/>
                  </a:lnTo>
                  <a:lnTo>
                    <a:pt x="71538" y="2502"/>
                  </a:lnTo>
                  <a:cubicBezTo>
                    <a:pt x="72028" y="2358"/>
                    <a:pt x="72386" y="1899"/>
                    <a:pt x="72386" y="1367"/>
                  </a:cubicBezTo>
                  <a:cubicBezTo>
                    <a:pt x="72386" y="703"/>
                    <a:pt x="71857" y="162"/>
                    <a:pt x="71193" y="162"/>
                  </a:cubicBezTo>
                  <a:cubicBezTo>
                    <a:pt x="70529" y="162"/>
                    <a:pt x="69997" y="703"/>
                    <a:pt x="69997" y="1367"/>
                  </a:cubicBezTo>
                  <a:cubicBezTo>
                    <a:pt x="69997" y="1951"/>
                    <a:pt x="70416" y="2429"/>
                    <a:pt x="70967" y="2541"/>
                  </a:cubicBezTo>
                  <a:lnTo>
                    <a:pt x="70967" y="19902"/>
                  </a:lnTo>
                  <a:lnTo>
                    <a:pt x="41069" y="19902"/>
                  </a:lnTo>
                  <a:lnTo>
                    <a:pt x="41069" y="0"/>
                  </a:lnTo>
                  <a:close/>
                </a:path>
              </a:pathLst>
            </a:custGeom>
            <a:solidFill>
              <a:srgbClr val="A0D4FC">
                <a:alpha val="56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5"/>
            <p:cNvSpPr/>
            <p:nvPr/>
          </p:nvSpPr>
          <p:spPr>
            <a:xfrm>
              <a:off x="790925" y="-2429775"/>
              <a:ext cx="2345025" cy="221550"/>
            </a:xfrm>
            <a:custGeom>
              <a:avLst/>
              <a:gdLst/>
              <a:ahLst/>
              <a:cxnLst/>
              <a:rect l="l" t="t" r="r" b="b"/>
              <a:pathLst>
                <a:path w="93801" h="8862" extrusionOk="0">
                  <a:moveTo>
                    <a:pt x="54077" y="0"/>
                  </a:moveTo>
                  <a:lnTo>
                    <a:pt x="54077" y="8291"/>
                  </a:lnTo>
                  <a:lnTo>
                    <a:pt x="1" y="8291"/>
                  </a:lnTo>
                  <a:lnTo>
                    <a:pt x="1" y="8862"/>
                  </a:lnTo>
                  <a:lnTo>
                    <a:pt x="54651" y="8862"/>
                  </a:lnTo>
                  <a:lnTo>
                    <a:pt x="54651" y="571"/>
                  </a:lnTo>
                  <a:lnTo>
                    <a:pt x="80780" y="571"/>
                  </a:lnTo>
                  <a:lnTo>
                    <a:pt x="84466" y="4257"/>
                  </a:lnTo>
                  <a:lnTo>
                    <a:pt x="91001" y="4257"/>
                  </a:lnTo>
                  <a:cubicBezTo>
                    <a:pt x="91114" y="4931"/>
                    <a:pt x="91685" y="5441"/>
                    <a:pt x="92391" y="5441"/>
                  </a:cubicBezTo>
                  <a:cubicBezTo>
                    <a:pt x="93165" y="5441"/>
                    <a:pt x="93800" y="4809"/>
                    <a:pt x="93800" y="4032"/>
                  </a:cubicBezTo>
                  <a:cubicBezTo>
                    <a:pt x="93800" y="3247"/>
                    <a:pt x="93165" y="2613"/>
                    <a:pt x="92391" y="2613"/>
                  </a:cubicBezTo>
                  <a:cubicBezTo>
                    <a:pt x="91727" y="2613"/>
                    <a:pt x="91185" y="3073"/>
                    <a:pt x="91021" y="3686"/>
                  </a:cubicBezTo>
                  <a:lnTo>
                    <a:pt x="84711" y="3686"/>
                  </a:lnTo>
                  <a:lnTo>
                    <a:pt x="8102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" name="Google Shape;49;p5"/>
          <p:cNvGrpSpPr/>
          <p:nvPr/>
        </p:nvGrpSpPr>
        <p:grpSpPr>
          <a:xfrm>
            <a:off x="-81" y="7368"/>
            <a:ext cx="1165751" cy="935946"/>
            <a:chOff x="7745496" y="4083492"/>
            <a:chExt cx="595804" cy="478329"/>
          </a:xfrm>
        </p:grpSpPr>
        <p:sp>
          <p:nvSpPr>
            <p:cNvPr id="50" name="Google Shape;50;p5"/>
            <p:cNvSpPr/>
            <p:nvPr/>
          </p:nvSpPr>
          <p:spPr>
            <a:xfrm>
              <a:off x="7745496" y="4220121"/>
              <a:ext cx="341700" cy="341700"/>
            </a:xfrm>
            <a:prstGeom prst="plus">
              <a:avLst>
                <a:gd name="adj" fmla="val 32768"/>
              </a:avLst>
            </a:prstGeom>
            <a:solidFill>
              <a:srgbClr val="95E7D3">
                <a:alpha val="310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51" name="Google Shape;51;p5"/>
            <p:cNvSpPr/>
            <p:nvPr/>
          </p:nvSpPr>
          <p:spPr>
            <a:xfrm>
              <a:off x="8087200" y="4083492"/>
              <a:ext cx="254100" cy="254100"/>
            </a:xfrm>
            <a:prstGeom prst="plus">
              <a:avLst>
                <a:gd name="adj" fmla="val 32768"/>
              </a:avLst>
            </a:prstGeom>
            <a:solidFill>
              <a:srgbClr val="96E5D2">
                <a:alpha val="5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52" name="Google Shape;52;p5"/>
          <p:cNvSpPr/>
          <p:nvPr/>
        </p:nvSpPr>
        <p:spPr>
          <a:xfrm>
            <a:off x="4005820" y="4608499"/>
            <a:ext cx="298500" cy="298500"/>
          </a:xfrm>
          <a:prstGeom prst="plus">
            <a:avLst>
              <a:gd name="adj" fmla="val 32768"/>
            </a:avLst>
          </a:prstGeom>
          <a:solidFill>
            <a:srgbClr val="95E7D3">
              <a:alpha val="310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3" name="Google Shape;53;p5"/>
          <p:cNvSpPr/>
          <p:nvPr/>
        </p:nvSpPr>
        <p:spPr>
          <a:xfrm>
            <a:off x="8498401" y="4164775"/>
            <a:ext cx="645600" cy="645600"/>
          </a:xfrm>
          <a:prstGeom prst="plus">
            <a:avLst>
              <a:gd name="adj" fmla="val 32768"/>
            </a:avLst>
          </a:prstGeom>
          <a:solidFill>
            <a:srgbClr val="95E7D3">
              <a:alpha val="6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7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0" y="8199"/>
            <a:ext cx="9144001" cy="5127121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7"/>
          <p:cNvSpPr txBox="1">
            <a:spLocks noGrp="1"/>
          </p:cNvSpPr>
          <p:nvPr>
            <p:ph type="title"/>
          </p:nvPr>
        </p:nvSpPr>
        <p:spPr>
          <a:xfrm>
            <a:off x="4693000" y="1428700"/>
            <a:ext cx="3735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7"/>
          <p:cNvSpPr txBox="1">
            <a:spLocks noGrp="1"/>
          </p:cNvSpPr>
          <p:nvPr>
            <p:ph type="body" idx="1"/>
          </p:nvPr>
        </p:nvSpPr>
        <p:spPr>
          <a:xfrm>
            <a:off x="4693000" y="2169650"/>
            <a:ext cx="3735900" cy="185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68" name="Google Shape;68;p7"/>
          <p:cNvSpPr>
            <a:spLocks noGrp="1"/>
          </p:cNvSpPr>
          <p:nvPr>
            <p:ph type="pic" idx="2"/>
          </p:nvPr>
        </p:nvSpPr>
        <p:spPr>
          <a:xfrm>
            <a:off x="715100" y="535000"/>
            <a:ext cx="1697100" cy="1924500"/>
          </a:xfrm>
          <a:prstGeom prst="snip2DiagRect">
            <a:avLst>
              <a:gd name="adj1" fmla="val 0"/>
              <a:gd name="adj2" fmla="val 8572"/>
            </a:avLst>
          </a:prstGeom>
          <a:noFill/>
          <a:ln>
            <a:noFill/>
          </a:ln>
        </p:spPr>
      </p:sp>
      <p:sp>
        <p:nvSpPr>
          <p:cNvPr id="69" name="Google Shape;69;p7"/>
          <p:cNvSpPr>
            <a:spLocks noGrp="1"/>
          </p:cNvSpPr>
          <p:nvPr>
            <p:ph type="pic" idx="3"/>
          </p:nvPr>
        </p:nvSpPr>
        <p:spPr>
          <a:xfrm>
            <a:off x="715100" y="2683886"/>
            <a:ext cx="3588000" cy="1924500"/>
          </a:xfrm>
          <a:prstGeom prst="snip2DiagRect">
            <a:avLst>
              <a:gd name="adj1" fmla="val 0"/>
              <a:gd name="adj2" fmla="val 8572"/>
            </a:avLst>
          </a:prstGeom>
          <a:noFill/>
          <a:ln>
            <a:noFill/>
          </a:ln>
        </p:spPr>
      </p:sp>
      <p:sp>
        <p:nvSpPr>
          <p:cNvPr id="70" name="Google Shape;70;p7"/>
          <p:cNvSpPr>
            <a:spLocks noGrp="1"/>
          </p:cNvSpPr>
          <p:nvPr>
            <p:ph type="pic" idx="4"/>
          </p:nvPr>
        </p:nvSpPr>
        <p:spPr>
          <a:xfrm>
            <a:off x="2605922" y="535000"/>
            <a:ext cx="1697100" cy="1924500"/>
          </a:xfrm>
          <a:prstGeom prst="snip2DiagRect">
            <a:avLst>
              <a:gd name="adj1" fmla="val 0"/>
              <a:gd name="adj2" fmla="val 8572"/>
            </a:avLst>
          </a:prstGeom>
          <a:noFill/>
          <a:ln>
            <a:noFill/>
          </a:ln>
        </p:spPr>
      </p:sp>
      <p:grpSp>
        <p:nvGrpSpPr>
          <p:cNvPr id="71" name="Google Shape;71;p7"/>
          <p:cNvGrpSpPr/>
          <p:nvPr/>
        </p:nvGrpSpPr>
        <p:grpSpPr>
          <a:xfrm>
            <a:off x="6433872" y="168135"/>
            <a:ext cx="2997348" cy="434677"/>
            <a:chOff x="3978825" y="-2820900"/>
            <a:chExt cx="2466750" cy="357700"/>
          </a:xfrm>
        </p:grpSpPr>
        <p:sp>
          <p:nvSpPr>
            <p:cNvPr id="72" name="Google Shape;72;p7"/>
            <p:cNvSpPr/>
            <p:nvPr/>
          </p:nvSpPr>
          <p:spPr>
            <a:xfrm>
              <a:off x="3978825" y="-2820900"/>
              <a:ext cx="2295750" cy="216550"/>
            </a:xfrm>
            <a:custGeom>
              <a:avLst/>
              <a:gdLst/>
              <a:ahLst/>
              <a:cxnLst/>
              <a:rect l="l" t="t" r="r" b="b"/>
              <a:pathLst>
                <a:path w="91830" h="8662" extrusionOk="0">
                  <a:moveTo>
                    <a:pt x="38444" y="0"/>
                  </a:moveTo>
                  <a:lnTo>
                    <a:pt x="38444" y="8097"/>
                  </a:lnTo>
                  <a:lnTo>
                    <a:pt x="12928" y="8097"/>
                  </a:lnTo>
                  <a:lnTo>
                    <a:pt x="9323" y="4495"/>
                  </a:lnTo>
                  <a:lnTo>
                    <a:pt x="3216" y="4495"/>
                  </a:lnTo>
                  <a:cubicBezTo>
                    <a:pt x="3093" y="3728"/>
                    <a:pt x="2431" y="3125"/>
                    <a:pt x="1623" y="3125"/>
                  </a:cubicBezTo>
                  <a:cubicBezTo>
                    <a:pt x="726" y="3125"/>
                    <a:pt x="0" y="3850"/>
                    <a:pt x="0" y="4750"/>
                  </a:cubicBezTo>
                  <a:cubicBezTo>
                    <a:pt x="0" y="5647"/>
                    <a:pt x="726" y="6372"/>
                    <a:pt x="1623" y="6372"/>
                  </a:cubicBezTo>
                  <a:cubicBezTo>
                    <a:pt x="2409" y="6372"/>
                    <a:pt x="3064" y="5801"/>
                    <a:pt x="3206" y="5056"/>
                  </a:cubicBezTo>
                  <a:lnTo>
                    <a:pt x="9097" y="5056"/>
                  </a:lnTo>
                  <a:lnTo>
                    <a:pt x="12692" y="8661"/>
                  </a:lnTo>
                  <a:lnTo>
                    <a:pt x="39008" y="8661"/>
                  </a:lnTo>
                  <a:lnTo>
                    <a:pt x="39008" y="562"/>
                  </a:lnTo>
                  <a:lnTo>
                    <a:pt x="91829" y="562"/>
                  </a:lnTo>
                  <a:lnTo>
                    <a:pt x="9182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7"/>
            <p:cNvSpPr/>
            <p:nvPr/>
          </p:nvSpPr>
          <p:spPr>
            <a:xfrm>
              <a:off x="4017350" y="-2745600"/>
              <a:ext cx="2428225" cy="282400"/>
            </a:xfrm>
            <a:custGeom>
              <a:avLst/>
              <a:gdLst/>
              <a:ahLst/>
              <a:cxnLst/>
              <a:rect l="l" t="t" r="r" b="b"/>
              <a:pathLst>
                <a:path w="97129" h="11296" extrusionOk="0">
                  <a:moveTo>
                    <a:pt x="22424" y="0"/>
                  </a:moveTo>
                  <a:lnTo>
                    <a:pt x="18677" y="9609"/>
                  </a:lnTo>
                  <a:lnTo>
                    <a:pt x="2645" y="9609"/>
                  </a:lnTo>
                  <a:cubicBezTo>
                    <a:pt x="2493" y="9028"/>
                    <a:pt x="1971" y="8600"/>
                    <a:pt x="1349" y="8600"/>
                  </a:cubicBezTo>
                  <a:cubicBezTo>
                    <a:pt x="604" y="8600"/>
                    <a:pt x="1" y="9202"/>
                    <a:pt x="1" y="9947"/>
                  </a:cubicBezTo>
                  <a:cubicBezTo>
                    <a:pt x="1" y="10692"/>
                    <a:pt x="604" y="11295"/>
                    <a:pt x="1349" y="11295"/>
                  </a:cubicBezTo>
                  <a:cubicBezTo>
                    <a:pt x="2013" y="11295"/>
                    <a:pt x="2564" y="10795"/>
                    <a:pt x="2667" y="10161"/>
                  </a:cubicBezTo>
                  <a:lnTo>
                    <a:pt x="19045" y="10161"/>
                  </a:lnTo>
                  <a:lnTo>
                    <a:pt x="22802" y="552"/>
                  </a:lnTo>
                  <a:lnTo>
                    <a:pt x="58359" y="552"/>
                  </a:lnTo>
                  <a:lnTo>
                    <a:pt x="63983" y="6056"/>
                  </a:lnTo>
                  <a:lnTo>
                    <a:pt x="97128" y="6056"/>
                  </a:lnTo>
                  <a:lnTo>
                    <a:pt x="97128" y="5514"/>
                  </a:lnTo>
                  <a:lnTo>
                    <a:pt x="64198" y="5514"/>
                  </a:lnTo>
                  <a:lnTo>
                    <a:pt x="58582" y="0"/>
                  </a:lnTo>
                  <a:close/>
                </a:path>
              </a:pathLst>
            </a:custGeom>
            <a:solidFill>
              <a:srgbClr val="A0D4FC">
                <a:alpha val="56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" name="Google Shape;74;p7"/>
          <p:cNvGrpSpPr/>
          <p:nvPr/>
        </p:nvGrpSpPr>
        <p:grpSpPr>
          <a:xfrm>
            <a:off x="0" y="3848311"/>
            <a:ext cx="1010944" cy="1295191"/>
            <a:chOff x="7745502" y="3705440"/>
            <a:chExt cx="668481" cy="856381"/>
          </a:xfrm>
        </p:grpSpPr>
        <p:sp>
          <p:nvSpPr>
            <p:cNvPr id="75" name="Google Shape;75;p7"/>
            <p:cNvSpPr/>
            <p:nvPr/>
          </p:nvSpPr>
          <p:spPr>
            <a:xfrm>
              <a:off x="8072283" y="4220121"/>
              <a:ext cx="341700" cy="341700"/>
            </a:xfrm>
            <a:prstGeom prst="plus">
              <a:avLst>
                <a:gd name="adj" fmla="val 32768"/>
              </a:avLst>
            </a:prstGeom>
            <a:solidFill>
              <a:srgbClr val="95E7D3">
                <a:alpha val="310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76" name="Google Shape;76;p7"/>
            <p:cNvSpPr/>
            <p:nvPr/>
          </p:nvSpPr>
          <p:spPr>
            <a:xfrm>
              <a:off x="7745502" y="3705440"/>
              <a:ext cx="439800" cy="439800"/>
            </a:xfrm>
            <a:prstGeom prst="plus">
              <a:avLst>
                <a:gd name="adj" fmla="val 32768"/>
              </a:avLst>
            </a:prstGeom>
            <a:solidFill>
              <a:srgbClr val="95E7D3">
                <a:alpha val="550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77" name="Google Shape;77;p7"/>
          <p:cNvSpPr/>
          <p:nvPr/>
        </p:nvSpPr>
        <p:spPr>
          <a:xfrm>
            <a:off x="7775201" y="4608375"/>
            <a:ext cx="540300" cy="540300"/>
          </a:xfrm>
          <a:prstGeom prst="plus">
            <a:avLst>
              <a:gd name="adj" fmla="val 32768"/>
            </a:avLst>
          </a:prstGeom>
          <a:solidFill>
            <a:srgbClr val="95E7D3">
              <a:alpha val="6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8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0" y="8199"/>
            <a:ext cx="9144001" cy="5127121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8"/>
          <p:cNvSpPr>
            <a:spLocks noGrp="1"/>
          </p:cNvSpPr>
          <p:nvPr>
            <p:ph type="pic" idx="2"/>
          </p:nvPr>
        </p:nvSpPr>
        <p:spPr>
          <a:xfrm>
            <a:off x="226800" y="201750"/>
            <a:ext cx="8690400" cy="4740000"/>
          </a:xfrm>
          <a:prstGeom prst="snip2DiagRect">
            <a:avLst>
              <a:gd name="adj1" fmla="val 0"/>
              <a:gd name="adj2" fmla="val 6027"/>
            </a:avLst>
          </a:prstGeom>
          <a:noFill/>
          <a:ln>
            <a:noFill/>
          </a:ln>
        </p:spPr>
      </p:sp>
      <p:sp>
        <p:nvSpPr>
          <p:cNvPr id="81" name="Google Shape;81;p8"/>
          <p:cNvSpPr txBox="1">
            <a:spLocks noGrp="1"/>
          </p:cNvSpPr>
          <p:nvPr>
            <p:ph type="title"/>
          </p:nvPr>
        </p:nvSpPr>
        <p:spPr>
          <a:xfrm>
            <a:off x="715100" y="3609025"/>
            <a:ext cx="2747700" cy="7968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None/>
              <a:defRPr sz="21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None/>
              <a:defRPr sz="21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None/>
              <a:defRPr sz="21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None/>
              <a:defRPr sz="21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None/>
              <a:defRPr sz="21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None/>
              <a:defRPr sz="21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None/>
              <a:defRPr sz="21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None/>
              <a:defRPr sz="21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None/>
              <a:defRPr sz="21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12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0" y="8199"/>
            <a:ext cx="9144001" cy="5127121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2"/>
          <p:cNvSpPr>
            <a:spLocks noGrp="1"/>
          </p:cNvSpPr>
          <p:nvPr>
            <p:ph type="pic" idx="2"/>
          </p:nvPr>
        </p:nvSpPr>
        <p:spPr>
          <a:xfrm>
            <a:off x="716600" y="1210450"/>
            <a:ext cx="1569600" cy="1530000"/>
          </a:xfrm>
          <a:prstGeom prst="snip2DiagRect">
            <a:avLst>
              <a:gd name="adj1" fmla="val 0"/>
              <a:gd name="adj2" fmla="val 8572"/>
            </a:avLst>
          </a:prstGeom>
          <a:noFill/>
          <a:ln>
            <a:noFill/>
          </a:ln>
        </p:spPr>
      </p:sp>
      <p:sp>
        <p:nvSpPr>
          <p:cNvPr id="120" name="Google Shape;120;p12"/>
          <p:cNvSpPr>
            <a:spLocks noGrp="1"/>
          </p:cNvSpPr>
          <p:nvPr>
            <p:ph type="pic" idx="3"/>
          </p:nvPr>
        </p:nvSpPr>
        <p:spPr>
          <a:xfrm>
            <a:off x="716600" y="2992175"/>
            <a:ext cx="1569600" cy="1530000"/>
          </a:xfrm>
          <a:prstGeom prst="snip2DiagRect">
            <a:avLst>
              <a:gd name="adj1" fmla="val 0"/>
              <a:gd name="adj2" fmla="val 8572"/>
            </a:avLst>
          </a:prstGeom>
          <a:noFill/>
          <a:ln>
            <a:noFill/>
          </a:ln>
        </p:spPr>
      </p:sp>
      <p:grpSp>
        <p:nvGrpSpPr>
          <p:cNvPr id="121" name="Google Shape;121;p12"/>
          <p:cNvGrpSpPr/>
          <p:nvPr/>
        </p:nvGrpSpPr>
        <p:grpSpPr>
          <a:xfrm flipH="1">
            <a:off x="6447362" y="7"/>
            <a:ext cx="2805672" cy="461682"/>
            <a:chOff x="-78542" y="4269447"/>
            <a:chExt cx="3892442" cy="640513"/>
          </a:xfrm>
        </p:grpSpPr>
        <p:sp>
          <p:nvSpPr>
            <p:cNvPr id="122" name="Google Shape;122;p12"/>
            <p:cNvSpPr/>
            <p:nvPr/>
          </p:nvSpPr>
          <p:spPr>
            <a:xfrm flipH="1">
              <a:off x="-26956" y="4269447"/>
              <a:ext cx="3498330" cy="508988"/>
            </a:xfrm>
            <a:custGeom>
              <a:avLst/>
              <a:gdLst/>
              <a:ahLst/>
              <a:cxnLst/>
              <a:rect l="l" t="t" r="r" b="b"/>
              <a:pathLst>
                <a:path w="117001" h="17023" extrusionOk="0">
                  <a:moveTo>
                    <a:pt x="99111" y="0"/>
                  </a:moveTo>
                  <a:lnTo>
                    <a:pt x="99111" y="16481"/>
                  </a:lnTo>
                  <a:lnTo>
                    <a:pt x="1" y="16481"/>
                  </a:lnTo>
                  <a:lnTo>
                    <a:pt x="1" y="17022"/>
                  </a:lnTo>
                  <a:lnTo>
                    <a:pt x="99640" y="17022"/>
                  </a:lnTo>
                  <a:lnTo>
                    <a:pt x="99640" y="529"/>
                  </a:lnTo>
                  <a:lnTo>
                    <a:pt x="117001" y="529"/>
                  </a:lnTo>
                  <a:lnTo>
                    <a:pt x="117001" y="0"/>
                  </a:lnTo>
                  <a:close/>
                </a:path>
              </a:pathLst>
            </a:custGeom>
            <a:solidFill>
              <a:srgbClr val="A0D4FC">
                <a:alpha val="56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2"/>
            <p:cNvSpPr/>
            <p:nvPr/>
          </p:nvSpPr>
          <p:spPr>
            <a:xfrm flipH="1">
              <a:off x="-78542" y="4465736"/>
              <a:ext cx="3892442" cy="444224"/>
            </a:xfrm>
            <a:custGeom>
              <a:avLst/>
              <a:gdLst/>
              <a:ahLst/>
              <a:cxnLst/>
              <a:rect l="l" t="t" r="r" b="b"/>
              <a:pathLst>
                <a:path w="130182" h="14857" extrusionOk="0">
                  <a:moveTo>
                    <a:pt x="1122" y="0"/>
                  </a:moveTo>
                  <a:cubicBezTo>
                    <a:pt x="500" y="0"/>
                    <a:pt x="0" y="500"/>
                    <a:pt x="0" y="1113"/>
                  </a:cubicBezTo>
                  <a:cubicBezTo>
                    <a:pt x="0" y="1726"/>
                    <a:pt x="500" y="2226"/>
                    <a:pt x="1122" y="2226"/>
                  </a:cubicBezTo>
                  <a:cubicBezTo>
                    <a:pt x="1674" y="2226"/>
                    <a:pt x="2135" y="1829"/>
                    <a:pt x="2215" y="1297"/>
                  </a:cubicBezTo>
                  <a:lnTo>
                    <a:pt x="25671" y="1297"/>
                  </a:lnTo>
                  <a:lnTo>
                    <a:pt x="25671" y="14856"/>
                  </a:lnTo>
                  <a:lnTo>
                    <a:pt x="94034" y="14856"/>
                  </a:lnTo>
                  <a:lnTo>
                    <a:pt x="94034" y="3870"/>
                  </a:lnTo>
                  <a:lnTo>
                    <a:pt x="130182" y="3870"/>
                  </a:lnTo>
                  <a:lnTo>
                    <a:pt x="130182" y="3338"/>
                  </a:lnTo>
                  <a:lnTo>
                    <a:pt x="93503" y="3338"/>
                  </a:lnTo>
                  <a:lnTo>
                    <a:pt x="93503" y="14327"/>
                  </a:lnTo>
                  <a:lnTo>
                    <a:pt x="26203" y="14327"/>
                  </a:lnTo>
                  <a:lnTo>
                    <a:pt x="26203" y="755"/>
                  </a:lnTo>
                  <a:lnTo>
                    <a:pt x="2176" y="755"/>
                  </a:lnTo>
                  <a:cubicBezTo>
                    <a:pt x="2022" y="317"/>
                    <a:pt x="1613" y="0"/>
                    <a:pt x="11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4" name="Google Shape;124;p12"/>
          <p:cNvSpPr/>
          <p:nvPr/>
        </p:nvSpPr>
        <p:spPr>
          <a:xfrm flipH="1">
            <a:off x="-140864" y="4616492"/>
            <a:ext cx="2805748" cy="320205"/>
          </a:xfrm>
          <a:custGeom>
            <a:avLst/>
            <a:gdLst/>
            <a:ahLst/>
            <a:cxnLst/>
            <a:rect l="l" t="t" r="r" b="b"/>
            <a:pathLst>
              <a:path w="130182" h="14857" extrusionOk="0">
                <a:moveTo>
                  <a:pt x="1122" y="0"/>
                </a:moveTo>
                <a:cubicBezTo>
                  <a:pt x="500" y="0"/>
                  <a:pt x="0" y="500"/>
                  <a:pt x="0" y="1113"/>
                </a:cubicBezTo>
                <a:cubicBezTo>
                  <a:pt x="0" y="1726"/>
                  <a:pt x="500" y="2226"/>
                  <a:pt x="1122" y="2226"/>
                </a:cubicBezTo>
                <a:cubicBezTo>
                  <a:pt x="1674" y="2226"/>
                  <a:pt x="2135" y="1829"/>
                  <a:pt x="2215" y="1297"/>
                </a:cubicBezTo>
                <a:lnTo>
                  <a:pt x="25671" y="1297"/>
                </a:lnTo>
                <a:lnTo>
                  <a:pt x="25671" y="14856"/>
                </a:lnTo>
                <a:lnTo>
                  <a:pt x="94034" y="14856"/>
                </a:lnTo>
                <a:lnTo>
                  <a:pt x="94034" y="3870"/>
                </a:lnTo>
                <a:lnTo>
                  <a:pt x="130182" y="3870"/>
                </a:lnTo>
                <a:lnTo>
                  <a:pt x="130182" y="3338"/>
                </a:lnTo>
                <a:lnTo>
                  <a:pt x="93503" y="3338"/>
                </a:lnTo>
                <a:lnTo>
                  <a:pt x="93503" y="14327"/>
                </a:lnTo>
                <a:lnTo>
                  <a:pt x="26203" y="14327"/>
                </a:lnTo>
                <a:lnTo>
                  <a:pt x="26203" y="755"/>
                </a:lnTo>
                <a:lnTo>
                  <a:pt x="2176" y="755"/>
                </a:lnTo>
                <a:cubicBezTo>
                  <a:pt x="2022" y="317"/>
                  <a:pt x="1613" y="0"/>
                  <a:pt x="112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2"/>
          <p:cNvSpPr/>
          <p:nvPr/>
        </p:nvSpPr>
        <p:spPr>
          <a:xfrm>
            <a:off x="54828" y="337774"/>
            <a:ext cx="665100" cy="665100"/>
          </a:xfrm>
          <a:prstGeom prst="plus">
            <a:avLst>
              <a:gd name="adj" fmla="val 32768"/>
            </a:avLst>
          </a:prstGeom>
          <a:solidFill>
            <a:srgbClr val="95E7D3">
              <a:alpha val="310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6" name="Google Shape;126;p12"/>
          <p:cNvSpPr/>
          <p:nvPr/>
        </p:nvSpPr>
        <p:spPr>
          <a:xfrm>
            <a:off x="8759701" y="3565015"/>
            <a:ext cx="384300" cy="384300"/>
          </a:xfrm>
          <a:prstGeom prst="plus">
            <a:avLst>
              <a:gd name="adj" fmla="val 32768"/>
            </a:avLst>
          </a:prstGeom>
          <a:solidFill>
            <a:srgbClr val="96E5D2">
              <a:alpha val="557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7" name="Google Shape;127;p12"/>
          <p:cNvSpPr/>
          <p:nvPr/>
        </p:nvSpPr>
        <p:spPr>
          <a:xfrm>
            <a:off x="8561176" y="643625"/>
            <a:ext cx="374100" cy="374100"/>
          </a:xfrm>
          <a:prstGeom prst="plus">
            <a:avLst>
              <a:gd name="adj" fmla="val 32768"/>
            </a:avLst>
          </a:prstGeom>
          <a:solidFill>
            <a:srgbClr val="95E7D3">
              <a:alpha val="310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_ONLY_2_1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13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0" y="8199"/>
            <a:ext cx="9144001" cy="5127121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131" name="Google Shape;131;p13"/>
          <p:cNvGrpSpPr/>
          <p:nvPr/>
        </p:nvGrpSpPr>
        <p:grpSpPr>
          <a:xfrm>
            <a:off x="132288" y="-175800"/>
            <a:ext cx="493775" cy="1903625"/>
            <a:chOff x="4419075" y="-2183412"/>
            <a:chExt cx="493775" cy="1903625"/>
          </a:xfrm>
        </p:grpSpPr>
        <p:sp>
          <p:nvSpPr>
            <p:cNvPr id="132" name="Google Shape;132;p13"/>
            <p:cNvSpPr/>
            <p:nvPr/>
          </p:nvSpPr>
          <p:spPr>
            <a:xfrm>
              <a:off x="4434950" y="-2183412"/>
              <a:ext cx="341575" cy="1817075"/>
            </a:xfrm>
            <a:custGeom>
              <a:avLst/>
              <a:gdLst/>
              <a:ahLst/>
              <a:cxnLst/>
              <a:rect l="l" t="t" r="r" b="b"/>
              <a:pathLst>
                <a:path w="13663" h="72683" extrusionOk="0">
                  <a:moveTo>
                    <a:pt x="0" y="1"/>
                  </a:moveTo>
                  <a:lnTo>
                    <a:pt x="0" y="23495"/>
                  </a:lnTo>
                  <a:lnTo>
                    <a:pt x="13212" y="23495"/>
                  </a:lnTo>
                  <a:lnTo>
                    <a:pt x="13212" y="72682"/>
                  </a:lnTo>
                  <a:lnTo>
                    <a:pt x="13663" y="72682"/>
                  </a:lnTo>
                  <a:lnTo>
                    <a:pt x="13663" y="23047"/>
                  </a:lnTo>
                  <a:lnTo>
                    <a:pt x="449" y="23047"/>
                  </a:lnTo>
                  <a:lnTo>
                    <a:pt x="44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3"/>
            <p:cNvSpPr/>
            <p:nvPr/>
          </p:nvSpPr>
          <p:spPr>
            <a:xfrm>
              <a:off x="4419075" y="-2089962"/>
              <a:ext cx="493775" cy="1810175"/>
            </a:xfrm>
            <a:custGeom>
              <a:avLst/>
              <a:gdLst/>
              <a:ahLst/>
              <a:cxnLst/>
              <a:rect l="l" t="t" r="r" b="b"/>
              <a:pathLst>
                <a:path w="19751" h="72407" extrusionOk="0">
                  <a:moveTo>
                    <a:pt x="19309" y="0"/>
                  </a:moveTo>
                  <a:lnTo>
                    <a:pt x="19309" y="55221"/>
                  </a:lnTo>
                  <a:lnTo>
                    <a:pt x="635" y="55221"/>
                  </a:lnTo>
                  <a:lnTo>
                    <a:pt x="635" y="70589"/>
                  </a:lnTo>
                  <a:cubicBezTo>
                    <a:pt x="268" y="70721"/>
                    <a:pt x="0" y="71059"/>
                    <a:pt x="0" y="71478"/>
                  </a:cubicBezTo>
                  <a:cubicBezTo>
                    <a:pt x="0" y="71988"/>
                    <a:pt x="420" y="72407"/>
                    <a:pt x="942" y="72407"/>
                  </a:cubicBezTo>
                  <a:cubicBezTo>
                    <a:pt x="1451" y="72407"/>
                    <a:pt x="1870" y="71988"/>
                    <a:pt x="1870" y="71478"/>
                  </a:cubicBezTo>
                  <a:cubicBezTo>
                    <a:pt x="1870" y="71008"/>
                    <a:pt x="1532" y="70620"/>
                    <a:pt x="1084" y="70559"/>
                  </a:cubicBezTo>
                  <a:lnTo>
                    <a:pt x="1084" y="55659"/>
                  </a:lnTo>
                  <a:lnTo>
                    <a:pt x="19750" y="55659"/>
                  </a:lnTo>
                  <a:lnTo>
                    <a:pt x="19750" y="0"/>
                  </a:lnTo>
                  <a:close/>
                </a:path>
              </a:pathLst>
            </a:custGeom>
            <a:solidFill>
              <a:srgbClr val="A0D4FC">
                <a:alpha val="56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4" name="Google Shape;134;p13"/>
          <p:cNvGrpSpPr/>
          <p:nvPr/>
        </p:nvGrpSpPr>
        <p:grpSpPr>
          <a:xfrm>
            <a:off x="5195326" y="2361436"/>
            <a:ext cx="3948678" cy="2804676"/>
            <a:chOff x="6083423" y="2707506"/>
            <a:chExt cx="2611042" cy="1854454"/>
          </a:xfrm>
        </p:grpSpPr>
        <p:sp>
          <p:nvSpPr>
            <p:cNvPr id="135" name="Google Shape;135;p13"/>
            <p:cNvSpPr/>
            <p:nvPr/>
          </p:nvSpPr>
          <p:spPr>
            <a:xfrm>
              <a:off x="6083423" y="4323159"/>
              <a:ext cx="238800" cy="238800"/>
            </a:xfrm>
            <a:prstGeom prst="plus">
              <a:avLst>
                <a:gd name="adj" fmla="val 32768"/>
              </a:avLst>
            </a:prstGeom>
            <a:solidFill>
              <a:srgbClr val="95E7D3">
                <a:alpha val="310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36" name="Google Shape;136;p13"/>
            <p:cNvSpPr/>
            <p:nvPr/>
          </p:nvSpPr>
          <p:spPr>
            <a:xfrm>
              <a:off x="8315864" y="2707506"/>
              <a:ext cx="378600" cy="378600"/>
            </a:xfrm>
            <a:prstGeom prst="plus">
              <a:avLst>
                <a:gd name="adj" fmla="val 32768"/>
              </a:avLst>
            </a:prstGeom>
            <a:solidFill>
              <a:srgbClr val="95E7D3">
                <a:alpha val="550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137" name="Google Shape;137;p13"/>
          <p:cNvSpPr/>
          <p:nvPr/>
        </p:nvSpPr>
        <p:spPr>
          <a:xfrm>
            <a:off x="136947" y="3759637"/>
            <a:ext cx="484500" cy="484500"/>
          </a:xfrm>
          <a:prstGeom prst="plus">
            <a:avLst>
              <a:gd name="adj" fmla="val 32768"/>
            </a:avLst>
          </a:prstGeom>
          <a:solidFill>
            <a:srgbClr val="95E7D3">
              <a:alpha val="6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8" name="Google Shape;138;p13"/>
          <p:cNvSpPr/>
          <p:nvPr/>
        </p:nvSpPr>
        <p:spPr>
          <a:xfrm rot="10800000">
            <a:off x="8595238" y="0"/>
            <a:ext cx="341575" cy="1817075"/>
          </a:xfrm>
          <a:custGeom>
            <a:avLst/>
            <a:gdLst/>
            <a:ahLst/>
            <a:cxnLst/>
            <a:rect l="l" t="t" r="r" b="b"/>
            <a:pathLst>
              <a:path w="13663" h="72683" extrusionOk="0">
                <a:moveTo>
                  <a:pt x="0" y="1"/>
                </a:moveTo>
                <a:lnTo>
                  <a:pt x="0" y="23495"/>
                </a:lnTo>
                <a:lnTo>
                  <a:pt x="13212" y="23495"/>
                </a:lnTo>
                <a:lnTo>
                  <a:pt x="13212" y="72682"/>
                </a:lnTo>
                <a:lnTo>
                  <a:pt x="13663" y="72682"/>
                </a:lnTo>
                <a:lnTo>
                  <a:pt x="13663" y="23047"/>
                </a:lnTo>
                <a:lnTo>
                  <a:pt x="449" y="23047"/>
                </a:lnTo>
                <a:lnTo>
                  <a:pt x="44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20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0" y="8199"/>
            <a:ext cx="9144001" cy="5127121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20"/>
          <p:cNvSpPr txBox="1">
            <a:spLocks noGrp="1"/>
          </p:cNvSpPr>
          <p:nvPr>
            <p:ph type="subTitle" idx="1"/>
          </p:nvPr>
        </p:nvSpPr>
        <p:spPr>
          <a:xfrm>
            <a:off x="720000" y="2304925"/>
            <a:ext cx="2273700" cy="12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20"/>
          <p:cNvSpPr txBox="1">
            <a:spLocks noGrp="1"/>
          </p:cNvSpPr>
          <p:nvPr>
            <p:ph type="subTitle" idx="2"/>
          </p:nvPr>
        </p:nvSpPr>
        <p:spPr>
          <a:xfrm>
            <a:off x="720000" y="1952150"/>
            <a:ext cx="2273700" cy="414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accent6"/>
                </a:solidFill>
                <a:latin typeface="Krub Medium"/>
                <a:ea typeface="Krub Medium"/>
                <a:cs typeface="Krub Medium"/>
                <a:sym typeface="Krub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220" name="Google Shape;220;p20"/>
          <p:cNvSpPr txBox="1">
            <a:spLocks noGrp="1"/>
          </p:cNvSpPr>
          <p:nvPr>
            <p:ph type="subTitle" idx="3"/>
          </p:nvPr>
        </p:nvSpPr>
        <p:spPr>
          <a:xfrm>
            <a:off x="3435151" y="3105000"/>
            <a:ext cx="2273700" cy="12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20"/>
          <p:cNvSpPr txBox="1">
            <a:spLocks noGrp="1"/>
          </p:cNvSpPr>
          <p:nvPr>
            <p:ph type="subTitle" idx="4"/>
          </p:nvPr>
        </p:nvSpPr>
        <p:spPr>
          <a:xfrm>
            <a:off x="3435151" y="2752225"/>
            <a:ext cx="2273700" cy="414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accent6"/>
                </a:solidFill>
                <a:latin typeface="Krub Medium"/>
                <a:ea typeface="Krub Medium"/>
                <a:cs typeface="Krub Medium"/>
                <a:sym typeface="Krub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222" name="Google Shape;222;p20"/>
          <p:cNvSpPr txBox="1">
            <a:spLocks noGrp="1"/>
          </p:cNvSpPr>
          <p:nvPr>
            <p:ph type="subTitle" idx="5"/>
          </p:nvPr>
        </p:nvSpPr>
        <p:spPr>
          <a:xfrm>
            <a:off x="6150297" y="2304925"/>
            <a:ext cx="2273700" cy="12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20"/>
          <p:cNvSpPr txBox="1">
            <a:spLocks noGrp="1"/>
          </p:cNvSpPr>
          <p:nvPr>
            <p:ph type="subTitle" idx="6"/>
          </p:nvPr>
        </p:nvSpPr>
        <p:spPr>
          <a:xfrm>
            <a:off x="6150297" y="1952150"/>
            <a:ext cx="2273700" cy="414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accent6"/>
                </a:solidFill>
                <a:latin typeface="Krub Medium"/>
                <a:ea typeface="Krub Medium"/>
                <a:cs typeface="Krub Medium"/>
                <a:sym typeface="Krub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grpSp>
        <p:nvGrpSpPr>
          <p:cNvPr id="224" name="Google Shape;224;p20"/>
          <p:cNvGrpSpPr/>
          <p:nvPr/>
        </p:nvGrpSpPr>
        <p:grpSpPr>
          <a:xfrm flipH="1">
            <a:off x="6462308" y="4269447"/>
            <a:ext cx="3892442" cy="640513"/>
            <a:chOff x="-78542" y="4269447"/>
            <a:chExt cx="3892442" cy="640513"/>
          </a:xfrm>
        </p:grpSpPr>
        <p:sp>
          <p:nvSpPr>
            <p:cNvPr id="225" name="Google Shape;225;p20"/>
            <p:cNvSpPr/>
            <p:nvPr/>
          </p:nvSpPr>
          <p:spPr>
            <a:xfrm flipH="1">
              <a:off x="-26956" y="4269447"/>
              <a:ext cx="3498330" cy="508988"/>
            </a:xfrm>
            <a:custGeom>
              <a:avLst/>
              <a:gdLst/>
              <a:ahLst/>
              <a:cxnLst/>
              <a:rect l="l" t="t" r="r" b="b"/>
              <a:pathLst>
                <a:path w="117001" h="17023" extrusionOk="0">
                  <a:moveTo>
                    <a:pt x="99111" y="0"/>
                  </a:moveTo>
                  <a:lnTo>
                    <a:pt x="99111" y="16481"/>
                  </a:lnTo>
                  <a:lnTo>
                    <a:pt x="1" y="16481"/>
                  </a:lnTo>
                  <a:lnTo>
                    <a:pt x="1" y="17022"/>
                  </a:lnTo>
                  <a:lnTo>
                    <a:pt x="99640" y="17022"/>
                  </a:lnTo>
                  <a:lnTo>
                    <a:pt x="99640" y="529"/>
                  </a:lnTo>
                  <a:lnTo>
                    <a:pt x="117001" y="529"/>
                  </a:lnTo>
                  <a:lnTo>
                    <a:pt x="117001" y="0"/>
                  </a:lnTo>
                  <a:close/>
                </a:path>
              </a:pathLst>
            </a:custGeom>
            <a:solidFill>
              <a:srgbClr val="A0D4FC">
                <a:alpha val="56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20"/>
            <p:cNvSpPr/>
            <p:nvPr/>
          </p:nvSpPr>
          <p:spPr>
            <a:xfrm flipH="1">
              <a:off x="-78542" y="4465736"/>
              <a:ext cx="3892442" cy="444224"/>
            </a:xfrm>
            <a:custGeom>
              <a:avLst/>
              <a:gdLst/>
              <a:ahLst/>
              <a:cxnLst/>
              <a:rect l="l" t="t" r="r" b="b"/>
              <a:pathLst>
                <a:path w="130182" h="14857" extrusionOk="0">
                  <a:moveTo>
                    <a:pt x="1122" y="0"/>
                  </a:moveTo>
                  <a:cubicBezTo>
                    <a:pt x="500" y="0"/>
                    <a:pt x="0" y="500"/>
                    <a:pt x="0" y="1113"/>
                  </a:cubicBezTo>
                  <a:cubicBezTo>
                    <a:pt x="0" y="1726"/>
                    <a:pt x="500" y="2226"/>
                    <a:pt x="1122" y="2226"/>
                  </a:cubicBezTo>
                  <a:cubicBezTo>
                    <a:pt x="1674" y="2226"/>
                    <a:pt x="2135" y="1829"/>
                    <a:pt x="2215" y="1297"/>
                  </a:cubicBezTo>
                  <a:lnTo>
                    <a:pt x="25671" y="1297"/>
                  </a:lnTo>
                  <a:lnTo>
                    <a:pt x="25671" y="14856"/>
                  </a:lnTo>
                  <a:lnTo>
                    <a:pt x="94034" y="14856"/>
                  </a:lnTo>
                  <a:lnTo>
                    <a:pt x="94034" y="3870"/>
                  </a:lnTo>
                  <a:lnTo>
                    <a:pt x="130182" y="3870"/>
                  </a:lnTo>
                  <a:lnTo>
                    <a:pt x="130182" y="3338"/>
                  </a:lnTo>
                  <a:lnTo>
                    <a:pt x="93503" y="3338"/>
                  </a:lnTo>
                  <a:lnTo>
                    <a:pt x="93503" y="14327"/>
                  </a:lnTo>
                  <a:lnTo>
                    <a:pt x="26203" y="14327"/>
                  </a:lnTo>
                  <a:lnTo>
                    <a:pt x="26203" y="755"/>
                  </a:lnTo>
                  <a:lnTo>
                    <a:pt x="2176" y="755"/>
                  </a:lnTo>
                  <a:cubicBezTo>
                    <a:pt x="2022" y="317"/>
                    <a:pt x="1613" y="0"/>
                    <a:pt x="11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7" name="Google Shape;227;p20"/>
          <p:cNvGrpSpPr/>
          <p:nvPr/>
        </p:nvGrpSpPr>
        <p:grpSpPr>
          <a:xfrm>
            <a:off x="-1210742" y="4269447"/>
            <a:ext cx="3892442" cy="640513"/>
            <a:chOff x="-78542" y="4269447"/>
            <a:chExt cx="3892442" cy="640513"/>
          </a:xfrm>
        </p:grpSpPr>
        <p:sp>
          <p:nvSpPr>
            <p:cNvPr id="228" name="Google Shape;228;p20"/>
            <p:cNvSpPr/>
            <p:nvPr/>
          </p:nvSpPr>
          <p:spPr>
            <a:xfrm flipH="1">
              <a:off x="-26956" y="4269447"/>
              <a:ext cx="3498330" cy="508988"/>
            </a:xfrm>
            <a:custGeom>
              <a:avLst/>
              <a:gdLst/>
              <a:ahLst/>
              <a:cxnLst/>
              <a:rect l="l" t="t" r="r" b="b"/>
              <a:pathLst>
                <a:path w="117001" h="17023" extrusionOk="0">
                  <a:moveTo>
                    <a:pt x="99111" y="0"/>
                  </a:moveTo>
                  <a:lnTo>
                    <a:pt x="99111" y="16481"/>
                  </a:lnTo>
                  <a:lnTo>
                    <a:pt x="1" y="16481"/>
                  </a:lnTo>
                  <a:lnTo>
                    <a:pt x="1" y="17022"/>
                  </a:lnTo>
                  <a:lnTo>
                    <a:pt x="99640" y="17022"/>
                  </a:lnTo>
                  <a:lnTo>
                    <a:pt x="99640" y="529"/>
                  </a:lnTo>
                  <a:lnTo>
                    <a:pt x="117001" y="529"/>
                  </a:lnTo>
                  <a:lnTo>
                    <a:pt x="117001" y="0"/>
                  </a:lnTo>
                  <a:close/>
                </a:path>
              </a:pathLst>
            </a:custGeom>
            <a:solidFill>
              <a:srgbClr val="A0D4FC">
                <a:alpha val="56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20"/>
            <p:cNvSpPr/>
            <p:nvPr/>
          </p:nvSpPr>
          <p:spPr>
            <a:xfrm flipH="1">
              <a:off x="-78542" y="4465736"/>
              <a:ext cx="3892442" cy="444224"/>
            </a:xfrm>
            <a:custGeom>
              <a:avLst/>
              <a:gdLst/>
              <a:ahLst/>
              <a:cxnLst/>
              <a:rect l="l" t="t" r="r" b="b"/>
              <a:pathLst>
                <a:path w="130182" h="14857" extrusionOk="0">
                  <a:moveTo>
                    <a:pt x="1122" y="0"/>
                  </a:moveTo>
                  <a:cubicBezTo>
                    <a:pt x="500" y="0"/>
                    <a:pt x="0" y="500"/>
                    <a:pt x="0" y="1113"/>
                  </a:cubicBezTo>
                  <a:cubicBezTo>
                    <a:pt x="0" y="1726"/>
                    <a:pt x="500" y="2226"/>
                    <a:pt x="1122" y="2226"/>
                  </a:cubicBezTo>
                  <a:cubicBezTo>
                    <a:pt x="1674" y="2226"/>
                    <a:pt x="2135" y="1829"/>
                    <a:pt x="2215" y="1297"/>
                  </a:cubicBezTo>
                  <a:lnTo>
                    <a:pt x="25671" y="1297"/>
                  </a:lnTo>
                  <a:lnTo>
                    <a:pt x="25671" y="14856"/>
                  </a:lnTo>
                  <a:lnTo>
                    <a:pt x="94034" y="14856"/>
                  </a:lnTo>
                  <a:lnTo>
                    <a:pt x="94034" y="3870"/>
                  </a:lnTo>
                  <a:lnTo>
                    <a:pt x="130182" y="3870"/>
                  </a:lnTo>
                  <a:lnTo>
                    <a:pt x="130182" y="3338"/>
                  </a:lnTo>
                  <a:lnTo>
                    <a:pt x="93503" y="3338"/>
                  </a:lnTo>
                  <a:lnTo>
                    <a:pt x="93503" y="14327"/>
                  </a:lnTo>
                  <a:lnTo>
                    <a:pt x="26203" y="14327"/>
                  </a:lnTo>
                  <a:lnTo>
                    <a:pt x="26203" y="755"/>
                  </a:lnTo>
                  <a:lnTo>
                    <a:pt x="2176" y="755"/>
                  </a:lnTo>
                  <a:cubicBezTo>
                    <a:pt x="2022" y="317"/>
                    <a:pt x="1613" y="0"/>
                    <a:pt x="11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0" name="Google Shape;230;p20"/>
          <p:cNvSpPr/>
          <p:nvPr/>
        </p:nvSpPr>
        <p:spPr>
          <a:xfrm>
            <a:off x="8802298" y="572697"/>
            <a:ext cx="341700" cy="341700"/>
          </a:xfrm>
          <a:prstGeom prst="plus">
            <a:avLst>
              <a:gd name="adj" fmla="val 32768"/>
            </a:avLst>
          </a:prstGeom>
          <a:solidFill>
            <a:srgbClr val="95E7D3">
              <a:alpha val="310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1" name="Google Shape;231;p20"/>
          <p:cNvSpPr/>
          <p:nvPr/>
        </p:nvSpPr>
        <p:spPr>
          <a:xfrm>
            <a:off x="8330576" y="2"/>
            <a:ext cx="572700" cy="572700"/>
          </a:xfrm>
          <a:prstGeom prst="plus">
            <a:avLst>
              <a:gd name="adj" fmla="val 32768"/>
            </a:avLst>
          </a:prstGeom>
          <a:solidFill>
            <a:srgbClr val="95E7D3">
              <a:alpha val="550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2" name="Google Shape;232;p20"/>
          <p:cNvSpPr/>
          <p:nvPr/>
        </p:nvSpPr>
        <p:spPr>
          <a:xfrm>
            <a:off x="276349" y="4022074"/>
            <a:ext cx="341700" cy="341700"/>
          </a:xfrm>
          <a:prstGeom prst="plus">
            <a:avLst>
              <a:gd name="adj" fmla="val 32768"/>
            </a:avLst>
          </a:prstGeom>
          <a:solidFill>
            <a:srgbClr val="95E7D3">
              <a:alpha val="550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7"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p23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0" y="8199"/>
            <a:ext cx="9144001" cy="5127121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2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23"/>
          <p:cNvSpPr txBox="1">
            <a:spLocks noGrp="1"/>
          </p:cNvSpPr>
          <p:nvPr>
            <p:ph type="subTitle" idx="1"/>
          </p:nvPr>
        </p:nvSpPr>
        <p:spPr>
          <a:xfrm>
            <a:off x="1647513" y="1563175"/>
            <a:ext cx="2749200" cy="63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23"/>
          <p:cNvSpPr txBox="1">
            <a:spLocks noGrp="1"/>
          </p:cNvSpPr>
          <p:nvPr>
            <p:ph type="subTitle" idx="2"/>
          </p:nvPr>
        </p:nvSpPr>
        <p:spPr>
          <a:xfrm>
            <a:off x="1647513" y="1210400"/>
            <a:ext cx="2749200" cy="414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accent6"/>
                </a:solidFill>
                <a:latin typeface="Krub Medium"/>
                <a:ea typeface="Krub Medium"/>
                <a:cs typeface="Krub Medium"/>
                <a:sym typeface="Krub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280" name="Google Shape;280;p23"/>
          <p:cNvSpPr txBox="1">
            <a:spLocks noGrp="1"/>
          </p:cNvSpPr>
          <p:nvPr>
            <p:ph type="subTitle" idx="3"/>
          </p:nvPr>
        </p:nvSpPr>
        <p:spPr>
          <a:xfrm>
            <a:off x="1647513" y="2712600"/>
            <a:ext cx="2749200" cy="63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p23"/>
          <p:cNvSpPr txBox="1">
            <a:spLocks noGrp="1"/>
          </p:cNvSpPr>
          <p:nvPr>
            <p:ph type="subTitle" idx="4"/>
          </p:nvPr>
        </p:nvSpPr>
        <p:spPr>
          <a:xfrm>
            <a:off x="1647513" y="2359825"/>
            <a:ext cx="2749200" cy="414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accent6"/>
                </a:solidFill>
                <a:latin typeface="Krub Medium"/>
                <a:ea typeface="Krub Medium"/>
                <a:cs typeface="Krub Medium"/>
                <a:sym typeface="Krub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282" name="Google Shape;282;p23"/>
          <p:cNvSpPr txBox="1">
            <a:spLocks noGrp="1"/>
          </p:cNvSpPr>
          <p:nvPr>
            <p:ph type="subTitle" idx="5"/>
          </p:nvPr>
        </p:nvSpPr>
        <p:spPr>
          <a:xfrm>
            <a:off x="1647513" y="3862025"/>
            <a:ext cx="2749200" cy="63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83" name="Google Shape;283;p23"/>
          <p:cNvSpPr txBox="1">
            <a:spLocks noGrp="1"/>
          </p:cNvSpPr>
          <p:nvPr>
            <p:ph type="subTitle" idx="6"/>
          </p:nvPr>
        </p:nvSpPr>
        <p:spPr>
          <a:xfrm>
            <a:off x="1647513" y="3509250"/>
            <a:ext cx="2749200" cy="414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accent6"/>
                </a:solidFill>
                <a:latin typeface="Krub Medium"/>
                <a:ea typeface="Krub Medium"/>
                <a:cs typeface="Krub Medium"/>
                <a:sym typeface="Krub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284" name="Google Shape;284;p23"/>
          <p:cNvSpPr txBox="1">
            <a:spLocks noGrp="1"/>
          </p:cNvSpPr>
          <p:nvPr>
            <p:ph type="subTitle" idx="7"/>
          </p:nvPr>
        </p:nvSpPr>
        <p:spPr>
          <a:xfrm>
            <a:off x="5339488" y="1563175"/>
            <a:ext cx="2749200" cy="63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23"/>
          <p:cNvSpPr txBox="1">
            <a:spLocks noGrp="1"/>
          </p:cNvSpPr>
          <p:nvPr>
            <p:ph type="subTitle" idx="8"/>
          </p:nvPr>
        </p:nvSpPr>
        <p:spPr>
          <a:xfrm>
            <a:off x="5339488" y="1210400"/>
            <a:ext cx="2749200" cy="414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accent6"/>
                </a:solidFill>
                <a:latin typeface="Krub Medium"/>
                <a:ea typeface="Krub Medium"/>
                <a:cs typeface="Krub Medium"/>
                <a:sym typeface="Krub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286" name="Google Shape;286;p23"/>
          <p:cNvSpPr txBox="1">
            <a:spLocks noGrp="1"/>
          </p:cNvSpPr>
          <p:nvPr>
            <p:ph type="subTitle" idx="9"/>
          </p:nvPr>
        </p:nvSpPr>
        <p:spPr>
          <a:xfrm>
            <a:off x="5339488" y="2712600"/>
            <a:ext cx="2749200" cy="63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87" name="Google Shape;287;p23"/>
          <p:cNvSpPr txBox="1">
            <a:spLocks noGrp="1"/>
          </p:cNvSpPr>
          <p:nvPr>
            <p:ph type="subTitle" idx="13"/>
          </p:nvPr>
        </p:nvSpPr>
        <p:spPr>
          <a:xfrm>
            <a:off x="5339488" y="2359825"/>
            <a:ext cx="2749200" cy="414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accent6"/>
                </a:solidFill>
                <a:latin typeface="Krub Medium"/>
                <a:ea typeface="Krub Medium"/>
                <a:cs typeface="Krub Medium"/>
                <a:sym typeface="Krub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288" name="Google Shape;288;p23"/>
          <p:cNvSpPr txBox="1">
            <a:spLocks noGrp="1"/>
          </p:cNvSpPr>
          <p:nvPr>
            <p:ph type="subTitle" idx="14"/>
          </p:nvPr>
        </p:nvSpPr>
        <p:spPr>
          <a:xfrm>
            <a:off x="5339488" y="3862025"/>
            <a:ext cx="2749200" cy="63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89" name="Google Shape;289;p23"/>
          <p:cNvSpPr txBox="1">
            <a:spLocks noGrp="1"/>
          </p:cNvSpPr>
          <p:nvPr>
            <p:ph type="subTitle" idx="15"/>
          </p:nvPr>
        </p:nvSpPr>
        <p:spPr>
          <a:xfrm>
            <a:off x="5339488" y="3509250"/>
            <a:ext cx="2749200" cy="414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accent6"/>
                </a:solidFill>
                <a:latin typeface="Krub Medium"/>
                <a:ea typeface="Krub Medium"/>
                <a:cs typeface="Krub Medium"/>
                <a:sym typeface="Krub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grpSp>
        <p:nvGrpSpPr>
          <p:cNvPr id="290" name="Google Shape;290;p23"/>
          <p:cNvGrpSpPr/>
          <p:nvPr/>
        </p:nvGrpSpPr>
        <p:grpSpPr>
          <a:xfrm rot="5400000" flipH="1">
            <a:off x="-1455904" y="2953672"/>
            <a:ext cx="3892442" cy="640513"/>
            <a:chOff x="-78542" y="4269447"/>
            <a:chExt cx="3892442" cy="640513"/>
          </a:xfrm>
        </p:grpSpPr>
        <p:sp>
          <p:nvSpPr>
            <p:cNvPr id="291" name="Google Shape;291;p23"/>
            <p:cNvSpPr/>
            <p:nvPr/>
          </p:nvSpPr>
          <p:spPr>
            <a:xfrm flipH="1">
              <a:off x="-26956" y="4269447"/>
              <a:ext cx="3498330" cy="508988"/>
            </a:xfrm>
            <a:custGeom>
              <a:avLst/>
              <a:gdLst/>
              <a:ahLst/>
              <a:cxnLst/>
              <a:rect l="l" t="t" r="r" b="b"/>
              <a:pathLst>
                <a:path w="117001" h="17023" extrusionOk="0">
                  <a:moveTo>
                    <a:pt x="99111" y="0"/>
                  </a:moveTo>
                  <a:lnTo>
                    <a:pt x="99111" y="16481"/>
                  </a:lnTo>
                  <a:lnTo>
                    <a:pt x="1" y="16481"/>
                  </a:lnTo>
                  <a:lnTo>
                    <a:pt x="1" y="17022"/>
                  </a:lnTo>
                  <a:lnTo>
                    <a:pt x="99640" y="17022"/>
                  </a:lnTo>
                  <a:lnTo>
                    <a:pt x="99640" y="529"/>
                  </a:lnTo>
                  <a:lnTo>
                    <a:pt x="117001" y="529"/>
                  </a:lnTo>
                  <a:lnTo>
                    <a:pt x="117001" y="0"/>
                  </a:lnTo>
                  <a:close/>
                </a:path>
              </a:pathLst>
            </a:custGeom>
            <a:solidFill>
              <a:srgbClr val="A0D4FC">
                <a:alpha val="56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23"/>
            <p:cNvSpPr/>
            <p:nvPr/>
          </p:nvSpPr>
          <p:spPr>
            <a:xfrm flipH="1">
              <a:off x="-78542" y="4465736"/>
              <a:ext cx="3892442" cy="444224"/>
            </a:xfrm>
            <a:custGeom>
              <a:avLst/>
              <a:gdLst/>
              <a:ahLst/>
              <a:cxnLst/>
              <a:rect l="l" t="t" r="r" b="b"/>
              <a:pathLst>
                <a:path w="130182" h="14857" extrusionOk="0">
                  <a:moveTo>
                    <a:pt x="1122" y="0"/>
                  </a:moveTo>
                  <a:cubicBezTo>
                    <a:pt x="500" y="0"/>
                    <a:pt x="0" y="500"/>
                    <a:pt x="0" y="1113"/>
                  </a:cubicBezTo>
                  <a:cubicBezTo>
                    <a:pt x="0" y="1726"/>
                    <a:pt x="500" y="2226"/>
                    <a:pt x="1122" y="2226"/>
                  </a:cubicBezTo>
                  <a:cubicBezTo>
                    <a:pt x="1674" y="2226"/>
                    <a:pt x="2135" y="1829"/>
                    <a:pt x="2215" y="1297"/>
                  </a:cubicBezTo>
                  <a:lnTo>
                    <a:pt x="25671" y="1297"/>
                  </a:lnTo>
                  <a:lnTo>
                    <a:pt x="25671" y="14856"/>
                  </a:lnTo>
                  <a:lnTo>
                    <a:pt x="94034" y="14856"/>
                  </a:lnTo>
                  <a:lnTo>
                    <a:pt x="94034" y="3870"/>
                  </a:lnTo>
                  <a:lnTo>
                    <a:pt x="130182" y="3870"/>
                  </a:lnTo>
                  <a:lnTo>
                    <a:pt x="130182" y="3338"/>
                  </a:lnTo>
                  <a:lnTo>
                    <a:pt x="93503" y="3338"/>
                  </a:lnTo>
                  <a:lnTo>
                    <a:pt x="93503" y="14327"/>
                  </a:lnTo>
                  <a:lnTo>
                    <a:pt x="26203" y="14327"/>
                  </a:lnTo>
                  <a:lnTo>
                    <a:pt x="26203" y="755"/>
                  </a:lnTo>
                  <a:lnTo>
                    <a:pt x="2176" y="755"/>
                  </a:lnTo>
                  <a:cubicBezTo>
                    <a:pt x="2022" y="317"/>
                    <a:pt x="1613" y="0"/>
                    <a:pt x="11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3" name="Google Shape;293;p23"/>
          <p:cNvSpPr/>
          <p:nvPr/>
        </p:nvSpPr>
        <p:spPr>
          <a:xfrm>
            <a:off x="6260302" y="4743849"/>
            <a:ext cx="311400" cy="311400"/>
          </a:xfrm>
          <a:prstGeom prst="plus">
            <a:avLst>
              <a:gd name="adj" fmla="val 32768"/>
            </a:avLst>
          </a:prstGeom>
          <a:solidFill>
            <a:srgbClr val="95E7D3">
              <a:alpha val="6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294" name="Google Shape;294;p23"/>
          <p:cNvGrpSpPr/>
          <p:nvPr/>
        </p:nvGrpSpPr>
        <p:grpSpPr>
          <a:xfrm>
            <a:off x="8424001" y="625975"/>
            <a:ext cx="720085" cy="1186513"/>
            <a:chOff x="7745494" y="3764527"/>
            <a:chExt cx="476152" cy="784523"/>
          </a:xfrm>
        </p:grpSpPr>
        <p:sp>
          <p:nvSpPr>
            <p:cNvPr id="295" name="Google Shape;295;p23"/>
            <p:cNvSpPr/>
            <p:nvPr/>
          </p:nvSpPr>
          <p:spPr>
            <a:xfrm>
              <a:off x="7745494" y="4274851"/>
              <a:ext cx="274200" cy="274200"/>
            </a:xfrm>
            <a:prstGeom prst="plus">
              <a:avLst>
                <a:gd name="adj" fmla="val 32768"/>
              </a:avLst>
            </a:prstGeom>
            <a:solidFill>
              <a:srgbClr val="95E7D3">
                <a:alpha val="310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96" name="Google Shape;296;p23"/>
            <p:cNvSpPr/>
            <p:nvPr/>
          </p:nvSpPr>
          <p:spPr>
            <a:xfrm>
              <a:off x="7798046" y="3764527"/>
              <a:ext cx="423600" cy="423600"/>
            </a:xfrm>
            <a:prstGeom prst="plus">
              <a:avLst>
                <a:gd name="adj" fmla="val 32768"/>
              </a:avLst>
            </a:prstGeom>
            <a:solidFill>
              <a:srgbClr val="95E7D3">
                <a:alpha val="550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297" name="Google Shape;297;p23"/>
          <p:cNvSpPr/>
          <p:nvPr/>
        </p:nvSpPr>
        <p:spPr>
          <a:xfrm>
            <a:off x="2067625" y="133622"/>
            <a:ext cx="311400" cy="311400"/>
          </a:xfrm>
          <a:prstGeom prst="plus">
            <a:avLst>
              <a:gd name="adj" fmla="val 32768"/>
            </a:avLst>
          </a:prstGeom>
          <a:solidFill>
            <a:srgbClr val="95E7D3">
              <a:alpha val="310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8" name="Google Shape;298;p23"/>
          <p:cNvSpPr/>
          <p:nvPr/>
        </p:nvSpPr>
        <p:spPr>
          <a:xfrm rot="5400000" flipH="1">
            <a:off x="7286284" y="4614965"/>
            <a:ext cx="2995516" cy="348126"/>
          </a:xfrm>
          <a:custGeom>
            <a:avLst/>
            <a:gdLst/>
            <a:ahLst/>
            <a:cxnLst/>
            <a:rect l="l" t="t" r="r" b="b"/>
            <a:pathLst>
              <a:path w="101845" h="11836" extrusionOk="0">
                <a:moveTo>
                  <a:pt x="100436" y="1"/>
                </a:moveTo>
                <a:cubicBezTo>
                  <a:pt x="99730" y="1"/>
                  <a:pt x="99149" y="511"/>
                  <a:pt x="99036" y="1185"/>
                </a:cubicBezTo>
                <a:lnTo>
                  <a:pt x="81872" y="1185"/>
                </a:lnTo>
                <a:lnTo>
                  <a:pt x="77941" y="11262"/>
                </a:lnTo>
                <a:lnTo>
                  <a:pt x="40659" y="11262"/>
                </a:lnTo>
                <a:lnTo>
                  <a:pt x="34758" y="5483"/>
                </a:lnTo>
                <a:lnTo>
                  <a:pt x="0" y="5483"/>
                </a:lnTo>
                <a:lnTo>
                  <a:pt x="0" y="6054"/>
                </a:lnTo>
                <a:lnTo>
                  <a:pt x="34523" y="6054"/>
                </a:lnTo>
                <a:lnTo>
                  <a:pt x="40424" y="11835"/>
                </a:lnTo>
                <a:lnTo>
                  <a:pt x="78328" y="11835"/>
                </a:lnTo>
                <a:lnTo>
                  <a:pt x="82259" y="1756"/>
                </a:lnTo>
                <a:lnTo>
                  <a:pt x="99068" y="1756"/>
                </a:lnTo>
                <a:cubicBezTo>
                  <a:pt x="99220" y="2368"/>
                  <a:pt x="99772" y="2819"/>
                  <a:pt x="100436" y="2819"/>
                </a:cubicBezTo>
                <a:cubicBezTo>
                  <a:pt x="101213" y="2819"/>
                  <a:pt x="101845" y="2184"/>
                  <a:pt x="101845" y="1410"/>
                </a:cubicBezTo>
                <a:cubicBezTo>
                  <a:pt x="101845" y="633"/>
                  <a:pt x="101213" y="1"/>
                  <a:pt x="100436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p24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0" y="8199"/>
            <a:ext cx="9144001" cy="5127121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24"/>
          <p:cNvSpPr txBox="1">
            <a:spLocks noGrp="1"/>
          </p:cNvSpPr>
          <p:nvPr>
            <p:ph type="ctrTitle"/>
          </p:nvPr>
        </p:nvSpPr>
        <p:spPr>
          <a:xfrm>
            <a:off x="2461075" y="1464875"/>
            <a:ext cx="4201500" cy="116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7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02" name="Google Shape;302;p24"/>
          <p:cNvSpPr txBox="1">
            <a:spLocks noGrp="1"/>
          </p:cNvSpPr>
          <p:nvPr>
            <p:ph type="subTitle" idx="1"/>
          </p:nvPr>
        </p:nvSpPr>
        <p:spPr>
          <a:xfrm>
            <a:off x="2461100" y="2631425"/>
            <a:ext cx="4201500" cy="103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303" name="Google Shape;303;p24"/>
          <p:cNvGrpSpPr/>
          <p:nvPr/>
        </p:nvGrpSpPr>
        <p:grpSpPr>
          <a:xfrm rot="5400000" flipH="1">
            <a:off x="-615316" y="3350491"/>
            <a:ext cx="2995516" cy="775725"/>
            <a:chOff x="763375" y="-2867575"/>
            <a:chExt cx="2546125" cy="659350"/>
          </a:xfrm>
        </p:grpSpPr>
        <p:sp>
          <p:nvSpPr>
            <p:cNvPr id="304" name="Google Shape;304;p24"/>
            <p:cNvSpPr/>
            <p:nvPr/>
          </p:nvSpPr>
          <p:spPr>
            <a:xfrm>
              <a:off x="763375" y="-2829550"/>
              <a:ext cx="2546125" cy="295900"/>
            </a:xfrm>
            <a:custGeom>
              <a:avLst/>
              <a:gdLst/>
              <a:ahLst/>
              <a:cxnLst/>
              <a:rect l="l" t="t" r="r" b="b"/>
              <a:pathLst>
                <a:path w="101845" h="11836" extrusionOk="0">
                  <a:moveTo>
                    <a:pt x="100436" y="1"/>
                  </a:moveTo>
                  <a:cubicBezTo>
                    <a:pt x="99730" y="1"/>
                    <a:pt x="99149" y="511"/>
                    <a:pt x="99036" y="1185"/>
                  </a:cubicBezTo>
                  <a:lnTo>
                    <a:pt x="81872" y="1185"/>
                  </a:lnTo>
                  <a:lnTo>
                    <a:pt x="77941" y="11262"/>
                  </a:lnTo>
                  <a:lnTo>
                    <a:pt x="40659" y="11262"/>
                  </a:lnTo>
                  <a:lnTo>
                    <a:pt x="34758" y="5483"/>
                  </a:lnTo>
                  <a:lnTo>
                    <a:pt x="0" y="5483"/>
                  </a:lnTo>
                  <a:lnTo>
                    <a:pt x="0" y="6054"/>
                  </a:lnTo>
                  <a:lnTo>
                    <a:pt x="34523" y="6054"/>
                  </a:lnTo>
                  <a:lnTo>
                    <a:pt x="40424" y="11835"/>
                  </a:lnTo>
                  <a:lnTo>
                    <a:pt x="78328" y="11835"/>
                  </a:lnTo>
                  <a:lnTo>
                    <a:pt x="82259" y="1756"/>
                  </a:lnTo>
                  <a:lnTo>
                    <a:pt x="99068" y="1756"/>
                  </a:lnTo>
                  <a:cubicBezTo>
                    <a:pt x="99220" y="2368"/>
                    <a:pt x="99772" y="2819"/>
                    <a:pt x="100436" y="2819"/>
                  </a:cubicBezTo>
                  <a:cubicBezTo>
                    <a:pt x="101213" y="2819"/>
                    <a:pt x="101845" y="2184"/>
                    <a:pt x="101845" y="1410"/>
                  </a:cubicBezTo>
                  <a:cubicBezTo>
                    <a:pt x="101845" y="633"/>
                    <a:pt x="101213" y="1"/>
                    <a:pt x="10043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24"/>
            <p:cNvSpPr/>
            <p:nvPr/>
          </p:nvSpPr>
          <p:spPr>
            <a:xfrm>
              <a:off x="855500" y="-2867575"/>
              <a:ext cx="1809675" cy="512075"/>
            </a:xfrm>
            <a:custGeom>
              <a:avLst/>
              <a:gdLst/>
              <a:ahLst/>
              <a:cxnLst/>
              <a:rect l="l" t="t" r="r" b="b"/>
              <a:pathLst>
                <a:path w="72387" h="20483" extrusionOk="0">
                  <a:moveTo>
                    <a:pt x="1" y="0"/>
                  </a:moveTo>
                  <a:lnTo>
                    <a:pt x="1" y="571"/>
                  </a:lnTo>
                  <a:lnTo>
                    <a:pt x="40498" y="571"/>
                  </a:lnTo>
                  <a:lnTo>
                    <a:pt x="40498" y="20483"/>
                  </a:lnTo>
                  <a:lnTo>
                    <a:pt x="71538" y="20483"/>
                  </a:lnTo>
                  <a:lnTo>
                    <a:pt x="71538" y="2502"/>
                  </a:lnTo>
                  <a:cubicBezTo>
                    <a:pt x="72028" y="2358"/>
                    <a:pt x="72386" y="1899"/>
                    <a:pt x="72386" y="1367"/>
                  </a:cubicBezTo>
                  <a:cubicBezTo>
                    <a:pt x="72386" y="703"/>
                    <a:pt x="71857" y="162"/>
                    <a:pt x="71193" y="162"/>
                  </a:cubicBezTo>
                  <a:cubicBezTo>
                    <a:pt x="70529" y="162"/>
                    <a:pt x="69997" y="703"/>
                    <a:pt x="69997" y="1367"/>
                  </a:cubicBezTo>
                  <a:cubicBezTo>
                    <a:pt x="69997" y="1951"/>
                    <a:pt x="70416" y="2429"/>
                    <a:pt x="70967" y="2541"/>
                  </a:cubicBezTo>
                  <a:lnTo>
                    <a:pt x="70967" y="19902"/>
                  </a:lnTo>
                  <a:lnTo>
                    <a:pt x="41069" y="19902"/>
                  </a:lnTo>
                  <a:lnTo>
                    <a:pt x="41069" y="0"/>
                  </a:lnTo>
                  <a:close/>
                </a:path>
              </a:pathLst>
            </a:custGeom>
            <a:solidFill>
              <a:srgbClr val="A0D4FC">
                <a:alpha val="56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24"/>
            <p:cNvSpPr/>
            <p:nvPr/>
          </p:nvSpPr>
          <p:spPr>
            <a:xfrm>
              <a:off x="790925" y="-2429775"/>
              <a:ext cx="2345025" cy="221550"/>
            </a:xfrm>
            <a:custGeom>
              <a:avLst/>
              <a:gdLst/>
              <a:ahLst/>
              <a:cxnLst/>
              <a:rect l="l" t="t" r="r" b="b"/>
              <a:pathLst>
                <a:path w="93801" h="8862" extrusionOk="0">
                  <a:moveTo>
                    <a:pt x="54077" y="0"/>
                  </a:moveTo>
                  <a:lnTo>
                    <a:pt x="54077" y="8291"/>
                  </a:lnTo>
                  <a:lnTo>
                    <a:pt x="1" y="8291"/>
                  </a:lnTo>
                  <a:lnTo>
                    <a:pt x="1" y="8862"/>
                  </a:lnTo>
                  <a:lnTo>
                    <a:pt x="54651" y="8862"/>
                  </a:lnTo>
                  <a:lnTo>
                    <a:pt x="54651" y="571"/>
                  </a:lnTo>
                  <a:lnTo>
                    <a:pt x="80780" y="571"/>
                  </a:lnTo>
                  <a:lnTo>
                    <a:pt x="84466" y="4257"/>
                  </a:lnTo>
                  <a:lnTo>
                    <a:pt x="91001" y="4257"/>
                  </a:lnTo>
                  <a:cubicBezTo>
                    <a:pt x="91114" y="4931"/>
                    <a:pt x="91685" y="5441"/>
                    <a:pt x="92391" y="5441"/>
                  </a:cubicBezTo>
                  <a:cubicBezTo>
                    <a:pt x="93165" y="5441"/>
                    <a:pt x="93800" y="4809"/>
                    <a:pt x="93800" y="4032"/>
                  </a:cubicBezTo>
                  <a:cubicBezTo>
                    <a:pt x="93800" y="3247"/>
                    <a:pt x="93165" y="2613"/>
                    <a:pt x="92391" y="2613"/>
                  </a:cubicBezTo>
                  <a:cubicBezTo>
                    <a:pt x="91727" y="2613"/>
                    <a:pt x="91185" y="3073"/>
                    <a:pt x="91021" y="3686"/>
                  </a:cubicBezTo>
                  <a:lnTo>
                    <a:pt x="84711" y="3686"/>
                  </a:lnTo>
                  <a:lnTo>
                    <a:pt x="8102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7" name="Google Shape;307;p24"/>
          <p:cNvGrpSpPr/>
          <p:nvPr/>
        </p:nvGrpSpPr>
        <p:grpSpPr>
          <a:xfrm rot="5400000">
            <a:off x="7771140" y="-366174"/>
            <a:ext cx="631242" cy="2433594"/>
            <a:chOff x="4419075" y="-2183412"/>
            <a:chExt cx="493775" cy="1903625"/>
          </a:xfrm>
        </p:grpSpPr>
        <p:sp>
          <p:nvSpPr>
            <p:cNvPr id="308" name="Google Shape;308;p24"/>
            <p:cNvSpPr/>
            <p:nvPr/>
          </p:nvSpPr>
          <p:spPr>
            <a:xfrm>
              <a:off x="4434950" y="-2183412"/>
              <a:ext cx="341575" cy="1817075"/>
            </a:xfrm>
            <a:custGeom>
              <a:avLst/>
              <a:gdLst/>
              <a:ahLst/>
              <a:cxnLst/>
              <a:rect l="l" t="t" r="r" b="b"/>
              <a:pathLst>
                <a:path w="13663" h="72683" extrusionOk="0">
                  <a:moveTo>
                    <a:pt x="0" y="1"/>
                  </a:moveTo>
                  <a:lnTo>
                    <a:pt x="0" y="23495"/>
                  </a:lnTo>
                  <a:lnTo>
                    <a:pt x="13212" y="23495"/>
                  </a:lnTo>
                  <a:lnTo>
                    <a:pt x="13212" y="72682"/>
                  </a:lnTo>
                  <a:lnTo>
                    <a:pt x="13663" y="72682"/>
                  </a:lnTo>
                  <a:lnTo>
                    <a:pt x="13663" y="23047"/>
                  </a:lnTo>
                  <a:lnTo>
                    <a:pt x="449" y="23047"/>
                  </a:lnTo>
                  <a:lnTo>
                    <a:pt x="44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24"/>
            <p:cNvSpPr/>
            <p:nvPr/>
          </p:nvSpPr>
          <p:spPr>
            <a:xfrm>
              <a:off x="4419075" y="-2089962"/>
              <a:ext cx="493775" cy="1810175"/>
            </a:xfrm>
            <a:custGeom>
              <a:avLst/>
              <a:gdLst/>
              <a:ahLst/>
              <a:cxnLst/>
              <a:rect l="l" t="t" r="r" b="b"/>
              <a:pathLst>
                <a:path w="19751" h="72407" extrusionOk="0">
                  <a:moveTo>
                    <a:pt x="19309" y="0"/>
                  </a:moveTo>
                  <a:lnTo>
                    <a:pt x="19309" y="55221"/>
                  </a:lnTo>
                  <a:lnTo>
                    <a:pt x="635" y="55221"/>
                  </a:lnTo>
                  <a:lnTo>
                    <a:pt x="635" y="70589"/>
                  </a:lnTo>
                  <a:cubicBezTo>
                    <a:pt x="268" y="70721"/>
                    <a:pt x="0" y="71059"/>
                    <a:pt x="0" y="71478"/>
                  </a:cubicBezTo>
                  <a:cubicBezTo>
                    <a:pt x="0" y="71988"/>
                    <a:pt x="420" y="72407"/>
                    <a:pt x="942" y="72407"/>
                  </a:cubicBezTo>
                  <a:cubicBezTo>
                    <a:pt x="1451" y="72407"/>
                    <a:pt x="1870" y="71988"/>
                    <a:pt x="1870" y="71478"/>
                  </a:cubicBezTo>
                  <a:cubicBezTo>
                    <a:pt x="1870" y="71008"/>
                    <a:pt x="1532" y="70620"/>
                    <a:pt x="1084" y="70559"/>
                  </a:cubicBezTo>
                  <a:lnTo>
                    <a:pt x="1084" y="55659"/>
                  </a:lnTo>
                  <a:lnTo>
                    <a:pt x="19750" y="55659"/>
                  </a:lnTo>
                  <a:lnTo>
                    <a:pt x="19750" y="0"/>
                  </a:lnTo>
                  <a:close/>
                </a:path>
              </a:pathLst>
            </a:custGeom>
            <a:solidFill>
              <a:srgbClr val="A0D4FC">
                <a:alpha val="56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0" name="Google Shape;310;p24"/>
          <p:cNvGrpSpPr/>
          <p:nvPr/>
        </p:nvGrpSpPr>
        <p:grpSpPr>
          <a:xfrm>
            <a:off x="93756" y="-199"/>
            <a:ext cx="1410991" cy="1166522"/>
            <a:chOff x="7663623" y="4083492"/>
            <a:chExt cx="677677" cy="560235"/>
          </a:xfrm>
        </p:grpSpPr>
        <p:sp>
          <p:nvSpPr>
            <p:cNvPr id="311" name="Google Shape;311;p24"/>
            <p:cNvSpPr/>
            <p:nvPr/>
          </p:nvSpPr>
          <p:spPr>
            <a:xfrm>
              <a:off x="7663623" y="4220127"/>
              <a:ext cx="423600" cy="423600"/>
            </a:xfrm>
            <a:prstGeom prst="plus">
              <a:avLst>
                <a:gd name="adj" fmla="val 32768"/>
              </a:avLst>
            </a:prstGeom>
            <a:solidFill>
              <a:srgbClr val="95E7D3">
                <a:alpha val="310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12" name="Google Shape;312;p24"/>
            <p:cNvSpPr/>
            <p:nvPr/>
          </p:nvSpPr>
          <p:spPr>
            <a:xfrm>
              <a:off x="8087200" y="4083492"/>
              <a:ext cx="254100" cy="254100"/>
            </a:xfrm>
            <a:prstGeom prst="plus">
              <a:avLst>
                <a:gd name="adj" fmla="val 32768"/>
              </a:avLst>
            </a:prstGeom>
            <a:solidFill>
              <a:srgbClr val="96E5D2">
                <a:alpha val="5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313" name="Google Shape;313;p24"/>
          <p:cNvSpPr/>
          <p:nvPr/>
        </p:nvSpPr>
        <p:spPr>
          <a:xfrm>
            <a:off x="8064698" y="4064201"/>
            <a:ext cx="1079400" cy="1079400"/>
          </a:xfrm>
          <a:prstGeom prst="plus">
            <a:avLst>
              <a:gd name="adj" fmla="val 32768"/>
            </a:avLst>
          </a:prstGeom>
          <a:solidFill>
            <a:srgbClr val="95E7D3">
              <a:alpha val="6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4" name="Google Shape;314;p24"/>
          <p:cNvSpPr/>
          <p:nvPr/>
        </p:nvSpPr>
        <p:spPr>
          <a:xfrm>
            <a:off x="8676786" y="3567499"/>
            <a:ext cx="341700" cy="341700"/>
          </a:xfrm>
          <a:prstGeom prst="plus">
            <a:avLst>
              <a:gd name="adj" fmla="val 32768"/>
            </a:avLst>
          </a:prstGeom>
          <a:solidFill>
            <a:srgbClr val="95E7D3">
              <a:alpha val="310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5" name="Google Shape;315;p24"/>
          <p:cNvSpPr/>
          <p:nvPr/>
        </p:nvSpPr>
        <p:spPr>
          <a:xfrm>
            <a:off x="1136161" y="1464049"/>
            <a:ext cx="341700" cy="341700"/>
          </a:xfrm>
          <a:prstGeom prst="plus">
            <a:avLst>
              <a:gd name="adj" fmla="val 32768"/>
            </a:avLst>
          </a:prstGeom>
          <a:solidFill>
            <a:srgbClr val="95E7D3">
              <a:alpha val="310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6" name="Google Shape;316;p24"/>
          <p:cNvSpPr txBox="1"/>
          <p:nvPr/>
        </p:nvSpPr>
        <p:spPr>
          <a:xfrm>
            <a:off x="2471250" y="3893000"/>
            <a:ext cx="4201500" cy="4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Gothic A1"/>
                <a:ea typeface="Gothic A1"/>
                <a:cs typeface="Gothic A1"/>
                <a:sym typeface="Gothic A1"/>
              </a:rPr>
              <a:t>CREDITS: This presentation template was created by </a:t>
            </a:r>
            <a:r>
              <a:rPr lang="en" sz="1000" b="1" u="sng">
                <a:solidFill>
                  <a:schemeClr val="dk2"/>
                </a:solidFill>
                <a:latin typeface="Gothic A1"/>
                <a:ea typeface="Gothic A1"/>
                <a:cs typeface="Gothic A1"/>
                <a:sym typeface="Gothic A1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2"/>
                </a:solidFill>
                <a:latin typeface="Gothic A1"/>
                <a:ea typeface="Gothic A1"/>
                <a:cs typeface="Gothic A1"/>
                <a:sym typeface="Gothic A1"/>
              </a:rPr>
              <a:t>, and includes icons by </a:t>
            </a:r>
            <a:r>
              <a:rPr lang="en" sz="1000" b="1" u="sng">
                <a:solidFill>
                  <a:schemeClr val="dk2"/>
                </a:solidFill>
                <a:latin typeface="Gothic A1"/>
                <a:ea typeface="Gothic A1"/>
                <a:cs typeface="Gothic A1"/>
                <a:sym typeface="Gothic A1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000" u="sng">
                <a:solidFill>
                  <a:schemeClr val="dk2"/>
                </a:solidFill>
                <a:latin typeface="Gothic A1"/>
                <a:ea typeface="Gothic A1"/>
                <a:cs typeface="Gothic A1"/>
                <a:sym typeface="Gothic A1"/>
              </a:rPr>
              <a:t> </a:t>
            </a:r>
            <a:r>
              <a:rPr lang="en" sz="1000">
                <a:solidFill>
                  <a:schemeClr val="dk2"/>
                </a:solidFill>
                <a:latin typeface="Gothic A1"/>
                <a:ea typeface="Gothic A1"/>
                <a:cs typeface="Gothic A1"/>
                <a:sym typeface="Gothic A1"/>
              </a:rPr>
              <a:t>and infographics &amp; images by </a:t>
            </a:r>
            <a:r>
              <a:rPr lang="en" sz="1000" b="1" u="sng">
                <a:solidFill>
                  <a:schemeClr val="dk2"/>
                </a:solidFill>
                <a:latin typeface="Gothic A1"/>
                <a:ea typeface="Gothic A1"/>
                <a:cs typeface="Gothic A1"/>
                <a:sym typeface="Gothic A1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000" b="1" u="sng">
              <a:solidFill>
                <a:schemeClr val="dk1"/>
              </a:solidFill>
              <a:highlight>
                <a:srgbClr val="DFDEFC"/>
              </a:highlight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25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0" y="8199"/>
            <a:ext cx="9144001" cy="51271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9" name="Google Shape;319;p25"/>
          <p:cNvGrpSpPr/>
          <p:nvPr/>
        </p:nvGrpSpPr>
        <p:grpSpPr>
          <a:xfrm>
            <a:off x="-8" y="4420065"/>
            <a:ext cx="901035" cy="723425"/>
            <a:chOff x="7745496" y="4083492"/>
            <a:chExt cx="595804" cy="478329"/>
          </a:xfrm>
        </p:grpSpPr>
        <p:sp>
          <p:nvSpPr>
            <p:cNvPr id="320" name="Google Shape;320;p25"/>
            <p:cNvSpPr/>
            <p:nvPr/>
          </p:nvSpPr>
          <p:spPr>
            <a:xfrm>
              <a:off x="7745496" y="4220121"/>
              <a:ext cx="341700" cy="341700"/>
            </a:xfrm>
            <a:prstGeom prst="plus">
              <a:avLst>
                <a:gd name="adj" fmla="val 32768"/>
              </a:avLst>
            </a:prstGeom>
            <a:solidFill>
              <a:srgbClr val="95E7D3">
                <a:alpha val="310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21" name="Google Shape;321;p25"/>
            <p:cNvSpPr/>
            <p:nvPr/>
          </p:nvSpPr>
          <p:spPr>
            <a:xfrm>
              <a:off x="8087200" y="4083492"/>
              <a:ext cx="254100" cy="254100"/>
            </a:xfrm>
            <a:prstGeom prst="plus">
              <a:avLst>
                <a:gd name="adj" fmla="val 32768"/>
              </a:avLst>
            </a:prstGeom>
            <a:solidFill>
              <a:srgbClr val="96E5D2">
                <a:alpha val="5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322" name="Google Shape;322;p25"/>
          <p:cNvGrpSpPr/>
          <p:nvPr/>
        </p:nvGrpSpPr>
        <p:grpSpPr>
          <a:xfrm flipH="1">
            <a:off x="-11" y="122708"/>
            <a:ext cx="2843176" cy="412285"/>
            <a:chOff x="3978825" y="-2820900"/>
            <a:chExt cx="2466750" cy="357700"/>
          </a:xfrm>
        </p:grpSpPr>
        <p:sp>
          <p:nvSpPr>
            <p:cNvPr id="323" name="Google Shape;323;p25"/>
            <p:cNvSpPr/>
            <p:nvPr/>
          </p:nvSpPr>
          <p:spPr>
            <a:xfrm>
              <a:off x="3978825" y="-2820900"/>
              <a:ext cx="2295750" cy="216550"/>
            </a:xfrm>
            <a:custGeom>
              <a:avLst/>
              <a:gdLst/>
              <a:ahLst/>
              <a:cxnLst/>
              <a:rect l="l" t="t" r="r" b="b"/>
              <a:pathLst>
                <a:path w="91830" h="8662" extrusionOk="0">
                  <a:moveTo>
                    <a:pt x="38444" y="0"/>
                  </a:moveTo>
                  <a:lnTo>
                    <a:pt x="38444" y="8097"/>
                  </a:lnTo>
                  <a:lnTo>
                    <a:pt x="12928" y="8097"/>
                  </a:lnTo>
                  <a:lnTo>
                    <a:pt x="9323" y="4495"/>
                  </a:lnTo>
                  <a:lnTo>
                    <a:pt x="3216" y="4495"/>
                  </a:lnTo>
                  <a:cubicBezTo>
                    <a:pt x="3093" y="3728"/>
                    <a:pt x="2431" y="3125"/>
                    <a:pt x="1623" y="3125"/>
                  </a:cubicBezTo>
                  <a:cubicBezTo>
                    <a:pt x="726" y="3125"/>
                    <a:pt x="0" y="3850"/>
                    <a:pt x="0" y="4750"/>
                  </a:cubicBezTo>
                  <a:cubicBezTo>
                    <a:pt x="0" y="5647"/>
                    <a:pt x="726" y="6372"/>
                    <a:pt x="1623" y="6372"/>
                  </a:cubicBezTo>
                  <a:cubicBezTo>
                    <a:pt x="2409" y="6372"/>
                    <a:pt x="3064" y="5801"/>
                    <a:pt x="3206" y="5056"/>
                  </a:cubicBezTo>
                  <a:lnTo>
                    <a:pt x="9097" y="5056"/>
                  </a:lnTo>
                  <a:lnTo>
                    <a:pt x="12692" y="8661"/>
                  </a:lnTo>
                  <a:lnTo>
                    <a:pt x="39008" y="8661"/>
                  </a:lnTo>
                  <a:lnTo>
                    <a:pt x="39008" y="562"/>
                  </a:lnTo>
                  <a:lnTo>
                    <a:pt x="91829" y="562"/>
                  </a:lnTo>
                  <a:lnTo>
                    <a:pt x="9182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25"/>
            <p:cNvSpPr/>
            <p:nvPr/>
          </p:nvSpPr>
          <p:spPr>
            <a:xfrm>
              <a:off x="4017350" y="-2745600"/>
              <a:ext cx="2428225" cy="282400"/>
            </a:xfrm>
            <a:custGeom>
              <a:avLst/>
              <a:gdLst/>
              <a:ahLst/>
              <a:cxnLst/>
              <a:rect l="l" t="t" r="r" b="b"/>
              <a:pathLst>
                <a:path w="97129" h="11296" extrusionOk="0">
                  <a:moveTo>
                    <a:pt x="22424" y="0"/>
                  </a:moveTo>
                  <a:lnTo>
                    <a:pt x="18677" y="9609"/>
                  </a:lnTo>
                  <a:lnTo>
                    <a:pt x="2645" y="9609"/>
                  </a:lnTo>
                  <a:cubicBezTo>
                    <a:pt x="2493" y="9028"/>
                    <a:pt x="1971" y="8600"/>
                    <a:pt x="1349" y="8600"/>
                  </a:cubicBezTo>
                  <a:cubicBezTo>
                    <a:pt x="604" y="8600"/>
                    <a:pt x="1" y="9202"/>
                    <a:pt x="1" y="9947"/>
                  </a:cubicBezTo>
                  <a:cubicBezTo>
                    <a:pt x="1" y="10692"/>
                    <a:pt x="604" y="11295"/>
                    <a:pt x="1349" y="11295"/>
                  </a:cubicBezTo>
                  <a:cubicBezTo>
                    <a:pt x="2013" y="11295"/>
                    <a:pt x="2564" y="10795"/>
                    <a:pt x="2667" y="10161"/>
                  </a:cubicBezTo>
                  <a:lnTo>
                    <a:pt x="19045" y="10161"/>
                  </a:lnTo>
                  <a:lnTo>
                    <a:pt x="22802" y="552"/>
                  </a:lnTo>
                  <a:lnTo>
                    <a:pt x="58359" y="552"/>
                  </a:lnTo>
                  <a:lnTo>
                    <a:pt x="63983" y="6056"/>
                  </a:lnTo>
                  <a:lnTo>
                    <a:pt x="97128" y="6056"/>
                  </a:lnTo>
                  <a:lnTo>
                    <a:pt x="97128" y="5514"/>
                  </a:lnTo>
                  <a:lnTo>
                    <a:pt x="64198" y="5514"/>
                  </a:lnTo>
                  <a:lnTo>
                    <a:pt x="58582" y="0"/>
                  </a:lnTo>
                  <a:close/>
                </a:path>
              </a:pathLst>
            </a:custGeom>
            <a:solidFill>
              <a:srgbClr val="A0D4FC">
                <a:alpha val="56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5" name="Google Shape;325;p25"/>
          <p:cNvGrpSpPr/>
          <p:nvPr/>
        </p:nvGrpSpPr>
        <p:grpSpPr>
          <a:xfrm>
            <a:off x="6508739" y="4575646"/>
            <a:ext cx="2843176" cy="412285"/>
            <a:chOff x="3978825" y="-2820900"/>
            <a:chExt cx="2466750" cy="357700"/>
          </a:xfrm>
        </p:grpSpPr>
        <p:sp>
          <p:nvSpPr>
            <p:cNvPr id="326" name="Google Shape;326;p25"/>
            <p:cNvSpPr/>
            <p:nvPr/>
          </p:nvSpPr>
          <p:spPr>
            <a:xfrm>
              <a:off x="3978825" y="-2820900"/>
              <a:ext cx="2295750" cy="216550"/>
            </a:xfrm>
            <a:custGeom>
              <a:avLst/>
              <a:gdLst/>
              <a:ahLst/>
              <a:cxnLst/>
              <a:rect l="l" t="t" r="r" b="b"/>
              <a:pathLst>
                <a:path w="91830" h="8662" extrusionOk="0">
                  <a:moveTo>
                    <a:pt x="38444" y="0"/>
                  </a:moveTo>
                  <a:lnTo>
                    <a:pt x="38444" y="8097"/>
                  </a:lnTo>
                  <a:lnTo>
                    <a:pt x="12928" y="8097"/>
                  </a:lnTo>
                  <a:lnTo>
                    <a:pt x="9323" y="4495"/>
                  </a:lnTo>
                  <a:lnTo>
                    <a:pt x="3216" y="4495"/>
                  </a:lnTo>
                  <a:cubicBezTo>
                    <a:pt x="3093" y="3728"/>
                    <a:pt x="2431" y="3125"/>
                    <a:pt x="1623" y="3125"/>
                  </a:cubicBezTo>
                  <a:cubicBezTo>
                    <a:pt x="726" y="3125"/>
                    <a:pt x="0" y="3850"/>
                    <a:pt x="0" y="4750"/>
                  </a:cubicBezTo>
                  <a:cubicBezTo>
                    <a:pt x="0" y="5647"/>
                    <a:pt x="726" y="6372"/>
                    <a:pt x="1623" y="6372"/>
                  </a:cubicBezTo>
                  <a:cubicBezTo>
                    <a:pt x="2409" y="6372"/>
                    <a:pt x="3064" y="5801"/>
                    <a:pt x="3206" y="5056"/>
                  </a:cubicBezTo>
                  <a:lnTo>
                    <a:pt x="9097" y="5056"/>
                  </a:lnTo>
                  <a:lnTo>
                    <a:pt x="12692" y="8661"/>
                  </a:lnTo>
                  <a:lnTo>
                    <a:pt x="39008" y="8661"/>
                  </a:lnTo>
                  <a:lnTo>
                    <a:pt x="39008" y="562"/>
                  </a:lnTo>
                  <a:lnTo>
                    <a:pt x="91829" y="562"/>
                  </a:lnTo>
                  <a:lnTo>
                    <a:pt x="9182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25"/>
            <p:cNvSpPr/>
            <p:nvPr/>
          </p:nvSpPr>
          <p:spPr>
            <a:xfrm>
              <a:off x="4017350" y="-2745600"/>
              <a:ext cx="2428225" cy="282400"/>
            </a:xfrm>
            <a:custGeom>
              <a:avLst/>
              <a:gdLst/>
              <a:ahLst/>
              <a:cxnLst/>
              <a:rect l="l" t="t" r="r" b="b"/>
              <a:pathLst>
                <a:path w="97129" h="11296" extrusionOk="0">
                  <a:moveTo>
                    <a:pt x="22424" y="0"/>
                  </a:moveTo>
                  <a:lnTo>
                    <a:pt x="18677" y="9609"/>
                  </a:lnTo>
                  <a:lnTo>
                    <a:pt x="2645" y="9609"/>
                  </a:lnTo>
                  <a:cubicBezTo>
                    <a:pt x="2493" y="9028"/>
                    <a:pt x="1971" y="8600"/>
                    <a:pt x="1349" y="8600"/>
                  </a:cubicBezTo>
                  <a:cubicBezTo>
                    <a:pt x="604" y="8600"/>
                    <a:pt x="1" y="9202"/>
                    <a:pt x="1" y="9947"/>
                  </a:cubicBezTo>
                  <a:cubicBezTo>
                    <a:pt x="1" y="10692"/>
                    <a:pt x="604" y="11295"/>
                    <a:pt x="1349" y="11295"/>
                  </a:cubicBezTo>
                  <a:cubicBezTo>
                    <a:pt x="2013" y="11295"/>
                    <a:pt x="2564" y="10795"/>
                    <a:pt x="2667" y="10161"/>
                  </a:cubicBezTo>
                  <a:lnTo>
                    <a:pt x="19045" y="10161"/>
                  </a:lnTo>
                  <a:lnTo>
                    <a:pt x="22802" y="552"/>
                  </a:lnTo>
                  <a:lnTo>
                    <a:pt x="58359" y="552"/>
                  </a:lnTo>
                  <a:lnTo>
                    <a:pt x="63983" y="6056"/>
                  </a:lnTo>
                  <a:lnTo>
                    <a:pt x="97128" y="6056"/>
                  </a:lnTo>
                  <a:lnTo>
                    <a:pt x="97128" y="5514"/>
                  </a:lnTo>
                  <a:lnTo>
                    <a:pt x="64198" y="5514"/>
                  </a:lnTo>
                  <a:lnTo>
                    <a:pt x="58582" y="0"/>
                  </a:lnTo>
                  <a:close/>
                </a:path>
              </a:pathLst>
            </a:custGeom>
            <a:solidFill>
              <a:srgbClr val="A0D4FC">
                <a:alpha val="56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8" name="Google Shape;328;p25"/>
          <p:cNvSpPr/>
          <p:nvPr/>
        </p:nvSpPr>
        <p:spPr>
          <a:xfrm>
            <a:off x="8428903" y="-35351"/>
            <a:ext cx="728400" cy="728400"/>
          </a:xfrm>
          <a:prstGeom prst="plus">
            <a:avLst>
              <a:gd name="adj" fmla="val 32768"/>
            </a:avLst>
          </a:prstGeom>
          <a:solidFill>
            <a:srgbClr val="95E7D3">
              <a:alpha val="6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9" name="Google Shape;329;p25"/>
          <p:cNvSpPr/>
          <p:nvPr/>
        </p:nvSpPr>
        <p:spPr>
          <a:xfrm>
            <a:off x="6585952" y="157996"/>
            <a:ext cx="341700" cy="341700"/>
          </a:xfrm>
          <a:prstGeom prst="plus">
            <a:avLst>
              <a:gd name="adj" fmla="val 32768"/>
            </a:avLst>
          </a:prstGeom>
          <a:solidFill>
            <a:srgbClr val="95E7D3">
              <a:alpha val="310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26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0" y="8199"/>
            <a:ext cx="9144001" cy="5127121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26"/>
          <p:cNvSpPr/>
          <p:nvPr/>
        </p:nvSpPr>
        <p:spPr>
          <a:xfrm>
            <a:off x="275761" y="324774"/>
            <a:ext cx="341700" cy="341700"/>
          </a:xfrm>
          <a:prstGeom prst="plus">
            <a:avLst>
              <a:gd name="adj" fmla="val 32768"/>
            </a:avLst>
          </a:prstGeom>
          <a:solidFill>
            <a:srgbClr val="95E7D3">
              <a:alpha val="550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333" name="Google Shape;333;p26"/>
          <p:cNvGrpSpPr/>
          <p:nvPr/>
        </p:nvGrpSpPr>
        <p:grpSpPr>
          <a:xfrm rot="5400000" flipH="1">
            <a:off x="-1017541" y="3393341"/>
            <a:ext cx="2995516" cy="775725"/>
            <a:chOff x="763375" y="-2867575"/>
            <a:chExt cx="2546125" cy="659350"/>
          </a:xfrm>
        </p:grpSpPr>
        <p:sp>
          <p:nvSpPr>
            <p:cNvPr id="334" name="Google Shape;334;p26"/>
            <p:cNvSpPr/>
            <p:nvPr/>
          </p:nvSpPr>
          <p:spPr>
            <a:xfrm>
              <a:off x="763375" y="-2829550"/>
              <a:ext cx="2546125" cy="295900"/>
            </a:xfrm>
            <a:custGeom>
              <a:avLst/>
              <a:gdLst/>
              <a:ahLst/>
              <a:cxnLst/>
              <a:rect l="l" t="t" r="r" b="b"/>
              <a:pathLst>
                <a:path w="101845" h="11836" extrusionOk="0">
                  <a:moveTo>
                    <a:pt x="100436" y="1"/>
                  </a:moveTo>
                  <a:cubicBezTo>
                    <a:pt x="99730" y="1"/>
                    <a:pt x="99149" y="511"/>
                    <a:pt x="99036" y="1185"/>
                  </a:cubicBezTo>
                  <a:lnTo>
                    <a:pt x="81872" y="1185"/>
                  </a:lnTo>
                  <a:lnTo>
                    <a:pt x="77941" y="11262"/>
                  </a:lnTo>
                  <a:lnTo>
                    <a:pt x="40659" y="11262"/>
                  </a:lnTo>
                  <a:lnTo>
                    <a:pt x="34758" y="5483"/>
                  </a:lnTo>
                  <a:lnTo>
                    <a:pt x="0" y="5483"/>
                  </a:lnTo>
                  <a:lnTo>
                    <a:pt x="0" y="6054"/>
                  </a:lnTo>
                  <a:lnTo>
                    <a:pt x="34523" y="6054"/>
                  </a:lnTo>
                  <a:lnTo>
                    <a:pt x="40424" y="11835"/>
                  </a:lnTo>
                  <a:lnTo>
                    <a:pt x="78328" y="11835"/>
                  </a:lnTo>
                  <a:lnTo>
                    <a:pt x="82259" y="1756"/>
                  </a:lnTo>
                  <a:lnTo>
                    <a:pt x="99068" y="1756"/>
                  </a:lnTo>
                  <a:cubicBezTo>
                    <a:pt x="99220" y="2368"/>
                    <a:pt x="99772" y="2819"/>
                    <a:pt x="100436" y="2819"/>
                  </a:cubicBezTo>
                  <a:cubicBezTo>
                    <a:pt x="101213" y="2819"/>
                    <a:pt x="101845" y="2184"/>
                    <a:pt x="101845" y="1410"/>
                  </a:cubicBezTo>
                  <a:cubicBezTo>
                    <a:pt x="101845" y="633"/>
                    <a:pt x="101213" y="1"/>
                    <a:pt x="10043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26"/>
            <p:cNvSpPr/>
            <p:nvPr/>
          </p:nvSpPr>
          <p:spPr>
            <a:xfrm>
              <a:off x="855500" y="-2867575"/>
              <a:ext cx="1809675" cy="512075"/>
            </a:xfrm>
            <a:custGeom>
              <a:avLst/>
              <a:gdLst/>
              <a:ahLst/>
              <a:cxnLst/>
              <a:rect l="l" t="t" r="r" b="b"/>
              <a:pathLst>
                <a:path w="72387" h="20483" extrusionOk="0">
                  <a:moveTo>
                    <a:pt x="1" y="0"/>
                  </a:moveTo>
                  <a:lnTo>
                    <a:pt x="1" y="571"/>
                  </a:lnTo>
                  <a:lnTo>
                    <a:pt x="40498" y="571"/>
                  </a:lnTo>
                  <a:lnTo>
                    <a:pt x="40498" y="20483"/>
                  </a:lnTo>
                  <a:lnTo>
                    <a:pt x="71538" y="20483"/>
                  </a:lnTo>
                  <a:lnTo>
                    <a:pt x="71538" y="2502"/>
                  </a:lnTo>
                  <a:cubicBezTo>
                    <a:pt x="72028" y="2358"/>
                    <a:pt x="72386" y="1899"/>
                    <a:pt x="72386" y="1367"/>
                  </a:cubicBezTo>
                  <a:cubicBezTo>
                    <a:pt x="72386" y="703"/>
                    <a:pt x="71857" y="162"/>
                    <a:pt x="71193" y="162"/>
                  </a:cubicBezTo>
                  <a:cubicBezTo>
                    <a:pt x="70529" y="162"/>
                    <a:pt x="69997" y="703"/>
                    <a:pt x="69997" y="1367"/>
                  </a:cubicBezTo>
                  <a:cubicBezTo>
                    <a:pt x="69997" y="1951"/>
                    <a:pt x="70416" y="2429"/>
                    <a:pt x="70967" y="2541"/>
                  </a:cubicBezTo>
                  <a:lnTo>
                    <a:pt x="70967" y="19902"/>
                  </a:lnTo>
                  <a:lnTo>
                    <a:pt x="41069" y="19902"/>
                  </a:lnTo>
                  <a:lnTo>
                    <a:pt x="41069" y="0"/>
                  </a:lnTo>
                  <a:close/>
                </a:path>
              </a:pathLst>
            </a:custGeom>
            <a:solidFill>
              <a:srgbClr val="A0D4FC">
                <a:alpha val="56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26"/>
            <p:cNvSpPr/>
            <p:nvPr/>
          </p:nvSpPr>
          <p:spPr>
            <a:xfrm>
              <a:off x="790925" y="-2429775"/>
              <a:ext cx="2345025" cy="221550"/>
            </a:xfrm>
            <a:custGeom>
              <a:avLst/>
              <a:gdLst/>
              <a:ahLst/>
              <a:cxnLst/>
              <a:rect l="l" t="t" r="r" b="b"/>
              <a:pathLst>
                <a:path w="93801" h="8862" extrusionOk="0">
                  <a:moveTo>
                    <a:pt x="54077" y="0"/>
                  </a:moveTo>
                  <a:lnTo>
                    <a:pt x="54077" y="8291"/>
                  </a:lnTo>
                  <a:lnTo>
                    <a:pt x="1" y="8291"/>
                  </a:lnTo>
                  <a:lnTo>
                    <a:pt x="1" y="8862"/>
                  </a:lnTo>
                  <a:lnTo>
                    <a:pt x="54651" y="8862"/>
                  </a:lnTo>
                  <a:lnTo>
                    <a:pt x="54651" y="571"/>
                  </a:lnTo>
                  <a:lnTo>
                    <a:pt x="80780" y="571"/>
                  </a:lnTo>
                  <a:lnTo>
                    <a:pt x="84466" y="4257"/>
                  </a:lnTo>
                  <a:lnTo>
                    <a:pt x="91001" y="4257"/>
                  </a:lnTo>
                  <a:cubicBezTo>
                    <a:pt x="91114" y="4931"/>
                    <a:pt x="91685" y="5441"/>
                    <a:pt x="92391" y="5441"/>
                  </a:cubicBezTo>
                  <a:cubicBezTo>
                    <a:pt x="93165" y="5441"/>
                    <a:pt x="93800" y="4809"/>
                    <a:pt x="93800" y="4032"/>
                  </a:cubicBezTo>
                  <a:cubicBezTo>
                    <a:pt x="93800" y="3247"/>
                    <a:pt x="93165" y="2613"/>
                    <a:pt x="92391" y="2613"/>
                  </a:cubicBezTo>
                  <a:cubicBezTo>
                    <a:pt x="91727" y="2613"/>
                    <a:pt x="91185" y="3073"/>
                    <a:pt x="91021" y="3686"/>
                  </a:cubicBezTo>
                  <a:lnTo>
                    <a:pt x="84711" y="3686"/>
                  </a:lnTo>
                  <a:lnTo>
                    <a:pt x="8102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7" name="Google Shape;337;p26"/>
          <p:cNvSpPr/>
          <p:nvPr/>
        </p:nvSpPr>
        <p:spPr>
          <a:xfrm>
            <a:off x="8318999" y="4503002"/>
            <a:ext cx="640500" cy="640500"/>
          </a:xfrm>
          <a:prstGeom prst="plus">
            <a:avLst>
              <a:gd name="adj" fmla="val 32768"/>
            </a:avLst>
          </a:prstGeom>
          <a:solidFill>
            <a:srgbClr val="95E7D3">
              <a:alpha val="310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8" name="Google Shape;338;p26"/>
          <p:cNvSpPr/>
          <p:nvPr/>
        </p:nvSpPr>
        <p:spPr>
          <a:xfrm>
            <a:off x="8802302" y="3943350"/>
            <a:ext cx="341700" cy="341700"/>
          </a:xfrm>
          <a:prstGeom prst="plus">
            <a:avLst>
              <a:gd name="adj" fmla="val 32768"/>
            </a:avLst>
          </a:prstGeom>
          <a:solidFill>
            <a:srgbClr val="95E7D3">
              <a:alpha val="6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445025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ub"/>
              <a:buNone/>
              <a:defRPr sz="3000" b="1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ub"/>
              <a:buNone/>
              <a:defRPr sz="3000" b="1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ub"/>
              <a:buNone/>
              <a:defRPr sz="3000" b="1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ub"/>
              <a:buNone/>
              <a:defRPr sz="3000" b="1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ub"/>
              <a:buNone/>
              <a:defRPr sz="3000" b="1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ub"/>
              <a:buNone/>
              <a:defRPr sz="3000" b="1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ub"/>
              <a:buNone/>
              <a:defRPr sz="3000" b="1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ub"/>
              <a:buNone/>
              <a:defRPr sz="3000" b="1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ub"/>
              <a:buNone/>
              <a:defRPr sz="3000" b="1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Gothic A1"/>
              <a:buChar char="●"/>
              <a:defRPr sz="1200">
                <a:solidFill>
                  <a:schemeClr val="dk2"/>
                </a:solidFill>
                <a:latin typeface="Gothic A1"/>
                <a:ea typeface="Gothic A1"/>
                <a:cs typeface="Gothic A1"/>
                <a:sym typeface="Gothic A1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Gothic A1"/>
              <a:buChar char="○"/>
              <a:defRPr sz="1200">
                <a:solidFill>
                  <a:schemeClr val="dk2"/>
                </a:solidFill>
                <a:latin typeface="Gothic A1"/>
                <a:ea typeface="Gothic A1"/>
                <a:cs typeface="Gothic A1"/>
                <a:sym typeface="Gothic A1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Gothic A1"/>
              <a:buChar char="■"/>
              <a:defRPr sz="1200">
                <a:solidFill>
                  <a:schemeClr val="dk2"/>
                </a:solidFill>
                <a:latin typeface="Gothic A1"/>
                <a:ea typeface="Gothic A1"/>
                <a:cs typeface="Gothic A1"/>
                <a:sym typeface="Gothic A1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Gothic A1"/>
              <a:buChar char="●"/>
              <a:defRPr sz="1200">
                <a:solidFill>
                  <a:schemeClr val="dk2"/>
                </a:solidFill>
                <a:latin typeface="Gothic A1"/>
                <a:ea typeface="Gothic A1"/>
                <a:cs typeface="Gothic A1"/>
                <a:sym typeface="Gothic A1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Gothic A1"/>
              <a:buChar char="○"/>
              <a:defRPr sz="1200">
                <a:solidFill>
                  <a:schemeClr val="dk2"/>
                </a:solidFill>
                <a:latin typeface="Gothic A1"/>
                <a:ea typeface="Gothic A1"/>
                <a:cs typeface="Gothic A1"/>
                <a:sym typeface="Gothic A1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Gothic A1"/>
              <a:buChar char="■"/>
              <a:defRPr sz="1200">
                <a:solidFill>
                  <a:schemeClr val="dk2"/>
                </a:solidFill>
                <a:latin typeface="Gothic A1"/>
                <a:ea typeface="Gothic A1"/>
                <a:cs typeface="Gothic A1"/>
                <a:sym typeface="Gothic A1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Gothic A1"/>
              <a:buChar char="●"/>
              <a:defRPr sz="1200">
                <a:solidFill>
                  <a:schemeClr val="dk2"/>
                </a:solidFill>
                <a:latin typeface="Gothic A1"/>
                <a:ea typeface="Gothic A1"/>
                <a:cs typeface="Gothic A1"/>
                <a:sym typeface="Gothic A1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Gothic A1"/>
              <a:buChar char="○"/>
              <a:defRPr sz="1200">
                <a:solidFill>
                  <a:schemeClr val="dk2"/>
                </a:solidFill>
                <a:latin typeface="Gothic A1"/>
                <a:ea typeface="Gothic A1"/>
                <a:cs typeface="Gothic A1"/>
                <a:sym typeface="Gothic A1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Gothic A1"/>
              <a:buChar char="■"/>
              <a:defRPr sz="1200">
                <a:solidFill>
                  <a:schemeClr val="dk2"/>
                </a:solidFill>
                <a:latin typeface="Gothic A1"/>
                <a:ea typeface="Gothic A1"/>
                <a:cs typeface="Gothic A1"/>
                <a:sym typeface="Gothic A1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3" r:id="rId4"/>
    <p:sldLayoutId id="2147483654" r:id="rId5"/>
    <p:sldLayoutId id="2147483656" r:id="rId6"/>
    <p:sldLayoutId id="2147483658" r:id="rId7"/>
    <p:sldLayoutId id="2147483659" r:id="rId8"/>
    <p:sldLayoutId id="2147483666" r:id="rId9"/>
    <p:sldLayoutId id="2147483669" r:id="rId10"/>
    <p:sldLayoutId id="2147483670" r:id="rId11"/>
    <p:sldLayoutId id="2147483671" r:id="rId12"/>
    <p:sldLayoutId id="2147483672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450">
          <p15:clr>
            <a:srgbClr val="EA4335"/>
          </p15:clr>
        </p15:guide>
        <p15:guide id="2" orient="horz" pos="337">
          <p15:clr>
            <a:srgbClr val="EA4335"/>
          </p15:clr>
        </p15:guide>
        <p15:guide id="3" pos="5310">
          <p15:clr>
            <a:srgbClr val="EA4335"/>
          </p15:clr>
        </p15:guide>
        <p15:guide id="4" orient="horz" pos="2903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hyperlink" Target="https://www.kaggle.com/datasets/nih-chest-xrays/data/" TargetMode="Externa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77000">
              <a:srgbClr val="ECFFFF"/>
            </a:gs>
            <a:gs pos="100000">
              <a:srgbClr val="D5FFFD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30"/>
          <p:cNvSpPr txBox="1">
            <a:spLocks noGrp="1"/>
          </p:cNvSpPr>
          <p:nvPr>
            <p:ph type="ctrTitle"/>
          </p:nvPr>
        </p:nvSpPr>
        <p:spPr>
          <a:xfrm>
            <a:off x="1497867" y="942835"/>
            <a:ext cx="6359400" cy="166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 err="1"/>
              <a:t>ThoraxScan</a:t>
            </a:r>
            <a:r>
              <a:rPr lang="ru-RU" sz="4000" dirty="0"/>
              <a:t>: Нейросеть для точной диагностики заболеваний грудной клетки</a:t>
            </a:r>
            <a:endParaRPr sz="4000" dirty="0"/>
          </a:p>
        </p:txBody>
      </p:sp>
      <p:sp>
        <p:nvSpPr>
          <p:cNvPr id="351" name="Google Shape;351;p30"/>
          <p:cNvSpPr/>
          <p:nvPr/>
        </p:nvSpPr>
        <p:spPr>
          <a:xfrm>
            <a:off x="806841" y="494549"/>
            <a:ext cx="728400" cy="728400"/>
          </a:xfrm>
          <a:prstGeom prst="plus">
            <a:avLst>
              <a:gd name="adj" fmla="val 32768"/>
            </a:avLst>
          </a:prstGeom>
          <a:solidFill>
            <a:srgbClr val="95E7D3">
              <a:alpha val="6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356" name="Google Shape;356;p30"/>
          <p:cNvGrpSpPr/>
          <p:nvPr/>
        </p:nvGrpSpPr>
        <p:grpSpPr>
          <a:xfrm>
            <a:off x="-78542" y="4269447"/>
            <a:ext cx="3892442" cy="640513"/>
            <a:chOff x="-78542" y="4269447"/>
            <a:chExt cx="3892442" cy="640513"/>
          </a:xfrm>
        </p:grpSpPr>
        <p:sp>
          <p:nvSpPr>
            <p:cNvPr id="357" name="Google Shape;357;p30"/>
            <p:cNvSpPr/>
            <p:nvPr/>
          </p:nvSpPr>
          <p:spPr>
            <a:xfrm flipH="1">
              <a:off x="-26956" y="4269447"/>
              <a:ext cx="3498330" cy="508988"/>
            </a:xfrm>
            <a:custGeom>
              <a:avLst/>
              <a:gdLst/>
              <a:ahLst/>
              <a:cxnLst/>
              <a:rect l="l" t="t" r="r" b="b"/>
              <a:pathLst>
                <a:path w="117001" h="17023" extrusionOk="0">
                  <a:moveTo>
                    <a:pt x="99111" y="0"/>
                  </a:moveTo>
                  <a:lnTo>
                    <a:pt x="99111" y="16481"/>
                  </a:lnTo>
                  <a:lnTo>
                    <a:pt x="1" y="16481"/>
                  </a:lnTo>
                  <a:lnTo>
                    <a:pt x="1" y="17022"/>
                  </a:lnTo>
                  <a:lnTo>
                    <a:pt x="99640" y="17022"/>
                  </a:lnTo>
                  <a:lnTo>
                    <a:pt x="99640" y="529"/>
                  </a:lnTo>
                  <a:lnTo>
                    <a:pt x="117001" y="529"/>
                  </a:lnTo>
                  <a:lnTo>
                    <a:pt x="117001" y="0"/>
                  </a:lnTo>
                  <a:close/>
                </a:path>
              </a:pathLst>
            </a:custGeom>
            <a:solidFill>
              <a:srgbClr val="A0D4FC">
                <a:alpha val="56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0"/>
            <p:cNvSpPr/>
            <p:nvPr/>
          </p:nvSpPr>
          <p:spPr>
            <a:xfrm flipH="1">
              <a:off x="-78542" y="4465736"/>
              <a:ext cx="3892442" cy="444224"/>
            </a:xfrm>
            <a:custGeom>
              <a:avLst/>
              <a:gdLst/>
              <a:ahLst/>
              <a:cxnLst/>
              <a:rect l="l" t="t" r="r" b="b"/>
              <a:pathLst>
                <a:path w="130182" h="14857" extrusionOk="0">
                  <a:moveTo>
                    <a:pt x="1122" y="0"/>
                  </a:moveTo>
                  <a:cubicBezTo>
                    <a:pt x="500" y="0"/>
                    <a:pt x="0" y="500"/>
                    <a:pt x="0" y="1113"/>
                  </a:cubicBezTo>
                  <a:cubicBezTo>
                    <a:pt x="0" y="1726"/>
                    <a:pt x="500" y="2226"/>
                    <a:pt x="1122" y="2226"/>
                  </a:cubicBezTo>
                  <a:cubicBezTo>
                    <a:pt x="1674" y="2226"/>
                    <a:pt x="2135" y="1829"/>
                    <a:pt x="2215" y="1297"/>
                  </a:cubicBezTo>
                  <a:lnTo>
                    <a:pt x="25671" y="1297"/>
                  </a:lnTo>
                  <a:lnTo>
                    <a:pt x="25671" y="14856"/>
                  </a:lnTo>
                  <a:lnTo>
                    <a:pt x="94034" y="14856"/>
                  </a:lnTo>
                  <a:lnTo>
                    <a:pt x="94034" y="3870"/>
                  </a:lnTo>
                  <a:lnTo>
                    <a:pt x="130182" y="3870"/>
                  </a:lnTo>
                  <a:lnTo>
                    <a:pt x="130182" y="3338"/>
                  </a:lnTo>
                  <a:lnTo>
                    <a:pt x="93503" y="3338"/>
                  </a:lnTo>
                  <a:lnTo>
                    <a:pt x="93503" y="14327"/>
                  </a:lnTo>
                  <a:lnTo>
                    <a:pt x="26203" y="14327"/>
                  </a:lnTo>
                  <a:lnTo>
                    <a:pt x="26203" y="755"/>
                  </a:lnTo>
                  <a:lnTo>
                    <a:pt x="2176" y="755"/>
                  </a:lnTo>
                  <a:cubicBezTo>
                    <a:pt x="2022" y="317"/>
                    <a:pt x="1613" y="0"/>
                    <a:pt x="11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9" name="Google Shape;359;p30"/>
          <p:cNvGrpSpPr/>
          <p:nvPr/>
        </p:nvGrpSpPr>
        <p:grpSpPr>
          <a:xfrm>
            <a:off x="7857267" y="4051107"/>
            <a:ext cx="1292571" cy="1114795"/>
            <a:chOff x="7745496" y="3824717"/>
            <a:chExt cx="854705" cy="737104"/>
          </a:xfrm>
        </p:grpSpPr>
        <p:sp>
          <p:nvSpPr>
            <p:cNvPr id="360" name="Google Shape;360;p30"/>
            <p:cNvSpPr/>
            <p:nvPr/>
          </p:nvSpPr>
          <p:spPr>
            <a:xfrm>
              <a:off x="7745496" y="4220121"/>
              <a:ext cx="341700" cy="341700"/>
            </a:xfrm>
            <a:prstGeom prst="plus">
              <a:avLst>
                <a:gd name="adj" fmla="val 32768"/>
              </a:avLst>
            </a:prstGeom>
            <a:solidFill>
              <a:srgbClr val="95E7D3">
                <a:alpha val="310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61" name="Google Shape;361;p30"/>
            <p:cNvSpPr/>
            <p:nvPr/>
          </p:nvSpPr>
          <p:spPr>
            <a:xfrm>
              <a:off x="8087201" y="3824717"/>
              <a:ext cx="513000" cy="513000"/>
            </a:xfrm>
            <a:prstGeom prst="plus">
              <a:avLst>
                <a:gd name="adj" fmla="val 32768"/>
              </a:avLst>
            </a:prstGeom>
            <a:solidFill>
              <a:srgbClr val="95E7D3">
                <a:alpha val="550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362" name="Google Shape;362;p30"/>
          <p:cNvGrpSpPr/>
          <p:nvPr/>
        </p:nvGrpSpPr>
        <p:grpSpPr>
          <a:xfrm>
            <a:off x="4" y="7390"/>
            <a:ext cx="901035" cy="723425"/>
            <a:chOff x="7745496" y="4083492"/>
            <a:chExt cx="595804" cy="478329"/>
          </a:xfrm>
        </p:grpSpPr>
        <p:sp>
          <p:nvSpPr>
            <p:cNvPr id="363" name="Google Shape;363;p30"/>
            <p:cNvSpPr/>
            <p:nvPr/>
          </p:nvSpPr>
          <p:spPr>
            <a:xfrm>
              <a:off x="7745496" y="4220121"/>
              <a:ext cx="341700" cy="341700"/>
            </a:xfrm>
            <a:prstGeom prst="plus">
              <a:avLst>
                <a:gd name="adj" fmla="val 32768"/>
              </a:avLst>
            </a:prstGeom>
            <a:solidFill>
              <a:srgbClr val="95E7D3">
                <a:alpha val="310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64" name="Google Shape;364;p30"/>
            <p:cNvSpPr/>
            <p:nvPr/>
          </p:nvSpPr>
          <p:spPr>
            <a:xfrm>
              <a:off x="8087200" y="4083492"/>
              <a:ext cx="254100" cy="254100"/>
            </a:xfrm>
            <a:prstGeom prst="plus">
              <a:avLst>
                <a:gd name="adj" fmla="val 32768"/>
              </a:avLst>
            </a:prstGeom>
            <a:solidFill>
              <a:srgbClr val="96E5D2">
                <a:alpha val="5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365" name="Google Shape;365;p30"/>
          <p:cNvSpPr/>
          <p:nvPr/>
        </p:nvSpPr>
        <p:spPr>
          <a:xfrm>
            <a:off x="303324" y="2575349"/>
            <a:ext cx="341700" cy="341700"/>
          </a:xfrm>
          <a:prstGeom prst="plus">
            <a:avLst>
              <a:gd name="adj" fmla="val 32768"/>
            </a:avLst>
          </a:prstGeom>
          <a:solidFill>
            <a:srgbClr val="95E7D3">
              <a:alpha val="550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AEECCC6-E6F9-44C8-8D38-EFC93CB61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4237" y="7390"/>
            <a:ext cx="1569763" cy="563965"/>
          </a:xfrm>
          <a:prstGeom prst="rect">
            <a:avLst/>
          </a:prstGeom>
        </p:spPr>
      </p:pic>
      <p:pic>
        <p:nvPicPr>
          <p:cNvPr id="8" name="Рисунок 7" descr="Изображение выглядит как текст, Шрифт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6CDF5B14-ED85-8B6D-F3A5-2B32E77B47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8845" y="3738044"/>
            <a:ext cx="4562803" cy="7108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31"/>
          <p:cNvSpPr txBox="1">
            <a:spLocks noGrp="1"/>
          </p:cNvSpPr>
          <p:nvPr>
            <p:ph type="title"/>
          </p:nvPr>
        </p:nvSpPr>
        <p:spPr>
          <a:xfrm>
            <a:off x="1054726" y="429622"/>
            <a:ext cx="5197325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О проекте. Актуальность</a:t>
            </a:r>
            <a:endParaRPr dirty="0"/>
          </a:p>
        </p:txBody>
      </p:sp>
      <p:sp>
        <p:nvSpPr>
          <p:cNvPr id="8" name="Google Shape;1642;p48">
            <a:extLst>
              <a:ext uri="{FF2B5EF4-FFF2-40B4-BE49-F238E27FC236}">
                <a16:creationId xmlns:a16="http://schemas.microsoft.com/office/drawing/2014/main" id="{A68721B7-40A5-4BE5-8656-66A56507E1D3}"/>
              </a:ext>
            </a:extLst>
          </p:cNvPr>
          <p:cNvSpPr txBox="1">
            <a:spLocks/>
          </p:cNvSpPr>
          <p:nvPr/>
        </p:nvSpPr>
        <p:spPr>
          <a:xfrm>
            <a:off x="1054726" y="1685109"/>
            <a:ext cx="7034545" cy="886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othic A1"/>
              <a:buChar char="●"/>
              <a:defRPr sz="1200" b="0" i="0" u="none" strike="noStrike" cap="none">
                <a:solidFill>
                  <a:schemeClr val="dk2"/>
                </a:solidFill>
                <a:latin typeface="Gothic A1"/>
                <a:ea typeface="Gothic A1"/>
                <a:cs typeface="Gothic A1"/>
                <a:sym typeface="Gothic A1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Gothic A1"/>
              <a:buChar char="○"/>
              <a:defRPr sz="1200" b="0" i="0" u="none" strike="noStrike" cap="none">
                <a:solidFill>
                  <a:srgbClr val="434343"/>
                </a:solidFill>
                <a:latin typeface="Gothic A1"/>
                <a:ea typeface="Gothic A1"/>
                <a:cs typeface="Gothic A1"/>
                <a:sym typeface="Gothic A1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Gothic A1"/>
              <a:buChar char="■"/>
              <a:defRPr sz="1200" b="0" i="0" u="none" strike="noStrike" cap="none">
                <a:solidFill>
                  <a:srgbClr val="434343"/>
                </a:solidFill>
                <a:latin typeface="Gothic A1"/>
                <a:ea typeface="Gothic A1"/>
                <a:cs typeface="Gothic A1"/>
                <a:sym typeface="Gothic A1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Gothic A1"/>
              <a:buChar char="●"/>
              <a:defRPr sz="1200" b="0" i="0" u="none" strike="noStrike" cap="none">
                <a:solidFill>
                  <a:srgbClr val="434343"/>
                </a:solidFill>
                <a:latin typeface="Gothic A1"/>
                <a:ea typeface="Gothic A1"/>
                <a:cs typeface="Gothic A1"/>
                <a:sym typeface="Gothic A1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Gothic A1"/>
              <a:buChar char="○"/>
              <a:defRPr sz="1200" b="0" i="0" u="none" strike="noStrike" cap="none">
                <a:solidFill>
                  <a:srgbClr val="434343"/>
                </a:solidFill>
                <a:latin typeface="Gothic A1"/>
                <a:ea typeface="Gothic A1"/>
                <a:cs typeface="Gothic A1"/>
                <a:sym typeface="Gothic A1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Gothic A1"/>
              <a:buChar char="■"/>
              <a:defRPr sz="1200" b="0" i="0" u="none" strike="noStrike" cap="none">
                <a:solidFill>
                  <a:srgbClr val="434343"/>
                </a:solidFill>
                <a:latin typeface="Gothic A1"/>
                <a:ea typeface="Gothic A1"/>
                <a:cs typeface="Gothic A1"/>
                <a:sym typeface="Gothic A1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Gothic A1"/>
              <a:buChar char="●"/>
              <a:defRPr sz="1200" b="0" i="0" u="none" strike="noStrike" cap="none">
                <a:solidFill>
                  <a:srgbClr val="434343"/>
                </a:solidFill>
                <a:latin typeface="Gothic A1"/>
                <a:ea typeface="Gothic A1"/>
                <a:cs typeface="Gothic A1"/>
                <a:sym typeface="Gothic A1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Gothic A1"/>
              <a:buChar char="○"/>
              <a:defRPr sz="1200" b="0" i="0" u="none" strike="noStrike" cap="none">
                <a:solidFill>
                  <a:srgbClr val="434343"/>
                </a:solidFill>
                <a:latin typeface="Gothic A1"/>
                <a:ea typeface="Gothic A1"/>
                <a:cs typeface="Gothic A1"/>
                <a:sym typeface="Gothic A1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Gothic A1"/>
              <a:buChar char="■"/>
              <a:defRPr sz="1200" b="0" i="0" u="none" strike="noStrike" cap="none">
                <a:solidFill>
                  <a:srgbClr val="434343"/>
                </a:solidFill>
                <a:latin typeface="Gothic A1"/>
                <a:ea typeface="Gothic A1"/>
                <a:cs typeface="Gothic A1"/>
                <a:sym typeface="Gothic A1"/>
              </a:defRPr>
            </a:lvl9pPr>
          </a:lstStyle>
          <a:p>
            <a:pPr marL="0" indent="0" algn="just">
              <a:buFont typeface="Gothic A1"/>
              <a:buNone/>
            </a:pPr>
            <a:r>
              <a:rPr lang="ru-RU" sz="1400" dirty="0">
                <a:solidFill>
                  <a:schemeClr val="dk1"/>
                </a:solidFill>
                <a:latin typeface="Montserrat"/>
                <a:sym typeface="Montserrat"/>
              </a:rPr>
              <a:t>Мы собираемся использовать искусственный интеллект (ИИ) в медицине для анализа рентген снимков с целью обнаружения и диагностик различных патологий в области грудной клетки.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804ED9-C24E-46BD-8323-FD9F71E47FC9}"/>
              </a:ext>
            </a:extLst>
          </p:cNvPr>
          <p:cNvSpPr txBox="1"/>
          <p:nvPr/>
        </p:nvSpPr>
        <p:spPr>
          <a:xfrm>
            <a:off x="1054727" y="2741766"/>
            <a:ext cx="703454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>
                <a:solidFill>
                  <a:schemeClr val="dk1"/>
                </a:solidFill>
                <a:latin typeface="Montserrat"/>
                <a:sym typeface="Montserrat"/>
              </a:rPr>
              <a:t>Одной из основных проблем в медицинской диагностике является человеческий фактор, который может приводить к ошибкам и недостаточной точности в определении патологий. Использование ИИ позволяет устранить эту проблему.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AF666C2-A0D1-48C3-87F2-4993593175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7192" y="0"/>
            <a:ext cx="1566808" cy="56697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77000">
              <a:srgbClr val="ECFFFF"/>
            </a:gs>
            <a:gs pos="100000">
              <a:srgbClr val="D5FFFD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AEECCC6-E6F9-44C8-8D38-EFC93CB61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4233" y="0"/>
            <a:ext cx="1569763" cy="563965"/>
          </a:xfrm>
          <a:prstGeom prst="rect">
            <a:avLst/>
          </a:prstGeom>
        </p:spPr>
      </p:pic>
      <p:sp>
        <p:nvSpPr>
          <p:cNvPr id="25" name="Google Shape;573;p40">
            <a:extLst>
              <a:ext uri="{FF2B5EF4-FFF2-40B4-BE49-F238E27FC236}">
                <a16:creationId xmlns:a16="http://schemas.microsoft.com/office/drawing/2014/main" id="{97040993-A667-4BE1-A898-FFCD8D8EB7E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539650" y="2011125"/>
            <a:ext cx="3217200" cy="11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ru-RU" sz="1800" dirty="0"/>
              <a:t>Опрошенных считают этот проект интересным и важным</a:t>
            </a:r>
            <a:endParaRPr lang="ru-RU" dirty="0"/>
          </a:p>
        </p:txBody>
      </p:sp>
      <p:sp>
        <p:nvSpPr>
          <p:cNvPr id="26" name="Google Shape;574;p40">
            <a:extLst>
              <a:ext uri="{FF2B5EF4-FFF2-40B4-BE49-F238E27FC236}">
                <a16:creationId xmlns:a16="http://schemas.microsoft.com/office/drawing/2014/main" id="{EB135C98-4DC4-46A9-93C3-F86C766D9E49}"/>
              </a:ext>
            </a:extLst>
          </p:cNvPr>
          <p:cNvSpPr txBox="1">
            <a:spLocks/>
          </p:cNvSpPr>
          <p:nvPr/>
        </p:nvSpPr>
        <p:spPr>
          <a:xfrm>
            <a:off x="1387150" y="1979850"/>
            <a:ext cx="2896800" cy="1183800"/>
          </a:xfrm>
          <a:prstGeom prst="rect">
            <a:avLst/>
          </a:prstGeom>
          <a:solidFill>
            <a:srgbClr val="BCF2E7"/>
          </a:solidFill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4800" b="1" i="0" u="none" strike="noStrike" cap="none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9pPr>
          </a:lstStyle>
          <a:p>
            <a:endParaRPr lang="en"/>
          </a:p>
        </p:txBody>
      </p:sp>
      <p:sp>
        <p:nvSpPr>
          <p:cNvPr id="27" name="Google Shape;575;p40">
            <a:extLst>
              <a:ext uri="{FF2B5EF4-FFF2-40B4-BE49-F238E27FC236}">
                <a16:creationId xmlns:a16="http://schemas.microsoft.com/office/drawing/2014/main" id="{9FA882B3-6F6D-4202-8009-5AE1311A356A}"/>
              </a:ext>
            </a:extLst>
          </p:cNvPr>
          <p:cNvSpPr/>
          <p:nvPr/>
        </p:nvSpPr>
        <p:spPr>
          <a:xfrm>
            <a:off x="3555528" y="1059974"/>
            <a:ext cx="728400" cy="728400"/>
          </a:xfrm>
          <a:prstGeom prst="plus">
            <a:avLst>
              <a:gd name="adj" fmla="val 32768"/>
            </a:avLst>
          </a:prstGeom>
          <a:solidFill>
            <a:srgbClr val="95E7D3">
              <a:alpha val="6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28" name="Google Shape;576;p40">
            <a:extLst>
              <a:ext uri="{FF2B5EF4-FFF2-40B4-BE49-F238E27FC236}">
                <a16:creationId xmlns:a16="http://schemas.microsoft.com/office/drawing/2014/main" id="{5C264DA5-8E37-4205-A105-252E5C4C25C7}"/>
              </a:ext>
            </a:extLst>
          </p:cNvPr>
          <p:cNvGrpSpPr/>
          <p:nvPr/>
        </p:nvGrpSpPr>
        <p:grpSpPr>
          <a:xfrm>
            <a:off x="2008342" y="839265"/>
            <a:ext cx="901035" cy="723425"/>
            <a:chOff x="7745496" y="4083492"/>
            <a:chExt cx="595804" cy="478329"/>
          </a:xfrm>
        </p:grpSpPr>
        <p:sp>
          <p:nvSpPr>
            <p:cNvPr id="29" name="Google Shape;577;p40">
              <a:extLst>
                <a:ext uri="{FF2B5EF4-FFF2-40B4-BE49-F238E27FC236}">
                  <a16:creationId xmlns:a16="http://schemas.microsoft.com/office/drawing/2014/main" id="{B88DFFAD-A220-49D4-BDBE-987B66D03F52}"/>
                </a:ext>
              </a:extLst>
            </p:cNvPr>
            <p:cNvSpPr/>
            <p:nvPr/>
          </p:nvSpPr>
          <p:spPr>
            <a:xfrm>
              <a:off x="7745496" y="4220121"/>
              <a:ext cx="341700" cy="341700"/>
            </a:xfrm>
            <a:prstGeom prst="plus">
              <a:avLst>
                <a:gd name="adj" fmla="val 32768"/>
              </a:avLst>
            </a:prstGeom>
            <a:solidFill>
              <a:srgbClr val="95E7D3">
                <a:alpha val="310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0" name="Google Shape;578;p40">
              <a:extLst>
                <a:ext uri="{FF2B5EF4-FFF2-40B4-BE49-F238E27FC236}">
                  <a16:creationId xmlns:a16="http://schemas.microsoft.com/office/drawing/2014/main" id="{5DEE47C7-A614-48F5-A7E5-410DFCE98BA2}"/>
                </a:ext>
              </a:extLst>
            </p:cNvPr>
            <p:cNvSpPr/>
            <p:nvPr/>
          </p:nvSpPr>
          <p:spPr>
            <a:xfrm>
              <a:off x="8087200" y="4083492"/>
              <a:ext cx="254100" cy="254100"/>
            </a:xfrm>
            <a:prstGeom prst="plus">
              <a:avLst>
                <a:gd name="adj" fmla="val 32768"/>
              </a:avLst>
            </a:prstGeom>
            <a:solidFill>
              <a:srgbClr val="96E5D2">
                <a:alpha val="5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31" name="Google Shape;579;p40">
            <a:extLst>
              <a:ext uri="{FF2B5EF4-FFF2-40B4-BE49-F238E27FC236}">
                <a16:creationId xmlns:a16="http://schemas.microsoft.com/office/drawing/2014/main" id="{E5ACE574-5901-404C-847E-C8877885F595}"/>
              </a:ext>
            </a:extLst>
          </p:cNvPr>
          <p:cNvSpPr/>
          <p:nvPr/>
        </p:nvSpPr>
        <p:spPr>
          <a:xfrm>
            <a:off x="1532661" y="3412074"/>
            <a:ext cx="341700" cy="341700"/>
          </a:xfrm>
          <a:prstGeom prst="plus">
            <a:avLst>
              <a:gd name="adj" fmla="val 32768"/>
            </a:avLst>
          </a:prstGeom>
          <a:solidFill>
            <a:srgbClr val="95E7D3">
              <a:alpha val="550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" name="Google Shape;580;p40">
            <a:extLst>
              <a:ext uri="{FF2B5EF4-FFF2-40B4-BE49-F238E27FC236}">
                <a16:creationId xmlns:a16="http://schemas.microsoft.com/office/drawing/2014/main" id="{2531F977-8591-4B64-B25C-02AFCF7DE1FB}"/>
              </a:ext>
            </a:extLst>
          </p:cNvPr>
          <p:cNvSpPr/>
          <p:nvPr/>
        </p:nvSpPr>
        <p:spPr>
          <a:xfrm>
            <a:off x="2490930" y="3412073"/>
            <a:ext cx="900900" cy="900900"/>
          </a:xfrm>
          <a:prstGeom prst="plus">
            <a:avLst>
              <a:gd name="adj" fmla="val 32768"/>
            </a:avLst>
          </a:prstGeom>
          <a:solidFill>
            <a:srgbClr val="95E7D3">
              <a:alpha val="310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D48F722-7E53-4321-9F32-46C71D652258}"/>
              </a:ext>
            </a:extLst>
          </p:cNvPr>
          <p:cNvSpPr txBox="1"/>
          <p:nvPr/>
        </p:nvSpPr>
        <p:spPr>
          <a:xfrm>
            <a:off x="1974045" y="2011125"/>
            <a:ext cx="22536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" sz="7200" b="1" i="0" u="none" strike="noStrike" kern="0" cap="none" spc="0" normalizeH="0" baseline="0" noProof="0" dirty="0">
                <a:ln>
                  <a:noFill/>
                </a:ln>
                <a:solidFill>
                  <a:srgbClr val="0F343D"/>
                </a:solidFill>
                <a:effectLst/>
                <a:uLnTx/>
                <a:uFillTx/>
                <a:latin typeface="Krub Light"/>
                <a:cs typeface="Krub Light"/>
                <a:sym typeface="Krub Light"/>
              </a:rPr>
              <a:t>9</a:t>
            </a:r>
            <a:r>
              <a:rPr kumimoji="0" lang="ru-RU" sz="7200" b="1" i="0" u="none" strike="noStrike" kern="0" cap="none" spc="0" normalizeH="0" baseline="0" noProof="0" dirty="0">
                <a:ln>
                  <a:noFill/>
                </a:ln>
                <a:solidFill>
                  <a:srgbClr val="0F343D"/>
                </a:solidFill>
                <a:effectLst/>
                <a:uLnTx/>
                <a:uFillTx/>
                <a:latin typeface="Krub Light"/>
                <a:cs typeface="Krub Light"/>
                <a:sym typeface="Krub Light"/>
              </a:rPr>
              <a:t>8</a:t>
            </a:r>
            <a:r>
              <a:rPr kumimoji="0" lang="en" sz="7200" b="1" i="0" u="none" strike="noStrike" kern="0" cap="none" spc="0" normalizeH="0" baseline="0" noProof="0" dirty="0">
                <a:ln>
                  <a:noFill/>
                </a:ln>
                <a:solidFill>
                  <a:srgbClr val="0F343D"/>
                </a:solidFill>
                <a:effectLst/>
                <a:uLnTx/>
                <a:uFillTx/>
                <a:latin typeface="Krub Light"/>
                <a:cs typeface="Krub Light"/>
                <a:sym typeface="Krub Light"/>
              </a:rPr>
              <a:t>%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1506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03200F5-04FB-4A17-853D-C6351CE0F3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7192" y="0"/>
            <a:ext cx="1566808" cy="56697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EC70887-1730-2FF0-334C-234A668F9D62}"/>
              </a:ext>
            </a:extLst>
          </p:cNvPr>
          <p:cNvSpPr txBox="1"/>
          <p:nvPr/>
        </p:nvSpPr>
        <p:spPr>
          <a:xfrm>
            <a:off x="2725988" y="2311793"/>
            <a:ext cx="471553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315F6A"/>
              </a:buClr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dk1"/>
                </a:solidFill>
                <a:latin typeface="Montserrat"/>
                <a:ea typeface="Gothic A1"/>
                <a:cs typeface="Gothic A1"/>
                <a:sym typeface="Gothic A1"/>
              </a:rPr>
              <a:t>Дефицит медицинских кадров</a:t>
            </a:r>
          </a:p>
          <a:p>
            <a:pPr marL="285750" indent="-285750">
              <a:buClr>
                <a:srgbClr val="315F6A"/>
              </a:buClr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dk1"/>
                </a:solidFill>
                <a:latin typeface="Montserrat"/>
                <a:ea typeface="Gothic A1"/>
                <a:cs typeface="Gothic A1"/>
                <a:sym typeface="Gothic A1"/>
              </a:rPr>
              <a:t>Медицинские ошибки</a:t>
            </a:r>
          </a:p>
          <a:p>
            <a:pPr marL="285750" indent="-285750">
              <a:buClr>
                <a:srgbClr val="315F6A"/>
              </a:buClr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dk1"/>
                </a:solidFill>
                <a:latin typeface="Montserrat"/>
                <a:ea typeface="Gothic A1"/>
                <a:cs typeface="Gothic A1"/>
                <a:sym typeface="Gothic A1"/>
              </a:rPr>
              <a:t>Нехватка оборудования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EBE4D7-CCC7-F1F2-3C7D-72AC46564F59}"/>
              </a:ext>
            </a:extLst>
          </p:cNvPr>
          <p:cNvSpPr txBox="1"/>
          <p:nvPr/>
        </p:nvSpPr>
        <p:spPr>
          <a:xfrm>
            <a:off x="2733669" y="3832251"/>
            <a:ext cx="471553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A0D4FC"/>
              </a:buClr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dk1"/>
                </a:solidFill>
                <a:latin typeface="Montserrat"/>
              </a:rPr>
              <a:t>конференции</a:t>
            </a:r>
          </a:p>
          <a:p>
            <a:pPr marL="285750" indent="-285750">
              <a:buClr>
                <a:srgbClr val="A0D4FC"/>
              </a:buClr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dk1"/>
                </a:solidFill>
                <a:latin typeface="Montserrat"/>
              </a:rPr>
              <a:t>выставки</a:t>
            </a:r>
          </a:p>
          <a:p>
            <a:pPr marL="285750" indent="-285750">
              <a:buClr>
                <a:srgbClr val="A0D4FC"/>
              </a:buClr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dk1"/>
                </a:solidFill>
                <a:latin typeface="Montserrat"/>
              </a:rPr>
              <a:t>публикации в научных журналах</a:t>
            </a:r>
          </a:p>
        </p:txBody>
      </p:sp>
      <p:sp>
        <p:nvSpPr>
          <p:cNvPr id="9" name="Google Shape;1641;p48">
            <a:extLst>
              <a:ext uri="{FF2B5EF4-FFF2-40B4-BE49-F238E27FC236}">
                <a16:creationId xmlns:a16="http://schemas.microsoft.com/office/drawing/2014/main" id="{F0DE16E0-07EE-B2E0-C486-7CACA268CEA2}"/>
              </a:ext>
            </a:extLst>
          </p:cNvPr>
          <p:cNvSpPr txBox="1">
            <a:spLocks/>
          </p:cNvSpPr>
          <p:nvPr/>
        </p:nvSpPr>
        <p:spPr>
          <a:xfrm>
            <a:off x="676275" y="581217"/>
            <a:ext cx="6930586" cy="1245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ub"/>
              <a:buNone/>
              <a:defRPr sz="3000" b="1" i="0" u="none" strike="noStrike" cap="none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ub"/>
              <a:buNone/>
              <a:defRPr sz="3000" b="1" i="0" u="none" strike="noStrike" cap="none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ub"/>
              <a:buNone/>
              <a:defRPr sz="3000" b="1" i="0" u="none" strike="noStrike" cap="none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ub"/>
              <a:buNone/>
              <a:defRPr sz="3000" b="1" i="0" u="none" strike="noStrike" cap="none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ub"/>
              <a:buNone/>
              <a:defRPr sz="3000" b="1" i="0" u="none" strike="noStrike" cap="none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ub"/>
              <a:buNone/>
              <a:defRPr sz="3000" b="1" i="0" u="none" strike="noStrike" cap="none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ub"/>
              <a:buNone/>
              <a:defRPr sz="3000" b="1" i="0" u="none" strike="noStrike" cap="none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ub"/>
              <a:buNone/>
              <a:defRPr sz="3000" b="1" i="0" u="none" strike="noStrike" cap="none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ub"/>
              <a:buNone/>
              <a:defRPr sz="3000" b="1" i="0" u="none" strike="noStrike" cap="none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9pPr>
          </a:lstStyle>
          <a:p>
            <a:r>
              <a:rPr lang="ru-RU" sz="2400" dirty="0"/>
              <a:t>Потенциальный потребительский сегмент – </a:t>
            </a:r>
            <a:r>
              <a:rPr lang="ru-RU" sz="2400" b="0" dirty="0"/>
              <a:t>врачи и медицинские центры.</a:t>
            </a:r>
          </a:p>
        </p:txBody>
      </p:sp>
      <p:sp>
        <p:nvSpPr>
          <p:cNvPr id="11" name="Google Shape;370;p31">
            <a:extLst>
              <a:ext uri="{FF2B5EF4-FFF2-40B4-BE49-F238E27FC236}">
                <a16:creationId xmlns:a16="http://schemas.microsoft.com/office/drawing/2014/main" id="{96F90D6B-A579-4191-8D91-59D4CCCB2D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6275" y="1948187"/>
            <a:ext cx="1844565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/>
              <a:t>Проблемы:</a:t>
            </a:r>
            <a:r>
              <a:rPr lang="ru-RU" sz="2800" dirty="0"/>
              <a:t> </a:t>
            </a:r>
          </a:p>
        </p:txBody>
      </p:sp>
      <p:sp>
        <p:nvSpPr>
          <p:cNvPr id="13" name="Google Shape;370;p31">
            <a:extLst>
              <a:ext uri="{FF2B5EF4-FFF2-40B4-BE49-F238E27FC236}">
                <a16:creationId xmlns:a16="http://schemas.microsoft.com/office/drawing/2014/main" id="{ABAAAAA0-C899-4A58-AED2-6BEB9A3A7E4F}"/>
              </a:ext>
            </a:extLst>
          </p:cNvPr>
          <p:cNvSpPr txBox="1">
            <a:spLocks/>
          </p:cNvSpPr>
          <p:nvPr/>
        </p:nvSpPr>
        <p:spPr>
          <a:xfrm>
            <a:off x="676275" y="3259551"/>
            <a:ext cx="3578772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ub"/>
              <a:buNone/>
              <a:defRPr sz="3000" b="1" i="0" u="none" strike="noStrike" cap="none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ub"/>
              <a:buNone/>
              <a:defRPr sz="3000" b="1" i="0" u="none" strike="noStrike" cap="none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ub"/>
              <a:buNone/>
              <a:defRPr sz="3000" b="1" i="0" u="none" strike="noStrike" cap="none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ub"/>
              <a:buNone/>
              <a:defRPr sz="3000" b="1" i="0" u="none" strike="noStrike" cap="none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ub"/>
              <a:buNone/>
              <a:defRPr sz="3000" b="1" i="0" u="none" strike="noStrike" cap="none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ub"/>
              <a:buNone/>
              <a:defRPr sz="3000" b="1" i="0" u="none" strike="noStrike" cap="none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ub"/>
              <a:buNone/>
              <a:defRPr sz="3000" b="1" i="0" u="none" strike="noStrike" cap="none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ub"/>
              <a:buNone/>
              <a:defRPr sz="3000" b="1" i="0" u="none" strike="noStrike" cap="none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ub"/>
              <a:buNone/>
              <a:defRPr sz="3000" b="1" i="0" u="none" strike="noStrike" cap="none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9pPr>
          </a:lstStyle>
          <a:p>
            <a:pPr algn="ctr"/>
            <a:r>
              <a:rPr lang="ru-RU" sz="2400" dirty="0"/>
              <a:t>Каналы продвижения: </a:t>
            </a:r>
          </a:p>
        </p:txBody>
      </p:sp>
      <p:grpSp>
        <p:nvGrpSpPr>
          <p:cNvPr id="14" name="Google Shape;1118;p51">
            <a:extLst>
              <a:ext uri="{FF2B5EF4-FFF2-40B4-BE49-F238E27FC236}">
                <a16:creationId xmlns:a16="http://schemas.microsoft.com/office/drawing/2014/main" id="{B7364C47-CE2B-4FB9-ADB1-369AA9879BA3}"/>
              </a:ext>
            </a:extLst>
          </p:cNvPr>
          <p:cNvGrpSpPr/>
          <p:nvPr/>
        </p:nvGrpSpPr>
        <p:grpSpPr>
          <a:xfrm>
            <a:off x="5778062" y="2807238"/>
            <a:ext cx="3713063" cy="913424"/>
            <a:chOff x="1017925" y="3371200"/>
            <a:chExt cx="1149825" cy="285450"/>
          </a:xfrm>
        </p:grpSpPr>
        <p:sp>
          <p:nvSpPr>
            <p:cNvPr id="15" name="Google Shape;1119;p51">
              <a:extLst>
                <a:ext uri="{FF2B5EF4-FFF2-40B4-BE49-F238E27FC236}">
                  <a16:creationId xmlns:a16="http://schemas.microsoft.com/office/drawing/2014/main" id="{D0BC9FB9-7D91-4D8F-AEDD-E5962FE49CC8}"/>
                </a:ext>
              </a:extLst>
            </p:cNvPr>
            <p:cNvSpPr/>
            <p:nvPr/>
          </p:nvSpPr>
          <p:spPr>
            <a:xfrm>
              <a:off x="1199050" y="3373500"/>
              <a:ext cx="871700" cy="246075"/>
            </a:xfrm>
            <a:custGeom>
              <a:avLst/>
              <a:gdLst/>
              <a:ahLst/>
              <a:cxnLst/>
              <a:rect l="l" t="t" r="r" b="b"/>
              <a:pathLst>
                <a:path w="34868" h="9843" extrusionOk="0">
                  <a:moveTo>
                    <a:pt x="17368" y="5616"/>
                  </a:moveTo>
                  <a:cubicBezTo>
                    <a:pt x="17595" y="5616"/>
                    <a:pt x="17789" y="5802"/>
                    <a:pt x="17789" y="6039"/>
                  </a:cubicBezTo>
                  <a:cubicBezTo>
                    <a:pt x="17789" y="6130"/>
                    <a:pt x="17763" y="6215"/>
                    <a:pt x="17712" y="6282"/>
                  </a:cubicBezTo>
                  <a:lnTo>
                    <a:pt x="17637" y="6207"/>
                  </a:lnTo>
                  <a:cubicBezTo>
                    <a:pt x="17672" y="6156"/>
                    <a:pt x="17688" y="6097"/>
                    <a:pt x="17688" y="6039"/>
                  </a:cubicBezTo>
                  <a:cubicBezTo>
                    <a:pt x="17688" y="5861"/>
                    <a:pt x="17544" y="5717"/>
                    <a:pt x="17368" y="5717"/>
                  </a:cubicBezTo>
                  <a:cubicBezTo>
                    <a:pt x="17299" y="5717"/>
                    <a:pt x="17240" y="5735"/>
                    <a:pt x="17198" y="5759"/>
                  </a:cubicBezTo>
                  <a:lnTo>
                    <a:pt x="17123" y="5693"/>
                  </a:lnTo>
                  <a:cubicBezTo>
                    <a:pt x="17190" y="5642"/>
                    <a:pt x="17275" y="5616"/>
                    <a:pt x="17368" y="5616"/>
                  </a:cubicBezTo>
                  <a:close/>
                  <a:moveTo>
                    <a:pt x="17064" y="5735"/>
                  </a:moveTo>
                  <a:lnTo>
                    <a:pt x="17139" y="5802"/>
                  </a:lnTo>
                  <a:cubicBezTo>
                    <a:pt x="17081" y="5861"/>
                    <a:pt x="17038" y="5946"/>
                    <a:pt x="17038" y="6039"/>
                  </a:cubicBezTo>
                  <a:cubicBezTo>
                    <a:pt x="17038" y="6215"/>
                    <a:pt x="17182" y="6359"/>
                    <a:pt x="17368" y="6359"/>
                  </a:cubicBezTo>
                  <a:cubicBezTo>
                    <a:pt x="17451" y="6359"/>
                    <a:pt x="17536" y="6324"/>
                    <a:pt x="17595" y="6265"/>
                  </a:cubicBezTo>
                  <a:lnTo>
                    <a:pt x="17672" y="6332"/>
                  </a:lnTo>
                  <a:cubicBezTo>
                    <a:pt x="17587" y="6417"/>
                    <a:pt x="17485" y="6460"/>
                    <a:pt x="17368" y="6460"/>
                  </a:cubicBezTo>
                  <a:cubicBezTo>
                    <a:pt x="17131" y="6460"/>
                    <a:pt x="16937" y="6274"/>
                    <a:pt x="16937" y="6039"/>
                  </a:cubicBezTo>
                  <a:cubicBezTo>
                    <a:pt x="16937" y="5919"/>
                    <a:pt x="16987" y="5810"/>
                    <a:pt x="17064" y="5735"/>
                  </a:cubicBezTo>
                  <a:close/>
                  <a:moveTo>
                    <a:pt x="34829" y="1"/>
                  </a:moveTo>
                  <a:cubicBezTo>
                    <a:pt x="34819" y="1"/>
                    <a:pt x="34808" y="3"/>
                    <a:pt x="34800" y="7"/>
                  </a:cubicBezTo>
                  <a:lnTo>
                    <a:pt x="26762" y="8045"/>
                  </a:lnTo>
                  <a:lnTo>
                    <a:pt x="19483" y="8045"/>
                  </a:lnTo>
                  <a:lnTo>
                    <a:pt x="17763" y="6332"/>
                  </a:lnTo>
                  <a:cubicBezTo>
                    <a:pt x="17823" y="6249"/>
                    <a:pt x="17856" y="6148"/>
                    <a:pt x="17856" y="6039"/>
                  </a:cubicBezTo>
                  <a:cubicBezTo>
                    <a:pt x="17856" y="5767"/>
                    <a:pt x="17637" y="5541"/>
                    <a:pt x="17368" y="5541"/>
                  </a:cubicBezTo>
                  <a:cubicBezTo>
                    <a:pt x="17257" y="5541"/>
                    <a:pt x="17155" y="5583"/>
                    <a:pt x="17072" y="5642"/>
                  </a:cubicBezTo>
                  <a:lnTo>
                    <a:pt x="16439" y="5008"/>
                  </a:lnTo>
                  <a:lnTo>
                    <a:pt x="8976" y="5008"/>
                  </a:lnTo>
                  <a:lnTo>
                    <a:pt x="4565" y="9411"/>
                  </a:lnTo>
                  <a:lnTo>
                    <a:pt x="786" y="9411"/>
                  </a:lnTo>
                  <a:cubicBezTo>
                    <a:pt x="770" y="9217"/>
                    <a:pt x="600" y="9057"/>
                    <a:pt x="397" y="9057"/>
                  </a:cubicBezTo>
                  <a:cubicBezTo>
                    <a:pt x="179" y="9057"/>
                    <a:pt x="1" y="9235"/>
                    <a:pt x="1" y="9445"/>
                  </a:cubicBezTo>
                  <a:cubicBezTo>
                    <a:pt x="1" y="9664"/>
                    <a:pt x="179" y="9842"/>
                    <a:pt x="397" y="9842"/>
                  </a:cubicBezTo>
                  <a:cubicBezTo>
                    <a:pt x="600" y="9842"/>
                    <a:pt x="770" y="9682"/>
                    <a:pt x="786" y="9488"/>
                  </a:cubicBezTo>
                  <a:lnTo>
                    <a:pt x="4597" y="9488"/>
                  </a:lnTo>
                  <a:lnTo>
                    <a:pt x="9000" y="5077"/>
                  </a:lnTo>
                  <a:lnTo>
                    <a:pt x="16415" y="5077"/>
                  </a:lnTo>
                  <a:lnTo>
                    <a:pt x="17022" y="5685"/>
                  </a:lnTo>
                  <a:cubicBezTo>
                    <a:pt x="16929" y="5776"/>
                    <a:pt x="16870" y="5903"/>
                    <a:pt x="16870" y="6039"/>
                  </a:cubicBezTo>
                  <a:cubicBezTo>
                    <a:pt x="16870" y="6308"/>
                    <a:pt x="17089" y="6535"/>
                    <a:pt x="17368" y="6535"/>
                  </a:cubicBezTo>
                  <a:cubicBezTo>
                    <a:pt x="17502" y="6535"/>
                    <a:pt x="17629" y="6476"/>
                    <a:pt x="17722" y="6383"/>
                  </a:cubicBezTo>
                  <a:lnTo>
                    <a:pt x="19451" y="8122"/>
                  </a:lnTo>
                  <a:lnTo>
                    <a:pt x="26789" y="8122"/>
                  </a:lnTo>
                  <a:lnTo>
                    <a:pt x="34851" y="57"/>
                  </a:lnTo>
                  <a:cubicBezTo>
                    <a:pt x="34867" y="41"/>
                    <a:pt x="34867" y="25"/>
                    <a:pt x="34851" y="7"/>
                  </a:cubicBezTo>
                  <a:cubicBezTo>
                    <a:pt x="34847" y="3"/>
                    <a:pt x="34838" y="1"/>
                    <a:pt x="34829" y="1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120;p51">
              <a:extLst>
                <a:ext uri="{FF2B5EF4-FFF2-40B4-BE49-F238E27FC236}">
                  <a16:creationId xmlns:a16="http://schemas.microsoft.com/office/drawing/2014/main" id="{FB787331-4A02-445C-9172-4863A0F0F547}"/>
                </a:ext>
              </a:extLst>
            </p:cNvPr>
            <p:cNvSpPr/>
            <p:nvPr/>
          </p:nvSpPr>
          <p:spPr>
            <a:xfrm>
              <a:off x="1017925" y="3377950"/>
              <a:ext cx="1149825" cy="278700"/>
            </a:xfrm>
            <a:custGeom>
              <a:avLst/>
              <a:gdLst/>
              <a:ahLst/>
              <a:cxnLst/>
              <a:rect l="l" t="t" r="r" b="b"/>
              <a:pathLst>
                <a:path w="45993" h="11148" extrusionOk="0">
                  <a:moveTo>
                    <a:pt x="45956" y="1"/>
                  </a:moveTo>
                  <a:cubicBezTo>
                    <a:pt x="45946" y="1"/>
                    <a:pt x="45938" y="3"/>
                    <a:pt x="45934" y="7"/>
                  </a:cubicBezTo>
                  <a:lnTo>
                    <a:pt x="36479" y="9462"/>
                  </a:lnTo>
                  <a:lnTo>
                    <a:pt x="32641" y="9462"/>
                  </a:lnTo>
                  <a:lnTo>
                    <a:pt x="31343" y="8162"/>
                  </a:lnTo>
                  <a:cubicBezTo>
                    <a:pt x="31394" y="8095"/>
                    <a:pt x="31435" y="8010"/>
                    <a:pt x="31435" y="7917"/>
                  </a:cubicBezTo>
                  <a:cubicBezTo>
                    <a:pt x="31435" y="7699"/>
                    <a:pt x="31258" y="7521"/>
                    <a:pt x="31040" y="7521"/>
                  </a:cubicBezTo>
                  <a:cubicBezTo>
                    <a:pt x="30947" y="7521"/>
                    <a:pt x="30862" y="7555"/>
                    <a:pt x="30795" y="7614"/>
                  </a:cubicBezTo>
                  <a:lnTo>
                    <a:pt x="28965" y="5784"/>
                  </a:lnTo>
                  <a:lnTo>
                    <a:pt x="22589" y="5784"/>
                  </a:lnTo>
                  <a:lnTo>
                    <a:pt x="17638" y="10735"/>
                  </a:lnTo>
                  <a:lnTo>
                    <a:pt x="778" y="10735"/>
                  </a:lnTo>
                  <a:cubicBezTo>
                    <a:pt x="768" y="10533"/>
                    <a:pt x="600" y="10373"/>
                    <a:pt x="390" y="10373"/>
                  </a:cubicBezTo>
                  <a:cubicBezTo>
                    <a:pt x="179" y="10373"/>
                    <a:pt x="1" y="10541"/>
                    <a:pt x="1" y="10759"/>
                  </a:cubicBezTo>
                  <a:cubicBezTo>
                    <a:pt x="1" y="10972"/>
                    <a:pt x="179" y="11148"/>
                    <a:pt x="390" y="11148"/>
                  </a:cubicBezTo>
                  <a:cubicBezTo>
                    <a:pt x="592" y="11148"/>
                    <a:pt x="760" y="10996"/>
                    <a:pt x="778" y="10802"/>
                  </a:cubicBezTo>
                  <a:lnTo>
                    <a:pt x="17670" y="10802"/>
                  </a:lnTo>
                  <a:lnTo>
                    <a:pt x="22613" y="5851"/>
                  </a:lnTo>
                  <a:lnTo>
                    <a:pt x="28931" y="5851"/>
                  </a:lnTo>
                  <a:lnTo>
                    <a:pt x="30744" y="7664"/>
                  </a:lnTo>
                  <a:cubicBezTo>
                    <a:pt x="30686" y="7733"/>
                    <a:pt x="30651" y="7816"/>
                    <a:pt x="30651" y="7917"/>
                  </a:cubicBezTo>
                  <a:cubicBezTo>
                    <a:pt x="30651" y="8128"/>
                    <a:pt x="30827" y="8306"/>
                    <a:pt x="31040" y="8306"/>
                  </a:cubicBezTo>
                  <a:cubicBezTo>
                    <a:pt x="31131" y="8306"/>
                    <a:pt x="31224" y="8272"/>
                    <a:pt x="31293" y="8213"/>
                  </a:cubicBezTo>
                  <a:lnTo>
                    <a:pt x="32609" y="9529"/>
                  </a:lnTo>
                  <a:lnTo>
                    <a:pt x="36505" y="9529"/>
                  </a:lnTo>
                  <a:lnTo>
                    <a:pt x="45984" y="57"/>
                  </a:lnTo>
                  <a:cubicBezTo>
                    <a:pt x="45992" y="41"/>
                    <a:pt x="45992" y="23"/>
                    <a:pt x="45984" y="7"/>
                  </a:cubicBezTo>
                  <a:cubicBezTo>
                    <a:pt x="45976" y="3"/>
                    <a:pt x="45966" y="1"/>
                    <a:pt x="45956" y="1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121;p51">
              <a:extLst>
                <a:ext uri="{FF2B5EF4-FFF2-40B4-BE49-F238E27FC236}">
                  <a16:creationId xmlns:a16="http://schemas.microsoft.com/office/drawing/2014/main" id="{24065160-3652-4760-85A9-351547B28E3F}"/>
                </a:ext>
              </a:extLst>
            </p:cNvPr>
            <p:cNvSpPr/>
            <p:nvPr/>
          </p:nvSpPr>
          <p:spPr>
            <a:xfrm>
              <a:off x="1890875" y="3371200"/>
              <a:ext cx="213000" cy="213350"/>
            </a:xfrm>
            <a:custGeom>
              <a:avLst/>
              <a:gdLst/>
              <a:ahLst/>
              <a:cxnLst/>
              <a:rect l="l" t="t" r="r" b="b"/>
              <a:pathLst>
                <a:path w="8520" h="8534" extrusionOk="0">
                  <a:moveTo>
                    <a:pt x="8482" y="0"/>
                  </a:moveTo>
                  <a:cubicBezTo>
                    <a:pt x="8473" y="0"/>
                    <a:pt x="8464" y="3"/>
                    <a:pt x="8459" y="8"/>
                  </a:cubicBezTo>
                  <a:lnTo>
                    <a:pt x="431" y="8035"/>
                  </a:lnTo>
                  <a:cubicBezTo>
                    <a:pt x="389" y="8003"/>
                    <a:pt x="338" y="7985"/>
                    <a:pt x="279" y="7985"/>
                  </a:cubicBezTo>
                  <a:cubicBezTo>
                    <a:pt x="128" y="7985"/>
                    <a:pt x="0" y="8112"/>
                    <a:pt x="0" y="8264"/>
                  </a:cubicBezTo>
                  <a:cubicBezTo>
                    <a:pt x="0" y="8416"/>
                    <a:pt x="128" y="8533"/>
                    <a:pt x="279" y="8533"/>
                  </a:cubicBezTo>
                  <a:cubicBezTo>
                    <a:pt x="431" y="8533"/>
                    <a:pt x="549" y="8416"/>
                    <a:pt x="549" y="8264"/>
                  </a:cubicBezTo>
                  <a:cubicBezTo>
                    <a:pt x="549" y="8187"/>
                    <a:pt x="532" y="8129"/>
                    <a:pt x="490" y="8078"/>
                  </a:cubicBezTo>
                  <a:lnTo>
                    <a:pt x="8510" y="58"/>
                  </a:lnTo>
                  <a:cubicBezTo>
                    <a:pt x="8520" y="48"/>
                    <a:pt x="8520" y="24"/>
                    <a:pt x="8510" y="8"/>
                  </a:cubicBezTo>
                  <a:cubicBezTo>
                    <a:pt x="8502" y="3"/>
                    <a:pt x="8492" y="0"/>
                    <a:pt x="8482" y="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122;p51">
              <a:extLst>
                <a:ext uri="{FF2B5EF4-FFF2-40B4-BE49-F238E27FC236}">
                  <a16:creationId xmlns:a16="http://schemas.microsoft.com/office/drawing/2014/main" id="{AE86E334-78F2-463F-A212-0AD7E1614D8E}"/>
                </a:ext>
              </a:extLst>
            </p:cNvPr>
            <p:cNvSpPr/>
            <p:nvPr/>
          </p:nvSpPr>
          <p:spPr>
            <a:xfrm>
              <a:off x="1914700" y="3382575"/>
              <a:ext cx="214475" cy="214625"/>
            </a:xfrm>
            <a:custGeom>
              <a:avLst/>
              <a:gdLst/>
              <a:ahLst/>
              <a:cxnLst/>
              <a:rect l="l" t="t" r="r" b="b"/>
              <a:pathLst>
                <a:path w="8579" h="8585" extrusionOk="0">
                  <a:moveTo>
                    <a:pt x="8544" y="0"/>
                  </a:moveTo>
                  <a:cubicBezTo>
                    <a:pt x="8536" y="0"/>
                    <a:pt x="8527" y="3"/>
                    <a:pt x="8518" y="8"/>
                  </a:cubicBezTo>
                  <a:lnTo>
                    <a:pt x="464" y="8062"/>
                  </a:lnTo>
                  <a:cubicBezTo>
                    <a:pt x="413" y="8028"/>
                    <a:pt x="355" y="8004"/>
                    <a:pt x="296" y="8004"/>
                  </a:cubicBezTo>
                  <a:cubicBezTo>
                    <a:pt x="128" y="8004"/>
                    <a:pt x="1" y="8137"/>
                    <a:pt x="1" y="8297"/>
                  </a:cubicBezTo>
                  <a:cubicBezTo>
                    <a:pt x="1" y="8459"/>
                    <a:pt x="128" y="8584"/>
                    <a:pt x="296" y="8584"/>
                  </a:cubicBezTo>
                  <a:cubicBezTo>
                    <a:pt x="456" y="8584"/>
                    <a:pt x="583" y="8459"/>
                    <a:pt x="583" y="8297"/>
                  </a:cubicBezTo>
                  <a:cubicBezTo>
                    <a:pt x="583" y="8222"/>
                    <a:pt x="557" y="8163"/>
                    <a:pt x="515" y="8113"/>
                  </a:cubicBezTo>
                  <a:lnTo>
                    <a:pt x="8569" y="59"/>
                  </a:lnTo>
                  <a:cubicBezTo>
                    <a:pt x="8579" y="40"/>
                    <a:pt x="8579" y="24"/>
                    <a:pt x="8569" y="8"/>
                  </a:cubicBezTo>
                  <a:cubicBezTo>
                    <a:pt x="8561" y="3"/>
                    <a:pt x="8553" y="0"/>
                    <a:pt x="8544" y="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7" name="Google Shape;587;p41"/>
          <p:cNvGrpSpPr/>
          <p:nvPr/>
        </p:nvGrpSpPr>
        <p:grpSpPr>
          <a:xfrm flipH="1">
            <a:off x="416926" y="359765"/>
            <a:ext cx="785418" cy="901100"/>
            <a:chOff x="7716556" y="3864816"/>
            <a:chExt cx="519354" cy="595808"/>
          </a:xfrm>
        </p:grpSpPr>
        <p:sp>
          <p:nvSpPr>
            <p:cNvPr id="588" name="Google Shape;588;p41"/>
            <p:cNvSpPr/>
            <p:nvPr/>
          </p:nvSpPr>
          <p:spPr>
            <a:xfrm>
              <a:off x="7894210" y="4118924"/>
              <a:ext cx="341700" cy="341700"/>
            </a:xfrm>
            <a:prstGeom prst="plus">
              <a:avLst>
                <a:gd name="adj" fmla="val 32768"/>
              </a:avLst>
            </a:prstGeom>
            <a:solidFill>
              <a:srgbClr val="95E7D3">
                <a:alpha val="310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589" name="Google Shape;589;p41"/>
            <p:cNvSpPr/>
            <p:nvPr/>
          </p:nvSpPr>
          <p:spPr>
            <a:xfrm>
              <a:off x="7716556" y="3864816"/>
              <a:ext cx="254100" cy="254100"/>
            </a:xfrm>
            <a:prstGeom prst="plus">
              <a:avLst>
                <a:gd name="adj" fmla="val 32768"/>
              </a:avLst>
            </a:prstGeom>
            <a:solidFill>
              <a:srgbClr val="96E5D2">
                <a:alpha val="5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590" name="Google Shape;590;p41"/>
          <p:cNvGrpSpPr/>
          <p:nvPr/>
        </p:nvGrpSpPr>
        <p:grpSpPr>
          <a:xfrm flipH="1">
            <a:off x="6430937" y="4298432"/>
            <a:ext cx="2805672" cy="461682"/>
            <a:chOff x="-78542" y="4269447"/>
            <a:chExt cx="3892442" cy="640513"/>
          </a:xfrm>
        </p:grpSpPr>
        <p:sp>
          <p:nvSpPr>
            <p:cNvPr id="591" name="Google Shape;591;p41"/>
            <p:cNvSpPr/>
            <p:nvPr/>
          </p:nvSpPr>
          <p:spPr>
            <a:xfrm flipH="1">
              <a:off x="-26956" y="4269447"/>
              <a:ext cx="3498330" cy="508988"/>
            </a:xfrm>
            <a:custGeom>
              <a:avLst/>
              <a:gdLst/>
              <a:ahLst/>
              <a:cxnLst/>
              <a:rect l="l" t="t" r="r" b="b"/>
              <a:pathLst>
                <a:path w="117001" h="17023" extrusionOk="0">
                  <a:moveTo>
                    <a:pt x="99111" y="0"/>
                  </a:moveTo>
                  <a:lnTo>
                    <a:pt x="99111" y="16481"/>
                  </a:lnTo>
                  <a:lnTo>
                    <a:pt x="1" y="16481"/>
                  </a:lnTo>
                  <a:lnTo>
                    <a:pt x="1" y="17022"/>
                  </a:lnTo>
                  <a:lnTo>
                    <a:pt x="99640" y="17022"/>
                  </a:lnTo>
                  <a:lnTo>
                    <a:pt x="99640" y="529"/>
                  </a:lnTo>
                  <a:lnTo>
                    <a:pt x="117001" y="529"/>
                  </a:lnTo>
                  <a:lnTo>
                    <a:pt x="117001" y="0"/>
                  </a:lnTo>
                  <a:close/>
                </a:path>
              </a:pathLst>
            </a:custGeom>
            <a:solidFill>
              <a:srgbClr val="A0D4FC">
                <a:alpha val="56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41"/>
            <p:cNvSpPr/>
            <p:nvPr/>
          </p:nvSpPr>
          <p:spPr>
            <a:xfrm flipH="1">
              <a:off x="-78542" y="4465736"/>
              <a:ext cx="3892442" cy="444224"/>
            </a:xfrm>
            <a:custGeom>
              <a:avLst/>
              <a:gdLst/>
              <a:ahLst/>
              <a:cxnLst/>
              <a:rect l="l" t="t" r="r" b="b"/>
              <a:pathLst>
                <a:path w="130182" h="14857" extrusionOk="0">
                  <a:moveTo>
                    <a:pt x="1122" y="0"/>
                  </a:moveTo>
                  <a:cubicBezTo>
                    <a:pt x="500" y="0"/>
                    <a:pt x="0" y="500"/>
                    <a:pt x="0" y="1113"/>
                  </a:cubicBezTo>
                  <a:cubicBezTo>
                    <a:pt x="0" y="1726"/>
                    <a:pt x="500" y="2226"/>
                    <a:pt x="1122" y="2226"/>
                  </a:cubicBezTo>
                  <a:cubicBezTo>
                    <a:pt x="1674" y="2226"/>
                    <a:pt x="2135" y="1829"/>
                    <a:pt x="2215" y="1297"/>
                  </a:cubicBezTo>
                  <a:lnTo>
                    <a:pt x="25671" y="1297"/>
                  </a:lnTo>
                  <a:lnTo>
                    <a:pt x="25671" y="14856"/>
                  </a:lnTo>
                  <a:lnTo>
                    <a:pt x="94034" y="14856"/>
                  </a:lnTo>
                  <a:lnTo>
                    <a:pt x="94034" y="3870"/>
                  </a:lnTo>
                  <a:lnTo>
                    <a:pt x="130182" y="3870"/>
                  </a:lnTo>
                  <a:lnTo>
                    <a:pt x="130182" y="3338"/>
                  </a:lnTo>
                  <a:lnTo>
                    <a:pt x="93503" y="3338"/>
                  </a:lnTo>
                  <a:lnTo>
                    <a:pt x="93503" y="14327"/>
                  </a:lnTo>
                  <a:lnTo>
                    <a:pt x="26203" y="14327"/>
                  </a:lnTo>
                  <a:lnTo>
                    <a:pt x="26203" y="755"/>
                  </a:lnTo>
                  <a:lnTo>
                    <a:pt x="2176" y="755"/>
                  </a:lnTo>
                  <a:cubicBezTo>
                    <a:pt x="2022" y="317"/>
                    <a:pt x="1613" y="0"/>
                    <a:pt x="11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" name="Google Shape;1256;p36">
            <a:extLst>
              <a:ext uri="{FF2B5EF4-FFF2-40B4-BE49-F238E27FC236}">
                <a16:creationId xmlns:a16="http://schemas.microsoft.com/office/drawing/2014/main" id="{69DA93E2-4B63-473A-A4B9-215A3D73CA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6926" y="359765"/>
            <a:ext cx="4243850" cy="9228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chemeClr val="lt1"/>
              </a:buClr>
              <a:buSzPts val="6000"/>
            </a:pPr>
            <a:r>
              <a:rPr lang="ru-RU" sz="3700" dirty="0">
                <a:solidFill>
                  <a:srgbClr val="315F6A"/>
                </a:solidFill>
                <a:cs typeface="Krub Light"/>
                <a:sym typeface="Krub Light"/>
              </a:rPr>
              <a:t>Конкуренты:</a:t>
            </a:r>
            <a:endParaRPr sz="3700" dirty="0">
              <a:solidFill>
                <a:srgbClr val="315F6A"/>
              </a:solidFill>
              <a:latin typeface="Krub Light"/>
              <a:cs typeface="Krub Light"/>
              <a:sym typeface="Krub Light"/>
            </a:endParaRPr>
          </a:p>
        </p:txBody>
      </p:sp>
      <p:grpSp>
        <p:nvGrpSpPr>
          <p:cNvPr id="13" name="Google Shape;1261;p36">
            <a:extLst>
              <a:ext uri="{FF2B5EF4-FFF2-40B4-BE49-F238E27FC236}">
                <a16:creationId xmlns:a16="http://schemas.microsoft.com/office/drawing/2014/main" id="{9879AE41-DE17-47CE-AC41-77953C86052D}"/>
              </a:ext>
            </a:extLst>
          </p:cNvPr>
          <p:cNvGrpSpPr/>
          <p:nvPr/>
        </p:nvGrpSpPr>
        <p:grpSpPr>
          <a:xfrm>
            <a:off x="8080575" y="1191300"/>
            <a:ext cx="76825" cy="76800"/>
            <a:chOff x="3104875" y="1099400"/>
            <a:chExt cx="76825" cy="76800"/>
          </a:xfrm>
        </p:grpSpPr>
        <p:sp>
          <p:nvSpPr>
            <p:cNvPr id="18" name="Google Shape;1262;p36">
              <a:extLst>
                <a:ext uri="{FF2B5EF4-FFF2-40B4-BE49-F238E27FC236}">
                  <a16:creationId xmlns:a16="http://schemas.microsoft.com/office/drawing/2014/main" id="{793BC768-F79D-4BA2-96A6-A382A871E9FD}"/>
                </a:ext>
              </a:extLst>
            </p:cNvPr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263;p36">
              <a:extLst>
                <a:ext uri="{FF2B5EF4-FFF2-40B4-BE49-F238E27FC236}">
                  <a16:creationId xmlns:a16="http://schemas.microsoft.com/office/drawing/2014/main" id="{ADCA096C-A644-4376-B0B3-29738D85B3DA}"/>
                </a:ext>
              </a:extLst>
            </p:cNvPr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80B957B-B0E5-4432-A87A-B2931F4896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5324" y="1801531"/>
            <a:ext cx="1693709" cy="1059106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CEB4A1EB-7911-4256-BF87-BA7599CCA905}"/>
              </a:ext>
            </a:extLst>
          </p:cNvPr>
          <p:cNvSpPr txBox="1"/>
          <p:nvPr/>
        </p:nvSpPr>
        <p:spPr>
          <a:xfrm>
            <a:off x="416926" y="1396631"/>
            <a:ext cx="5832944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ru-RU">
                <a:solidFill>
                  <a:schemeClr val="dk1"/>
                </a:solidFill>
                <a:latin typeface="Montserrat"/>
                <a:sym typeface="Montserrat"/>
              </a:rPr>
              <a:t>Нашими основными конкурентами являются </a:t>
            </a:r>
          </a:p>
          <a:p>
            <a:r>
              <a:rPr lang="ru-RU">
                <a:solidFill>
                  <a:schemeClr val="dk1"/>
                </a:solidFill>
                <a:latin typeface="Montserrat"/>
                <a:sym typeface="Montserrat"/>
              </a:rPr>
              <a:t>(</a:t>
            </a:r>
            <a:r>
              <a:rPr lang="en-US">
                <a:solidFill>
                  <a:schemeClr val="dk1"/>
                </a:solidFill>
                <a:latin typeface="Montserrat"/>
                <a:sym typeface="Montserrat"/>
              </a:rPr>
              <a:t>SBER MED AI, Medtech </a:t>
            </a:r>
            <a:r>
              <a:rPr lang="ru-RU">
                <a:solidFill>
                  <a:schemeClr val="dk1"/>
                </a:solidFill>
                <a:latin typeface="Montserrat"/>
                <a:sym typeface="Montserrat"/>
              </a:rPr>
              <a:t>и </a:t>
            </a:r>
            <a:r>
              <a:rPr lang="ru-RU" err="1">
                <a:solidFill>
                  <a:schemeClr val="dk1"/>
                </a:solidFill>
                <a:latin typeface="Montserrat"/>
                <a:sym typeface="Montserrat"/>
              </a:rPr>
              <a:t>Skoltech</a:t>
            </a:r>
            <a:r>
              <a:rPr lang="ru-RU">
                <a:solidFill>
                  <a:schemeClr val="dk1"/>
                </a:solidFill>
                <a:latin typeface="Montserrat"/>
                <a:sym typeface="Montserrat"/>
              </a:rPr>
              <a:t>).</a:t>
            </a:r>
            <a:endParaRPr lang="ru-RU">
              <a:solidFill>
                <a:schemeClr val="dk1"/>
              </a:solidFill>
              <a:latin typeface="Montserrat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DFF18FC-5EFF-4B2C-8F31-23706BEC1C0E}"/>
              </a:ext>
            </a:extLst>
          </p:cNvPr>
          <p:cNvSpPr txBox="1"/>
          <p:nvPr/>
        </p:nvSpPr>
        <p:spPr>
          <a:xfrm>
            <a:off x="416926" y="1819513"/>
            <a:ext cx="6680519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dk1"/>
                </a:solidFill>
                <a:latin typeface="Montserrat"/>
                <a:sym typeface="Montserrat"/>
              </a:rPr>
              <a:t>Наше преимущества заключаются в </a:t>
            </a:r>
          </a:p>
          <a:p>
            <a:endParaRPr lang="ru-RU" dirty="0">
              <a:solidFill>
                <a:schemeClr val="dk1"/>
              </a:solidFill>
              <a:latin typeface="Montserrat"/>
              <a:sym typeface="Montserrat"/>
            </a:endParaRPr>
          </a:p>
          <a:p>
            <a:pPr marL="285750" indent="-285750">
              <a:buClr>
                <a:srgbClr val="37A79F"/>
              </a:buCl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dk1"/>
                </a:solidFill>
                <a:latin typeface="Montserrat"/>
                <a:sym typeface="Montserrat"/>
              </a:rPr>
              <a:t>интеграции нашей разработки с системой ИЭМК (интегрированная электронная медицинская карта), которая может получить более полную информацию о пациентах.</a:t>
            </a:r>
          </a:p>
          <a:p>
            <a:pPr marL="285750" indent="-285750">
              <a:buClr>
                <a:srgbClr val="AE77D6"/>
              </a:buClr>
              <a:buFont typeface="Wingdings" panose="05000000000000000000" pitchFamily="2" charset="2"/>
              <a:buChar char="Ø"/>
            </a:pPr>
            <a:endParaRPr lang="ru-RU" dirty="0">
              <a:solidFill>
                <a:schemeClr val="dk1"/>
              </a:solidFill>
              <a:latin typeface="Montserrat"/>
              <a:sym typeface="Montserrat"/>
            </a:endParaRPr>
          </a:p>
          <a:p>
            <a:pPr marL="285750" indent="-285750">
              <a:buClr>
                <a:srgbClr val="37A79F"/>
              </a:buCl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dk1"/>
                </a:solidFill>
                <a:latin typeface="Montserrat"/>
                <a:sym typeface="Montserrat"/>
              </a:rPr>
              <a:t>интуитивно понятный пользовательский интерфейс.</a:t>
            </a:r>
          </a:p>
          <a:p>
            <a:pPr marL="285750" indent="-285750">
              <a:buClr>
                <a:srgbClr val="37A79F"/>
              </a:buClr>
              <a:buFont typeface="Wingdings" panose="05000000000000000000" pitchFamily="2" charset="2"/>
              <a:buChar char="Ø"/>
            </a:pPr>
            <a:endParaRPr lang="ru-RU" dirty="0">
              <a:solidFill>
                <a:schemeClr val="dk1"/>
              </a:solidFill>
              <a:latin typeface="Montserrat"/>
              <a:sym typeface="Montserrat"/>
            </a:endParaRPr>
          </a:p>
          <a:p>
            <a:pPr marL="285750" indent="-285750">
              <a:buClr>
                <a:srgbClr val="37A79F"/>
              </a:buCl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dk1"/>
                </a:solidFill>
                <a:latin typeface="Montserrat"/>
                <a:sym typeface="Montserrat"/>
              </a:rPr>
              <a:t>быстрое определение диагноза (за 2 минуты)</a:t>
            </a:r>
          </a:p>
          <a:p>
            <a:pPr marL="285750" indent="-285750">
              <a:buClr>
                <a:srgbClr val="AE77D6"/>
              </a:buClr>
              <a:buFont typeface="Wingdings" panose="05000000000000000000" pitchFamily="2" charset="2"/>
              <a:buChar char="Ø"/>
            </a:pPr>
            <a:endParaRPr lang="ru-RU" dirty="0">
              <a:solidFill>
                <a:schemeClr val="dk1"/>
              </a:solidFill>
              <a:latin typeface="Montserrat"/>
              <a:sym typeface="Montserrat"/>
            </a:endParaRPr>
          </a:p>
          <a:p>
            <a:pPr marL="285750" indent="-285750">
              <a:buClr>
                <a:srgbClr val="37A79F"/>
              </a:buCl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dk1"/>
                </a:solidFill>
                <a:latin typeface="Montserrat"/>
                <a:sym typeface="Montserrat"/>
              </a:rPr>
              <a:t>клиентоориентированность, разработка решений, которые наиболее полно удовлетворяют требования клиентов. </a:t>
            </a:r>
          </a:p>
          <a:p>
            <a:pPr marL="285750" indent="-285750">
              <a:buClr>
                <a:srgbClr val="37A79F"/>
              </a:buClr>
              <a:buFont typeface="Wingdings" panose="05000000000000000000" pitchFamily="2" charset="2"/>
              <a:buChar char="Ø"/>
            </a:pPr>
            <a:endParaRPr lang="ru-RU" dirty="0">
              <a:solidFill>
                <a:schemeClr val="dk1"/>
              </a:solidFill>
              <a:latin typeface="Montserrat"/>
              <a:sym typeface="Montserrat"/>
            </a:endParaRPr>
          </a:p>
          <a:p>
            <a:pPr marL="285750" indent="-285750">
              <a:buClr>
                <a:srgbClr val="37A79F"/>
              </a:buCl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dk1"/>
                </a:solidFill>
                <a:latin typeface="Montserrat"/>
                <a:sym typeface="Montserrat"/>
              </a:rPr>
              <a:t>Определение диагноза и его лечение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dk1"/>
              </a:solidFill>
              <a:latin typeface="Montserrat"/>
              <a:sym typeface="Montserrat"/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84337DA1-9997-4C81-B0B5-AEA1982F05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7764" y="1489356"/>
            <a:ext cx="1700617" cy="647198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0B35BC1-DA44-4B85-B753-DCDEC57880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7192" y="0"/>
            <a:ext cx="1566808" cy="56697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C7ADD45-CB88-44A3-8A24-EBAED9FB02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26638" y="2729069"/>
            <a:ext cx="1646223" cy="56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732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oogle Shape;1998;p58">
            <a:extLst>
              <a:ext uri="{FF2B5EF4-FFF2-40B4-BE49-F238E27FC236}">
                <a16:creationId xmlns:a16="http://schemas.microsoft.com/office/drawing/2014/main" id="{B4A565D0-E6B4-4D44-8BF2-59E5E884D5AD}"/>
              </a:ext>
            </a:extLst>
          </p:cNvPr>
          <p:cNvGrpSpPr/>
          <p:nvPr/>
        </p:nvGrpSpPr>
        <p:grpSpPr>
          <a:xfrm>
            <a:off x="6745161" y="415433"/>
            <a:ext cx="76825" cy="76800"/>
            <a:chOff x="3104875" y="1099400"/>
            <a:chExt cx="76825" cy="76800"/>
          </a:xfrm>
        </p:grpSpPr>
        <p:sp>
          <p:nvSpPr>
            <p:cNvPr id="41" name="Google Shape;1999;p58">
              <a:extLst>
                <a:ext uri="{FF2B5EF4-FFF2-40B4-BE49-F238E27FC236}">
                  <a16:creationId xmlns:a16="http://schemas.microsoft.com/office/drawing/2014/main" id="{C6F12491-B619-4E18-A4ED-9D81D66D2541}"/>
                </a:ext>
              </a:extLst>
            </p:cNvPr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" name="Google Shape;2000;p58">
              <a:extLst>
                <a:ext uri="{FF2B5EF4-FFF2-40B4-BE49-F238E27FC236}">
                  <a16:creationId xmlns:a16="http://schemas.microsoft.com/office/drawing/2014/main" id="{9D938902-A62C-4D76-A49C-BB6C93F579E8}"/>
                </a:ext>
              </a:extLst>
            </p:cNvPr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43" name="Google Shape;2001;p58">
            <a:extLst>
              <a:ext uri="{FF2B5EF4-FFF2-40B4-BE49-F238E27FC236}">
                <a16:creationId xmlns:a16="http://schemas.microsoft.com/office/drawing/2014/main" id="{3E581FB3-0C21-434F-8A6D-1A1746D40C5A}"/>
              </a:ext>
            </a:extLst>
          </p:cNvPr>
          <p:cNvGrpSpPr/>
          <p:nvPr/>
        </p:nvGrpSpPr>
        <p:grpSpPr>
          <a:xfrm>
            <a:off x="7491877" y="4311858"/>
            <a:ext cx="76825" cy="76800"/>
            <a:chOff x="3104875" y="1099400"/>
            <a:chExt cx="76825" cy="76800"/>
          </a:xfrm>
        </p:grpSpPr>
        <p:sp>
          <p:nvSpPr>
            <p:cNvPr id="44" name="Google Shape;2002;p58">
              <a:extLst>
                <a:ext uri="{FF2B5EF4-FFF2-40B4-BE49-F238E27FC236}">
                  <a16:creationId xmlns:a16="http://schemas.microsoft.com/office/drawing/2014/main" id="{531573B3-69C4-4741-B77C-C9E251C05963}"/>
                </a:ext>
              </a:extLst>
            </p:cNvPr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5" name="Google Shape;2003;p58">
              <a:extLst>
                <a:ext uri="{FF2B5EF4-FFF2-40B4-BE49-F238E27FC236}">
                  <a16:creationId xmlns:a16="http://schemas.microsoft.com/office/drawing/2014/main" id="{62E61FC4-F3F7-47DF-8102-F152B93D5957}"/>
                </a:ext>
              </a:extLst>
            </p:cNvPr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46" name="Объект 3">
            <a:extLst>
              <a:ext uri="{FF2B5EF4-FFF2-40B4-BE49-F238E27FC236}">
                <a16:creationId xmlns:a16="http://schemas.microsoft.com/office/drawing/2014/main" id="{FA04A3B4-0C40-4968-98F0-8BAAAEDE316C}"/>
              </a:ext>
            </a:extLst>
          </p:cNvPr>
          <p:cNvSpPr txBox="1">
            <a:spLocks/>
          </p:cNvSpPr>
          <p:nvPr/>
        </p:nvSpPr>
        <p:spPr>
          <a:xfrm>
            <a:off x="958031" y="1885249"/>
            <a:ext cx="2896802" cy="6247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ru-RU" sz="1400" b="1">
                <a:solidFill>
                  <a:schemeClr val="dk1"/>
                </a:solidFill>
                <a:latin typeface="Montserrat"/>
                <a:cs typeface="Arial"/>
              </a:rPr>
              <a:t>Дает более точную и быструю диагностику</a:t>
            </a:r>
          </a:p>
        </p:txBody>
      </p:sp>
      <p:sp>
        <p:nvSpPr>
          <p:cNvPr id="47" name="Объект 3">
            <a:extLst>
              <a:ext uri="{FF2B5EF4-FFF2-40B4-BE49-F238E27FC236}">
                <a16:creationId xmlns:a16="http://schemas.microsoft.com/office/drawing/2014/main" id="{770ABC93-1BF6-4CC0-9996-D3531CA86E68}"/>
              </a:ext>
            </a:extLst>
          </p:cNvPr>
          <p:cNvSpPr txBox="1">
            <a:spLocks/>
          </p:cNvSpPr>
          <p:nvPr/>
        </p:nvSpPr>
        <p:spPr>
          <a:xfrm>
            <a:off x="958031" y="2752640"/>
            <a:ext cx="3902875" cy="6247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rgbClr val="37A79F"/>
              </a:buClr>
              <a:buFont typeface="Wingdings" panose="05000000000000000000" pitchFamily="2" charset="2"/>
              <a:buChar char="q"/>
            </a:pPr>
            <a:r>
              <a:rPr lang="ru-RU" sz="1400" b="1">
                <a:solidFill>
                  <a:schemeClr val="dk1"/>
                </a:solidFill>
                <a:latin typeface="Montserrat"/>
                <a:cs typeface="Arial"/>
              </a:rPr>
              <a:t>Улучшает эффективность работы медицинских учреждений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B156D69-516C-4737-A263-A617A43919AF}"/>
              </a:ext>
            </a:extLst>
          </p:cNvPr>
          <p:cNvSpPr txBox="1"/>
          <p:nvPr/>
        </p:nvSpPr>
        <p:spPr>
          <a:xfrm>
            <a:off x="4968845" y="1913133"/>
            <a:ext cx="36294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A79F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ru-RU" b="1" kern="1200">
                <a:solidFill>
                  <a:schemeClr val="dk1"/>
                </a:solidFill>
                <a:latin typeface="Montserrat"/>
                <a:ea typeface="+mn-ea"/>
              </a:rPr>
              <a:t>Улучшает прогнозирование результатов лечения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ADE8D23-69CE-45A5-9173-70FDF330C72D}"/>
              </a:ext>
            </a:extLst>
          </p:cNvPr>
          <p:cNvSpPr txBox="1"/>
          <p:nvPr/>
        </p:nvSpPr>
        <p:spPr>
          <a:xfrm>
            <a:off x="4976402" y="2701847"/>
            <a:ext cx="35265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A79F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ru-RU" b="1" kern="1200">
                <a:solidFill>
                  <a:schemeClr val="dk1"/>
                </a:solidFill>
                <a:latin typeface="Montserrat"/>
                <a:ea typeface="+mn-ea"/>
              </a:rPr>
              <a:t>Уменьшает затраты на диагностику</a:t>
            </a:r>
          </a:p>
        </p:txBody>
      </p:sp>
      <p:sp>
        <p:nvSpPr>
          <p:cNvPr id="50" name="Google Shape;1641;p48">
            <a:extLst>
              <a:ext uri="{FF2B5EF4-FFF2-40B4-BE49-F238E27FC236}">
                <a16:creationId xmlns:a16="http://schemas.microsoft.com/office/drawing/2014/main" id="{2006143E-0DC9-4D1C-ADF5-35BB30826187}"/>
              </a:ext>
            </a:extLst>
          </p:cNvPr>
          <p:cNvSpPr txBox="1">
            <a:spLocks/>
          </p:cNvSpPr>
          <p:nvPr/>
        </p:nvSpPr>
        <p:spPr>
          <a:xfrm>
            <a:off x="912147" y="631360"/>
            <a:ext cx="6994944" cy="925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 Black"/>
              <a:buNone/>
              <a:defRPr sz="32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 sz="2800">
                <a:solidFill>
                  <a:srgbClr val="315F6A"/>
                </a:solidFill>
                <a:cs typeface="Krub" panose="00000500000000000000" pitchFamily="2" charset="-34"/>
              </a:rPr>
              <a:t>Преимущества искусственного интеллекта в медицине</a:t>
            </a:r>
          </a:p>
        </p:txBody>
      </p:sp>
      <p:sp>
        <p:nvSpPr>
          <p:cNvPr id="51" name="Google Shape;1985;p58">
            <a:extLst>
              <a:ext uri="{FF2B5EF4-FFF2-40B4-BE49-F238E27FC236}">
                <a16:creationId xmlns:a16="http://schemas.microsoft.com/office/drawing/2014/main" id="{153CA0CF-2DE1-4ABE-9EE5-44F94D37CC41}"/>
              </a:ext>
            </a:extLst>
          </p:cNvPr>
          <p:cNvSpPr/>
          <p:nvPr/>
        </p:nvSpPr>
        <p:spPr>
          <a:xfrm>
            <a:off x="3195923" y="3842291"/>
            <a:ext cx="2592300" cy="638700"/>
          </a:xfrm>
          <a:prstGeom prst="roundRect">
            <a:avLst>
              <a:gd name="adj" fmla="val 50000"/>
            </a:avLst>
          </a:prstGeom>
          <a:solidFill>
            <a:srgbClr val="BCF2E7">
              <a:alpha val="33020"/>
            </a:srgbClr>
          </a:solidFill>
          <a:ln w="19050" cap="flat" cmpd="sng">
            <a:solidFill>
              <a:srgbClr val="A0D4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A0D4FC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52" name="Google Shape;2006;p58">
            <a:extLst>
              <a:ext uri="{FF2B5EF4-FFF2-40B4-BE49-F238E27FC236}">
                <a16:creationId xmlns:a16="http://schemas.microsoft.com/office/drawing/2014/main" id="{BCF22FCC-205C-4519-A527-56279D456B39}"/>
              </a:ext>
            </a:extLst>
          </p:cNvPr>
          <p:cNvGrpSpPr/>
          <p:nvPr/>
        </p:nvGrpSpPr>
        <p:grpSpPr>
          <a:xfrm>
            <a:off x="3689754" y="3916273"/>
            <a:ext cx="395192" cy="457186"/>
            <a:chOff x="1246535" y="1431577"/>
            <a:chExt cx="525871" cy="601957"/>
          </a:xfrm>
        </p:grpSpPr>
        <p:sp>
          <p:nvSpPr>
            <p:cNvPr id="53" name="Google Shape;2007;p58">
              <a:extLst>
                <a:ext uri="{FF2B5EF4-FFF2-40B4-BE49-F238E27FC236}">
                  <a16:creationId xmlns:a16="http://schemas.microsoft.com/office/drawing/2014/main" id="{E485532A-8A8F-48CB-BFE6-D04A06E3DCFF}"/>
                </a:ext>
              </a:extLst>
            </p:cNvPr>
            <p:cNvSpPr/>
            <p:nvPr/>
          </p:nvSpPr>
          <p:spPr>
            <a:xfrm>
              <a:off x="1350250" y="1660002"/>
              <a:ext cx="83781" cy="51376"/>
            </a:xfrm>
            <a:custGeom>
              <a:avLst/>
              <a:gdLst/>
              <a:ahLst/>
              <a:cxnLst/>
              <a:rect l="l" t="t" r="r" b="b"/>
              <a:pathLst>
                <a:path w="2526" h="1549" extrusionOk="0">
                  <a:moveTo>
                    <a:pt x="1994" y="532"/>
                  </a:moveTo>
                  <a:lnTo>
                    <a:pt x="1994" y="1017"/>
                  </a:lnTo>
                  <a:lnTo>
                    <a:pt x="532" y="1017"/>
                  </a:lnTo>
                  <a:lnTo>
                    <a:pt x="532" y="532"/>
                  </a:lnTo>
                  <a:close/>
                  <a:moveTo>
                    <a:pt x="373" y="1"/>
                  </a:moveTo>
                  <a:cubicBezTo>
                    <a:pt x="167" y="1"/>
                    <a:pt x="1" y="167"/>
                    <a:pt x="1" y="372"/>
                  </a:cubicBezTo>
                  <a:lnTo>
                    <a:pt x="1" y="1177"/>
                  </a:lnTo>
                  <a:cubicBezTo>
                    <a:pt x="1" y="1382"/>
                    <a:pt x="167" y="1549"/>
                    <a:pt x="373" y="1549"/>
                  </a:cubicBezTo>
                  <a:lnTo>
                    <a:pt x="2153" y="1549"/>
                  </a:lnTo>
                  <a:cubicBezTo>
                    <a:pt x="2358" y="1549"/>
                    <a:pt x="2526" y="1382"/>
                    <a:pt x="2526" y="1177"/>
                  </a:cubicBezTo>
                  <a:lnTo>
                    <a:pt x="2526" y="372"/>
                  </a:lnTo>
                  <a:cubicBezTo>
                    <a:pt x="2526" y="167"/>
                    <a:pt x="2358" y="1"/>
                    <a:pt x="21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4" name="Google Shape;2008;p58">
              <a:extLst>
                <a:ext uri="{FF2B5EF4-FFF2-40B4-BE49-F238E27FC236}">
                  <a16:creationId xmlns:a16="http://schemas.microsoft.com/office/drawing/2014/main" id="{CA1E5ADB-29A1-4328-AF9F-CB4FB05944E6}"/>
                </a:ext>
              </a:extLst>
            </p:cNvPr>
            <p:cNvSpPr/>
            <p:nvPr/>
          </p:nvSpPr>
          <p:spPr>
            <a:xfrm>
              <a:off x="1460798" y="1660002"/>
              <a:ext cx="83781" cy="51376"/>
            </a:xfrm>
            <a:custGeom>
              <a:avLst/>
              <a:gdLst/>
              <a:ahLst/>
              <a:cxnLst/>
              <a:rect l="l" t="t" r="r" b="b"/>
              <a:pathLst>
                <a:path w="2526" h="1549" extrusionOk="0">
                  <a:moveTo>
                    <a:pt x="1994" y="532"/>
                  </a:moveTo>
                  <a:lnTo>
                    <a:pt x="1994" y="1017"/>
                  </a:lnTo>
                  <a:lnTo>
                    <a:pt x="533" y="1017"/>
                  </a:lnTo>
                  <a:lnTo>
                    <a:pt x="533" y="532"/>
                  </a:lnTo>
                  <a:close/>
                  <a:moveTo>
                    <a:pt x="372" y="1"/>
                  </a:moveTo>
                  <a:cubicBezTo>
                    <a:pt x="167" y="1"/>
                    <a:pt x="1" y="167"/>
                    <a:pt x="1" y="372"/>
                  </a:cubicBezTo>
                  <a:lnTo>
                    <a:pt x="1" y="1177"/>
                  </a:lnTo>
                  <a:cubicBezTo>
                    <a:pt x="1" y="1382"/>
                    <a:pt x="168" y="1549"/>
                    <a:pt x="372" y="1549"/>
                  </a:cubicBezTo>
                  <a:lnTo>
                    <a:pt x="2153" y="1549"/>
                  </a:lnTo>
                  <a:cubicBezTo>
                    <a:pt x="2358" y="1549"/>
                    <a:pt x="2526" y="1382"/>
                    <a:pt x="2526" y="1177"/>
                  </a:cubicBezTo>
                  <a:lnTo>
                    <a:pt x="2526" y="372"/>
                  </a:lnTo>
                  <a:cubicBezTo>
                    <a:pt x="2526" y="167"/>
                    <a:pt x="2358" y="1"/>
                    <a:pt x="21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5" name="Google Shape;2009;p58">
              <a:extLst>
                <a:ext uri="{FF2B5EF4-FFF2-40B4-BE49-F238E27FC236}">
                  <a16:creationId xmlns:a16="http://schemas.microsoft.com/office/drawing/2014/main" id="{E451017B-5A6B-4B17-B3A1-8829B190FDE2}"/>
                </a:ext>
              </a:extLst>
            </p:cNvPr>
            <p:cNvSpPr/>
            <p:nvPr/>
          </p:nvSpPr>
          <p:spPr>
            <a:xfrm>
              <a:off x="1338807" y="1985342"/>
              <a:ext cx="56352" cy="17645"/>
            </a:xfrm>
            <a:custGeom>
              <a:avLst/>
              <a:gdLst/>
              <a:ahLst/>
              <a:cxnLst/>
              <a:rect l="l" t="t" r="r" b="b"/>
              <a:pathLst>
                <a:path w="1699" h="532" extrusionOk="0">
                  <a:moveTo>
                    <a:pt x="267" y="0"/>
                  </a:moveTo>
                  <a:cubicBezTo>
                    <a:pt x="119" y="0"/>
                    <a:pt x="1" y="119"/>
                    <a:pt x="1" y="266"/>
                  </a:cubicBezTo>
                  <a:cubicBezTo>
                    <a:pt x="1" y="413"/>
                    <a:pt x="119" y="532"/>
                    <a:pt x="267" y="532"/>
                  </a:cubicBezTo>
                  <a:lnTo>
                    <a:pt x="1432" y="532"/>
                  </a:lnTo>
                  <a:cubicBezTo>
                    <a:pt x="1579" y="532"/>
                    <a:pt x="1698" y="413"/>
                    <a:pt x="1698" y="266"/>
                  </a:cubicBezTo>
                  <a:cubicBezTo>
                    <a:pt x="1698" y="119"/>
                    <a:pt x="1579" y="0"/>
                    <a:pt x="14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6" name="Google Shape;2010;p58">
              <a:extLst>
                <a:ext uri="{FF2B5EF4-FFF2-40B4-BE49-F238E27FC236}">
                  <a16:creationId xmlns:a16="http://schemas.microsoft.com/office/drawing/2014/main" id="{6C747452-E5DE-4594-97BE-A8AE60F3F77F}"/>
                </a:ext>
              </a:extLst>
            </p:cNvPr>
            <p:cNvSpPr/>
            <p:nvPr/>
          </p:nvSpPr>
          <p:spPr>
            <a:xfrm>
              <a:off x="1464446" y="1985342"/>
              <a:ext cx="17678" cy="17645"/>
            </a:xfrm>
            <a:custGeom>
              <a:avLst/>
              <a:gdLst/>
              <a:ahLst/>
              <a:cxnLst/>
              <a:rect l="l" t="t" r="r" b="b"/>
              <a:pathLst>
                <a:path w="533" h="532" extrusionOk="0">
                  <a:moveTo>
                    <a:pt x="267" y="0"/>
                  </a:moveTo>
                  <a:cubicBezTo>
                    <a:pt x="197" y="0"/>
                    <a:pt x="128" y="29"/>
                    <a:pt x="79" y="78"/>
                  </a:cubicBezTo>
                  <a:cubicBezTo>
                    <a:pt x="29" y="127"/>
                    <a:pt x="1" y="196"/>
                    <a:pt x="1" y="266"/>
                  </a:cubicBezTo>
                  <a:cubicBezTo>
                    <a:pt x="1" y="336"/>
                    <a:pt x="29" y="404"/>
                    <a:pt x="79" y="454"/>
                  </a:cubicBezTo>
                  <a:cubicBezTo>
                    <a:pt x="128" y="503"/>
                    <a:pt x="197" y="532"/>
                    <a:pt x="267" y="532"/>
                  </a:cubicBezTo>
                  <a:cubicBezTo>
                    <a:pt x="336" y="532"/>
                    <a:pt x="405" y="503"/>
                    <a:pt x="454" y="454"/>
                  </a:cubicBezTo>
                  <a:cubicBezTo>
                    <a:pt x="504" y="405"/>
                    <a:pt x="532" y="336"/>
                    <a:pt x="532" y="266"/>
                  </a:cubicBezTo>
                  <a:cubicBezTo>
                    <a:pt x="532" y="196"/>
                    <a:pt x="504" y="127"/>
                    <a:pt x="454" y="78"/>
                  </a:cubicBezTo>
                  <a:cubicBezTo>
                    <a:pt x="405" y="29"/>
                    <a:pt x="336" y="0"/>
                    <a:pt x="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7" name="Google Shape;2011;p58">
              <a:extLst>
                <a:ext uri="{FF2B5EF4-FFF2-40B4-BE49-F238E27FC236}">
                  <a16:creationId xmlns:a16="http://schemas.microsoft.com/office/drawing/2014/main" id="{272A03DF-4790-4354-BF3E-7C0C0CCD5246}"/>
                </a:ext>
              </a:extLst>
            </p:cNvPr>
            <p:cNvSpPr/>
            <p:nvPr/>
          </p:nvSpPr>
          <p:spPr>
            <a:xfrm>
              <a:off x="1499902" y="1985342"/>
              <a:ext cx="17678" cy="17645"/>
            </a:xfrm>
            <a:custGeom>
              <a:avLst/>
              <a:gdLst/>
              <a:ahLst/>
              <a:cxnLst/>
              <a:rect l="l" t="t" r="r" b="b"/>
              <a:pathLst>
                <a:path w="533" h="532" extrusionOk="0">
                  <a:moveTo>
                    <a:pt x="266" y="0"/>
                  </a:moveTo>
                  <a:cubicBezTo>
                    <a:pt x="197" y="0"/>
                    <a:pt x="128" y="29"/>
                    <a:pt x="77" y="78"/>
                  </a:cubicBezTo>
                  <a:cubicBezTo>
                    <a:pt x="29" y="127"/>
                    <a:pt x="0" y="196"/>
                    <a:pt x="0" y="266"/>
                  </a:cubicBezTo>
                  <a:cubicBezTo>
                    <a:pt x="0" y="336"/>
                    <a:pt x="29" y="404"/>
                    <a:pt x="77" y="454"/>
                  </a:cubicBezTo>
                  <a:cubicBezTo>
                    <a:pt x="128" y="503"/>
                    <a:pt x="197" y="532"/>
                    <a:pt x="266" y="532"/>
                  </a:cubicBezTo>
                  <a:cubicBezTo>
                    <a:pt x="336" y="532"/>
                    <a:pt x="404" y="503"/>
                    <a:pt x="454" y="454"/>
                  </a:cubicBezTo>
                  <a:cubicBezTo>
                    <a:pt x="504" y="405"/>
                    <a:pt x="532" y="336"/>
                    <a:pt x="532" y="266"/>
                  </a:cubicBezTo>
                  <a:cubicBezTo>
                    <a:pt x="532" y="196"/>
                    <a:pt x="504" y="127"/>
                    <a:pt x="454" y="78"/>
                  </a:cubicBezTo>
                  <a:cubicBezTo>
                    <a:pt x="404" y="29"/>
                    <a:pt x="336" y="0"/>
                    <a:pt x="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8" name="Google Shape;2012;p58">
              <a:extLst>
                <a:ext uri="{FF2B5EF4-FFF2-40B4-BE49-F238E27FC236}">
                  <a16:creationId xmlns:a16="http://schemas.microsoft.com/office/drawing/2014/main" id="{297FD9F8-EEFA-4847-839E-7DCAA97BCC2F}"/>
                </a:ext>
              </a:extLst>
            </p:cNvPr>
            <p:cNvSpPr/>
            <p:nvPr/>
          </p:nvSpPr>
          <p:spPr>
            <a:xfrm>
              <a:off x="1535358" y="1985342"/>
              <a:ext cx="17645" cy="17645"/>
            </a:xfrm>
            <a:custGeom>
              <a:avLst/>
              <a:gdLst/>
              <a:ahLst/>
              <a:cxnLst/>
              <a:rect l="l" t="t" r="r" b="b"/>
              <a:pathLst>
                <a:path w="532" h="532" extrusionOk="0">
                  <a:moveTo>
                    <a:pt x="265" y="0"/>
                  </a:moveTo>
                  <a:cubicBezTo>
                    <a:pt x="195" y="0"/>
                    <a:pt x="127" y="29"/>
                    <a:pt x="77" y="78"/>
                  </a:cubicBezTo>
                  <a:cubicBezTo>
                    <a:pt x="28" y="127"/>
                    <a:pt x="0" y="196"/>
                    <a:pt x="0" y="266"/>
                  </a:cubicBezTo>
                  <a:cubicBezTo>
                    <a:pt x="0" y="336"/>
                    <a:pt x="28" y="404"/>
                    <a:pt x="77" y="454"/>
                  </a:cubicBezTo>
                  <a:cubicBezTo>
                    <a:pt x="127" y="503"/>
                    <a:pt x="195" y="532"/>
                    <a:pt x="265" y="532"/>
                  </a:cubicBezTo>
                  <a:cubicBezTo>
                    <a:pt x="335" y="532"/>
                    <a:pt x="404" y="503"/>
                    <a:pt x="453" y="454"/>
                  </a:cubicBezTo>
                  <a:cubicBezTo>
                    <a:pt x="503" y="405"/>
                    <a:pt x="531" y="336"/>
                    <a:pt x="531" y="266"/>
                  </a:cubicBezTo>
                  <a:cubicBezTo>
                    <a:pt x="531" y="196"/>
                    <a:pt x="503" y="127"/>
                    <a:pt x="453" y="78"/>
                  </a:cubicBezTo>
                  <a:cubicBezTo>
                    <a:pt x="404" y="29"/>
                    <a:pt x="335" y="0"/>
                    <a:pt x="2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9" name="Google Shape;2013;p58">
              <a:extLst>
                <a:ext uri="{FF2B5EF4-FFF2-40B4-BE49-F238E27FC236}">
                  <a16:creationId xmlns:a16="http://schemas.microsoft.com/office/drawing/2014/main" id="{B035DCC4-3B04-4C1B-AEAF-511A0C2527E4}"/>
                </a:ext>
              </a:extLst>
            </p:cNvPr>
            <p:cNvSpPr/>
            <p:nvPr/>
          </p:nvSpPr>
          <p:spPr>
            <a:xfrm>
              <a:off x="1403186" y="1571776"/>
              <a:ext cx="17678" cy="17678"/>
            </a:xfrm>
            <a:custGeom>
              <a:avLst/>
              <a:gdLst/>
              <a:ahLst/>
              <a:cxnLst/>
              <a:rect l="l" t="t" r="r" b="b"/>
              <a:pathLst>
                <a:path w="533" h="533" extrusionOk="0">
                  <a:moveTo>
                    <a:pt x="266" y="0"/>
                  </a:moveTo>
                  <a:cubicBezTo>
                    <a:pt x="196" y="0"/>
                    <a:pt x="128" y="28"/>
                    <a:pt x="79" y="78"/>
                  </a:cubicBezTo>
                  <a:cubicBezTo>
                    <a:pt x="28" y="128"/>
                    <a:pt x="0" y="195"/>
                    <a:pt x="0" y="266"/>
                  </a:cubicBezTo>
                  <a:cubicBezTo>
                    <a:pt x="0" y="336"/>
                    <a:pt x="28" y="405"/>
                    <a:pt x="79" y="454"/>
                  </a:cubicBezTo>
                  <a:cubicBezTo>
                    <a:pt x="128" y="503"/>
                    <a:pt x="197" y="532"/>
                    <a:pt x="266" y="532"/>
                  </a:cubicBezTo>
                  <a:cubicBezTo>
                    <a:pt x="336" y="532"/>
                    <a:pt x="404" y="503"/>
                    <a:pt x="454" y="454"/>
                  </a:cubicBezTo>
                  <a:cubicBezTo>
                    <a:pt x="504" y="405"/>
                    <a:pt x="532" y="336"/>
                    <a:pt x="532" y="266"/>
                  </a:cubicBezTo>
                  <a:cubicBezTo>
                    <a:pt x="532" y="195"/>
                    <a:pt x="504" y="128"/>
                    <a:pt x="454" y="78"/>
                  </a:cubicBezTo>
                  <a:cubicBezTo>
                    <a:pt x="405" y="28"/>
                    <a:pt x="336" y="0"/>
                    <a:pt x="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0" name="Google Shape;2014;p58">
              <a:extLst>
                <a:ext uri="{FF2B5EF4-FFF2-40B4-BE49-F238E27FC236}">
                  <a16:creationId xmlns:a16="http://schemas.microsoft.com/office/drawing/2014/main" id="{0F418083-8904-4BC7-BC7B-403BBDE7FAE6}"/>
                </a:ext>
              </a:extLst>
            </p:cNvPr>
            <p:cNvSpPr/>
            <p:nvPr/>
          </p:nvSpPr>
          <p:spPr>
            <a:xfrm>
              <a:off x="1438608" y="1571776"/>
              <a:ext cx="17678" cy="17678"/>
            </a:xfrm>
            <a:custGeom>
              <a:avLst/>
              <a:gdLst/>
              <a:ahLst/>
              <a:cxnLst/>
              <a:rect l="l" t="t" r="r" b="b"/>
              <a:pathLst>
                <a:path w="533" h="533" extrusionOk="0">
                  <a:moveTo>
                    <a:pt x="266" y="0"/>
                  </a:moveTo>
                  <a:cubicBezTo>
                    <a:pt x="196" y="0"/>
                    <a:pt x="128" y="28"/>
                    <a:pt x="78" y="78"/>
                  </a:cubicBezTo>
                  <a:cubicBezTo>
                    <a:pt x="29" y="128"/>
                    <a:pt x="0" y="195"/>
                    <a:pt x="0" y="266"/>
                  </a:cubicBezTo>
                  <a:cubicBezTo>
                    <a:pt x="0" y="336"/>
                    <a:pt x="29" y="405"/>
                    <a:pt x="78" y="454"/>
                  </a:cubicBezTo>
                  <a:cubicBezTo>
                    <a:pt x="128" y="503"/>
                    <a:pt x="196" y="532"/>
                    <a:pt x="266" y="532"/>
                  </a:cubicBezTo>
                  <a:cubicBezTo>
                    <a:pt x="337" y="532"/>
                    <a:pt x="405" y="503"/>
                    <a:pt x="455" y="454"/>
                  </a:cubicBezTo>
                  <a:cubicBezTo>
                    <a:pt x="504" y="405"/>
                    <a:pt x="532" y="336"/>
                    <a:pt x="532" y="266"/>
                  </a:cubicBezTo>
                  <a:cubicBezTo>
                    <a:pt x="532" y="196"/>
                    <a:pt x="504" y="128"/>
                    <a:pt x="455" y="78"/>
                  </a:cubicBezTo>
                  <a:cubicBezTo>
                    <a:pt x="405" y="28"/>
                    <a:pt x="337" y="0"/>
                    <a:pt x="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1" name="Google Shape;2015;p58">
              <a:extLst>
                <a:ext uri="{FF2B5EF4-FFF2-40B4-BE49-F238E27FC236}">
                  <a16:creationId xmlns:a16="http://schemas.microsoft.com/office/drawing/2014/main" id="{45EE9F51-DD12-4114-A208-166DEAC5CA4C}"/>
                </a:ext>
              </a:extLst>
            </p:cNvPr>
            <p:cNvSpPr/>
            <p:nvPr/>
          </p:nvSpPr>
          <p:spPr>
            <a:xfrm>
              <a:off x="1474065" y="1571776"/>
              <a:ext cx="17645" cy="17678"/>
            </a:xfrm>
            <a:custGeom>
              <a:avLst/>
              <a:gdLst/>
              <a:ahLst/>
              <a:cxnLst/>
              <a:rect l="l" t="t" r="r" b="b"/>
              <a:pathLst>
                <a:path w="532" h="533" extrusionOk="0">
                  <a:moveTo>
                    <a:pt x="266" y="0"/>
                  </a:moveTo>
                  <a:cubicBezTo>
                    <a:pt x="196" y="0"/>
                    <a:pt x="127" y="28"/>
                    <a:pt x="78" y="78"/>
                  </a:cubicBezTo>
                  <a:cubicBezTo>
                    <a:pt x="29" y="128"/>
                    <a:pt x="0" y="196"/>
                    <a:pt x="0" y="266"/>
                  </a:cubicBezTo>
                  <a:cubicBezTo>
                    <a:pt x="0" y="336"/>
                    <a:pt x="29" y="405"/>
                    <a:pt x="78" y="454"/>
                  </a:cubicBezTo>
                  <a:cubicBezTo>
                    <a:pt x="127" y="503"/>
                    <a:pt x="196" y="532"/>
                    <a:pt x="266" y="532"/>
                  </a:cubicBezTo>
                  <a:cubicBezTo>
                    <a:pt x="336" y="532"/>
                    <a:pt x="405" y="503"/>
                    <a:pt x="454" y="454"/>
                  </a:cubicBezTo>
                  <a:cubicBezTo>
                    <a:pt x="503" y="405"/>
                    <a:pt x="532" y="336"/>
                    <a:pt x="532" y="266"/>
                  </a:cubicBezTo>
                  <a:cubicBezTo>
                    <a:pt x="532" y="195"/>
                    <a:pt x="503" y="128"/>
                    <a:pt x="454" y="78"/>
                  </a:cubicBezTo>
                  <a:cubicBezTo>
                    <a:pt x="405" y="28"/>
                    <a:pt x="336" y="0"/>
                    <a:pt x="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2" name="Google Shape;2016;p58">
              <a:extLst>
                <a:ext uri="{FF2B5EF4-FFF2-40B4-BE49-F238E27FC236}">
                  <a16:creationId xmlns:a16="http://schemas.microsoft.com/office/drawing/2014/main" id="{5C316A4F-DFA3-407C-80C4-82791542B9BE}"/>
                </a:ext>
              </a:extLst>
            </p:cNvPr>
            <p:cNvSpPr/>
            <p:nvPr/>
          </p:nvSpPr>
          <p:spPr>
            <a:xfrm>
              <a:off x="1246535" y="1431577"/>
              <a:ext cx="525871" cy="601957"/>
            </a:xfrm>
            <a:custGeom>
              <a:avLst/>
              <a:gdLst/>
              <a:ahLst/>
              <a:cxnLst/>
              <a:rect l="l" t="t" r="r" b="b"/>
              <a:pathLst>
                <a:path w="15855" h="18149" extrusionOk="0">
                  <a:moveTo>
                    <a:pt x="6931" y="1864"/>
                  </a:moveTo>
                  <a:cubicBezTo>
                    <a:pt x="6946" y="1864"/>
                    <a:pt x="6963" y="1865"/>
                    <a:pt x="6978" y="1865"/>
                  </a:cubicBezTo>
                  <a:lnTo>
                    <a:pt x="6978" y="2585"/>
                  </a:lnTo>
                  <a:lnTo>
                    <a:pt x="5137" y="2585"/>
                  </a:lnTo>
                  <a:lnTo>
                    <a:pt x="5137" y="1865"/>
                  </a:lnTo>
                  <a:cubicBezTo>
                    <a:pt x="5153" y="1864"/>
                    <a:pt x="5169" y="1864"/>
                    <a:pt x="5185" y="1864"/>
                  </a:cubicBezTo>
                  <a:close/>
                  <a:moveTo>
                    <a:pt x="15323" y="532"/>
                  </a:moveTo>
                  <a:lnTo>
                    <a:pt x="15323" y="3925"/>
                  </a:lnTo>
                  <a:lnTo>
                    <a:pt x="11009" y="3925"/>
                  </a:lnTo>
                  <a:cubicBezTo>
                    <a:pt x="10933" y="3925"/>
                    <a:pt x="10860" y="3958"/>
                    <a:pt x="10809" y="4016"/>
                  </a:cubicBezTo>
                  <a:lnTo>
                    <a:pt x="10263" y="4640"/>
                  </a:lnTo>
                  <a:lnTo>
                    <a:pt x="10263" y="532"/>
                  </a:lnTo>
                  <a:close/>
                  <a:moveTo>
                    <a:pt x="11140" y="6825"/>
                  </a:moveTo>
                  <a:cubicBezTo>
                    <a:pt x="11384" y="6825"/>
                    <a:pt x="11583" y="7023"/>
                    <a:pt x="11583" y="7268"/>
                  </a:cubicBezTo>
                  <a:lnTo>
                    <a:pt x="11583" y="9382"/>
                  </a:lnTo>
                  <a:cubicBezTo>
                    <a:pt x="11583" y="9626"/>
                    <a:pt x="11384" y="9824"/>
                    <a:pt x="11140" y="9824"/>
                  </a:cubicBezTo>
                  <a:lnTo>
                    <a:pt x="10986" y="9824"/>
                  </a:lnTo>
                  <a:cubicBezTo>
                    <a:pt x="10995" y="9711"/>
                    <a:pt x="11000" y="9595"/>
                    <a:pt x="11000" y="9479"/>
                  </a:cubicBezTo>
                  <a:lnTo>
                    <a:pt x="11000" y="6825"/>
                  </a:lnTo>
                  <a:close/>
                  <a:moveTo>
                    <a:pt x="8826" y="5935"/>
                  </a:moveTo>
                  <a:cubicBezTo>
                    <a:pt x="9221" y="5935"/>
                    <a:pt x="9543" y="6256"/>
                    <a:pt x="9543" y="6651"/>
                  </a:cubicBezTo>
                  <a:lnTo>
                    <a:pt x="9543" y="9287"/>
                  </a:lnTo>
                  <a:cubicBezTo>
                    <a:pt x="9543" y="9681"/>
                    <a:pt x="9222" y="10003"/>
                    <a:pt x="8826" y="10003"/>
                  </a:cubicBezTo>
                  <a:lnTo>
                    <a:pt x="8245" y="10003"/>
                  </a:lnTo>
                  <a:cubicBezTo>
                    <a:pt x="8153" y="9545"/>
                    <a:pt x="7747" y="9200"/>
                    <a:pt x="7263" y="9200"/>
                  </a:cubicBezTo>
                  <a:lnTo>
                    <a:pt x="4940" y="9200"/>
                  </a:lnTo>
                  <a:cubicBezTo>
                    <a:pt x="4454" y="9200"/>
                    <a:pt x="4049" y="9545"/>
                    <a:pt x="3957" y="10003"/>
                  </a:cubicBezTo>
                  <a:lnTo>
                    <a:pt x="3376" y="10003"/>
                  </a:lnTo>
                  <a:cubicBezTo>
                    <a:pt x="2981" y="10003"/>
                    <a:pt x="2660" y="9681"/>
                    <a:pt x="2660" y="9287"/>
                  </a:cubicBezTo>
                  <a:lnTo>
                    <a:pt x="2660" y="6651"/>
                  </a:lnTo>
                  <a:cubicBezTo>
                    <a:pt x="2660" y="6256"/>
                    <a:pt x="2981" y="5935"/>
                    <a:pt x="3376" y="5935"/>
                  </a:cubicBezTo>
                  <a:close/>
                  <a:moveTo>
                    <a:pt x="7263" y="9731"/>
                  </a:moveTo>
                  <a:cubicBezTo>
                    <a:pt x="7522" y="9731"/>
                    <a:pt x="7734" y="9942"/>
                    <a:pt x="7734" y="10202"/>
                  </a:cubicBezTo>
                  <a:cubicBezTo>
                    <a:pt x="7734" y="10462"/>
                    <a:pt x="7522" y="10673"/>
                    <a:pt x="7263" y="10673"/>
                  </a:cubicBezTo>
                  <a:lnTo>
                    <a:pt x="4940" y="10673"/>
                  </a:lnTo>
                  <a:cubicBezTo>
                    <a:pt x="4680" y="10673"/>
                    <a:pt x="4469" y="10462"/>
                    <a:pt x="4469" y="10202"/>
                  </a:cubicBezTo>
                  <a:cubicBezTo>
                    <a:pt x="4469" y="9942"/>
                    <a:pt x="4680" y="9731"/>
                    <a:pt x="4940" y="9731"/>
                  </a:cubicBezTo>
                  <a:close/>
                  <a:moveTo>
                    <a:pt x="2619" y="2962"/>
                  </a:moveTo>
                  <a:lnTo>
                    <a:pt x="2619" y="5660"/>
                  </a:lnTo>
                  <a:cubicBezTo>
                    <a:pt x="2321" y="5889"/>
                    <a:pt x="2128" y="6248"/>
                    <a:pt x="2128" y="6651"/>
                  </a:cubicBezTo>
                  <a:lnTo>
                    <a:pt x="2128" y="9287"/>
                  </a:lnTo>
                  <a:cubicBezTo>
                    <a:pt x="2128" y="9691"/>
                    <a:pt x="2321" y="10050"/>
                    <a:pt x="2619" y="10278"/>
                  </a:cubicBezTo>
                  <a:lnTo>
                    <a:pt x="2619" y="11900"/>
                  </a:lnTo>
                  <a:cubicBezTo>
                    <a:pt x="2017" y="11269"/>
                    <a:pt x="1646" y="10417"/>
                    <a:pt x="1646" y="9479"/>
                  </a:cubicBezTo>
                  <a:lnTo>
                    <a:pt x="1646" y="5383"/>
                  </a:lnTo>
                  <a:cubicBezTo>
                    <a:pt x="1646" y="4446"/>
                    <a:pt x="2017" y="3594"/>
                    <a:pt x="2619" y="2962"/>
                  </a:cubicBezTo>
                  <a:close/>
                  <a:moveTo>
                    <a:pt x="7510" y="1911"/>
                  </a:moveTo>
                  <a:cubicBezTo>
                    <a:pt x="8044" y="1999"/>
                    <a:pt x="8539" y="2207"/>
                    <a:pt x="8965" y="2506"/>
                  </a:cubicBezTo>
                  <a:lnTo>
                    <a:pt x="8965" y="3403"/>
                  </a:lnTo>
                  <a:cubicBezTo>
                    <a:pt x="8965" y="3550"/>
                    <a:pt x="9083" y="3669"/>
                    <a:pt x="9230" y="3669"/>
                  </a:cubicBezTo>
                  <a:cubicBezTo>
                    <a:pt x="9378" y="3669"/>
                    <a:pt x="9496" y="3550"/>
                    <a:pt x="9496" y="3403"/>
                  </a:cubicBezTo>
                  <a:lnTo>
                    <a:pt x="9496" y="2962"/>
                  </a:lnTo>
                  <a:cubicBezTo>
                    <a:pt x="9579" y="3050"/>
                    <a:pt x="9657" y="3140"/>
                    <a:pt x="9730" y="3234"/>
                  </a:cubicBezTo>
                  <a:lnTo>
                    <a:pt x="9730" y="5128"/>
                  </a:lnTo>
                  <a:cubicBezTo>
                    <a:pt x="9730" y="5386"/>
                    <a:pt x="9898" y="5503"/>
                    <a:pt x="10054" y="5503"/>
                  </a:cubicBezTo>
                  <a:cubicBezTo>
                    <a:pt x="10126" y="5503"/>
                    <a:pt x="10235" y="5478"/>
                    <a:pt x="10340" y="5358"/>
                  </a:cubicBezTo>
                  <a:lnTo>
                    <a:pt x="10464" y="5216"/>
                  </a:lnTo>
                  <a:cubicBezTo>
                    <a:pt x="10467" y="5272"/>
                    <a:pt x="10468" y="5327"/>
                    <a:pt x="10468" y="5383"/>
                  </a:cubicBezTo>
                  <a:lnTo>
                    <a:pt x="10468" y="9479"/>
                  </a:lnTo>
                  <a:lnTo>
                    <a:pt x="10469" y="9479"/>
                  </a:lnTo>
                  <a:cubicBezTo>
                    <a:pt x="10469" y="10416"/>
                    <a:pt x="10098" y="11269"/>
                    <a:pt x="9497" y="11900"/>
                  </a:cubicBezTo>
                  <a:lnTo>
                    <a:pt x="9497" y="10339"/>
                  </a:lnTo>
                  <a:cubicBezTo>
                    <a:pt x="9844" y="10117"/>
                    <a:pt x="10075" y="9729"/>
                    <a:pt x="10075" y="9286"/>
                  </a:cubicBezTo>
                  <a:lnTo>
                    <a:pt x="10075" y="6651"/>
                  </a:lnTo>
                  <a:cubicBezTo>
                    <a:pt x="10075" y="6210"/>
                    <a:pt x="9844" y="5821"/>
                    <a:pt x="9497" y="5599"/>
                  </a:cubicBezTo>
                  <a:lnTo>
                    <a:pt x="9497" y="4892"/>
                  </a:lnTo>
                  <a:cubicBezTo>
                    <a:pt x="9497" y="4745"/>
                    <a:pt x="9378" y="4626"/>
                    <a:pt x="9231" y="4626"/>
                  </a:cubicBezTo>
                  <a:cubicBezTo>
                    <a:pt x="9083" y="4626"/>
                    <a:pt x="8965" y="4745"/>
                    <a:pt x="8965" y="4892"/>
                  </a:cubicBezTo>
                  <a:lnTo>
                    <a:pt x="8965" y="5411"/>
                  </a:lnTo>
                  <a:cubicBezTo>
                    <a:pt x="8919" y="5406"/>
                    <a:pt x="8873" y="5403"/>
                    <a:pt x="8826" y="5403"/>
                  </a:cubicBezTo>
                  <a:lnTo>
                    <a:pt x="3376" y="5403"/>
                  </a:lnTo>
                  <a:cubicBezTo>
                    <a:pt x="3299" y="5403"/>
                    <a:pt x="3223" y="5410"/>
                    <a:pt x="3151" y="5424"/>
                  </a:cubicBezTo>
                  <a:lnTo>
                    <a:pt x="3151" y="2504"/>
                  </a:lnTo>
                  <a:cubicBezTo>
                    <a:pt x="3577" y="2207"/>
                    <a:pt x="4070" y="1999"/>
                    <a:pt x="4605" y="1911"/>
                  </a:cubicBezTo>
                  <a:lnTo>
                    <a:pt x="4605" y="2608"/>
                  </a:lnTo>
                  <a:cubicBezTo>
                    <a:pt x="4605" y="2888"/>
                    <a:pt x="4833" y="3115"/>
                    <a:pt x="5114" y="3115"/>
                  </a:cubicBezTo>
                  <a:lnTo>
                    <a:pt x="7001" y="3115"/>
                  </a:lnTo>
                  <a:cubicBezTo>
                    <a:pt x="7282" y="3115"/>
                    <a:pt x="7510" y="2887"/>
                    <a:pt x="7510" y="2608"/>
                  </a:cubicBezTo>
                  <a:lnTo>
                    <a:pt x="7510" y="1911"/>
                  </a:lnTo>
                  <a:close/>
                  <a:moveTo>
                    <a:pt x="3151" y="10514"/>
                  </a:moveTo>
                  <a:cubicBezTo>
                    <a:pt x="3223" y="10527"/>
                    <a:pt x="3299" y="10535"/>
                    <a:pt x="3376" y="10535"/>
                  </a:cubicBezTo>
                  <a:lnTo>
                    <a:pt x="3993" y="10535"/>
                  </a:lnTo>
                  <a:cubicBezTo>
                    <a:pt x="4131" y="10925"/>
                    <a:pt x="4504" y="11205"/>
                    <a:pt x="4939" y="11205"/>
                  </a:cubicBezTo>
                  <a:lnTo>
                    <a:pt x="7263" y="11205"/>
                  </a:lnTo>
                  <a:cubicBezTo>
                    <a:pt x="7699" y="11205"/>
                    <a:pt x="8071" y="10925"/>
                    <a:pt x="8208" y="10535"/>
                  </a:cubicBezTo>
                  <a:lnTo>
                    <a:pt x="8826" y="10535"/>
                  </a:lnTo>
                  <a:cubicBezTo>
                    <a:pt x="8873" y="10535"/>
                    <a:pt x="8919" y="10533"/>
                    <a:pt x="8965" y="10527"/>
                  </a:cubicBezTo>
                  <a:lnTo>
                    <a:pt x="8965" y="12357"/>
                  </a:lnTo>
                  <a:cubicBezTo>
                    <a:pt x="8389" y="12761"/>
                    <a:pt x="7688" y="12999"/>
                    <a:pt x="6931" y="12999"/>
                  </a:cubicBezTo>
                  <a:lnTo>
                    <a:pt x="5185" y="12999"/>
                  </a:lnTo>
                  <a:cubicBezTo>
                    <a:pt x="4428" y="12999"/>
                    <a:pt x="3727" y="12761"/>
                    <a:pt x="3151" y="12357"/>
                  </a:cubicBezTo>
                  <a:lnTo>
                    <a:pt x="3151" y="10514"/>
                  </a:lnTo>
                  <a:close/>
                  <a:moveTo>
                    <a:pt x="7516" y="13489"/>
                  </a:moveTo>
                  <a:lnTo>
                    <a:pt x="7516" y="14261"/>
                  </a:lnTo>
                  <a:lnTo>
                    <a:pt x="4599" y="14261"/>
                  </a:lnTo>
                  <a:lnTo>
                    <a:pt x="4599" y="13489"/>
                  </a:lnTo>
                  <a:cubicBezTo>
                    <a:pt x="4790" y="13515"/>
                    <a:pt x="4986" y="13531"/>
                    <a:pt x="5185" y="13531"/>
                  </a:cubicBezTo>
                  <a:lnTo>
                    <a:pt x="6931" y="13531"/>
                  </a:lnTo>
                  <a:cubicBezTo>
                    <a:pt x="7129" y="13531"/>
                    <a:pt x="7325" y="13515"/>
                    <a:pt x="7516" y="13489"/>
                  </a:cubicBezTo>
                  <a:close/>
                  <a:moveTo>
                    <a:pt x="9365" y="16295"/>
                  </a:moveTo>
                  <a:cubicBezTo>
                    <a:pt x="9631" y="16295"/>
                    <a:pt x="9849" y="16509"/>
                    <a:pt x="9849" y="16774"/>
                  </a:cubicBezTo>
                  <a:lnTo>
                    <a:pt x="9849" y="17618"/>
                  </a:lnTo>
                  <a:lnTo>
                    <a:pt x="2267" y="17618"/>
                  </a:lnTo>
                  <a:lnTo>
                    <a:pt x="2267" y="16774"/>
                  </a:lnTo>
                  <a:cubicBezTo>
                    <a:pt x="2267" y="16509"/>
                    <a:pt x="2483" y="16295"/>
                    <a:pt x="2750" y="16295"/>
                  </a:cubicBezTo>
                  <a:close/>
                  <a:moveTo>
                    <a:pt x="10215" y="0"/>
                  </a:moveTo>
                  <a:cubicBezTo>
                    <a:pt x="9948" y="0"/>
                    <a:pt x="9731" y="217"/>
                    <a:pt x="9731" y="484"/>
                  </a:cubicBezTo>
                  <a:lnTo>
                    <a:pt x="9731" y="2447"/>
                  </a:lnTo>
                  <a:cubicBezTo>
                    <a:pt x="9001" y="1757"/>
                    <a:pt x="8014" y="1332"/>
                    <a:pt x="6931" y="1332"/>
                  </a:cubicBezTo>
                  <a:lnTo>
                    <a:pt x="5185" y="1332"/>
                  </a:lnTo>
                  <a:cubicBezTo>
                    <a:pt x="2940" y="1332"/>
                    <a:pt x="1115" y="3149"/>
                    <a:pt x="1115" y="5383"/>
                  </a:cubicBezTo>
                  <a:lnTo>
                    <a:pt x="1115" y="6293"/>
                  </a:lnTo>
                  <a:lnTo>
                    <a:pt x="975" y="6293"/>
                  </a:lnTo>
                  <a:cubicBezTo>
                    <a:pt x="438" y="6293"/>
                    <a:pt x="0" y="6731"/>
                    <a:pt x="0" y="7268"/>
                  </a:cubicBezTo>
                  <a:lnTo>
                    <a:pt x="0" y="7657"/>
                  </a:lnTo>
                  <a:cubicBezTo>
                    <a:pt x="0" y="7803"/>
                    <a:pt x="120" y="7923"/>
                    <a:pt x="266" y="7923"/>
                  </a:cubicBezTo>
                  <a:cubicBezTo>
                    <a:pt x="413" y="7923"/>
                    <a:pt x="532" y="7803"/>
                    <a:pt x="532" y="7657"/>
                  </a:cubicBezTo>
                  <a:lnTo>
                    <a:pt x="532" y="7269"/>
                  </a:lnTo>
                  <a:cubicBezTo>
                    <a:pt x="532" y="7024"/>
                    <a:pt x="730" y="6825"/>
                    <a:pt x="975" y="6825"/>
                  </a:cubicBezTo>
                  <a:lnTo>
                    <a:pt x="1115" y="6825"/>
                  </a:lnTo>
                  <a:lnTo>
                    <a:pt x="1115" y="9479"/>
                  </a:lnTo>
                  <a:cubicBezTo>
                    <a:pt x="1115" y="9595"/>
                    <a:pt x="1120" y="9711"/>
                    <a:pt x="1130" y="9825"/>
                  </a:cubicBezTo>
                  <a:lnTo>
                    <a:pt x="975" y="9825"/>
                  </a:lnTo>
                  <a:cubicBezTo>
                    <a:pt x="730" y="9825"/>
                    <a:pt x="532" y="9626"/>
                    <a:pt x="532" y="9382"/>
                  </a:cubicBezTo>
                  <a:lnTo>
                    <a:pt x="532" y="9040"/>
                  </a:lnTo>
                  <a:cubicBezTo>
                    <a:pt x="532" y="8893"/>
                    <a:pt x="413" y="8774"/>
                    <a:pt x="266" y="8774"/>
                  </a:cubicBezTo>
                  <a:cubicBezTo>
                    <a:pt x="120" y="8774"/>
                    <a:pt x="0" y="8893"/>
                    <a:pt x="0" y="9040"/>
                  </a:cubicBezTo>
                  <a:lnTo>
                    <a:pt x="0" y="9382"/>
                  </a:lnTo>
                  <a:cubicBezTo>
                    <a:pt x="0" y="9920"/>
                    <a:pt x="438" y="10356"/>
                    <a:pt x="975" y="10356"/>
                  </a:cubicBezTo>
                  <a:lnTo>
                    <a:pt x="1211" y="10356"/>
                  </a:lnTo>
                  <a:cubicBezTo>
                    <a:pt x="1534" y="11808"/>
                    <a:pt x="2642" y="12970"/>
                    <a:pt x="4067" y="13376"/>
                  </a:cubicBezTo>
                  <a:lnTo>
                    <a:pt x="4067" y="14261"/>
                  </a:lnTo>
                  <a:lnTo>
                    <a:pt x="1363" y="14261"/>
                  </a:lnTo>
                  <a:cubicBezTo>
                    <a:pt x="630" y="14261"/>
                    <a:pt x="33" y="14854"/>
                    <a:pt x="33" y="15585"/>
                  </a:cubicBezTo>
                  <a:lnTo>
                    <a:pt x="33" y="17883"/>
                  </a:lnTo>
                  <a:cubicBezTo>
                    <a:pt x="33" y="18030"/>
                    <a:pt x="152" y="18149"/>
                    <a:pt x="299" y="18149"/>
                  </a:cubicBezTo>
                  <a:lnTo>
                    <a:pt x="11816" y="18149"/>
                  </a:lnTo>
                  <a:cubicBezTo>
                    <a:pt x="11963" y="18149"/>
                    <a:pt x="12082" y="18030"/>
                    <a:pt x="12082" y="17883"/>
                  </a:cubicBezTo>
                  <a:lnTo>
                    <a:pt x="12082" y="15585"/>
                  </a:lnTo>
                  <a:cubicBezTo>
                    <a:pt x="12082" y="14854"/>
                    <a:pt x="11486" y="14261"/>
                    <a:pt x="10753" y="14261"/>
                  </a:cubicBezTo>
                  <a:lnTo>
                    <a:pt x="10054" y="14261"/>
                  </a:lnTo>
                  <a:cubicBezTo>
                    <a:pt x="9908" y="14261"/>
                    <a:pt x="9788" y="14380"/>
                    <a:pt x="9788" y="14527"/>
                  </a:cubicBezTo>
                  <a:cubicBezTo>
                    <a:pt x="9788" y="14673"/>
                    <a:pt x="9908" y="14793"/>
                    <a:pt x="10054" y="14793"/>
                  </a:cubicBezTo>
                  <a:lnTo>
                    <a:pt x="10753" y="14793"/>
                  </a:lnTo>
                  <a:cubicBezTo>
                    <a:pt x="11192" y="14793"/>
                    <a:pt x="11550" y="15148"/>
                    <a:pt x="11550" y="15584"/>
                  </a:cubicBezTo>
                  <a:lnTo>
                    <a:pt x="11550" y="17617"/>
                  </a:lnTo>
                  <a:lnTo>
                    <a:pt x="10380" y="17617"/>
                  </a:lnTo>
                  <a:lnTo>
                    <a:pt x="10380" y="16774"/>
                  </a:lnTo>
                  <a:cubicBezTo>
                    <a:pt x="10380" y="16216"/>
                    <a:pt x="9925" y="15762"/>
                    <a:pt x="9364" y="15762"/>
                  </a:cubicBezTo>
                  <a:lnTo>
                    <a:pt x="2750" y="15762"/>
                  </a:lnTo>
                  <a:cubicBezTo>
                    <a:pt x="2191" y="15762"/>
                    <a:pt x="1735" y="16216"/>
                    <a:pt x="1735" y="16774"/>
                  </a:cubicBezTo>
                  <a:lnTo>
                    <a:pt x="1735" y="17617"/>
                  </a:lnTo>
                  <a:lnTo>
                    <a:pt x="564" y="17617"/>
                  </a:lnTo>
                  <a:lnTo>
                    <a:pt x="564" y="15584"/>
                  </a:lnTo>
                  <a:cubicBezTo>
                    <a:pt x="564" y="15148"/>
                    <a:pt x="923" y="14793"/>
                    <a:pt x="1363" y="14793"/>
                  </a:cubicBezTo>
                  <a:lnTo>
                    <a:pt x="8495" y="14793"/>
                  </a:lnTo>
                  <a:cubicBezTo>
                    <a:pt x="8642" y="14793"/>
                    <a:pt x="8761" y="14673"/>
                    <a:pt x="8761" y="14527"/>
                  </a:cubicBezTo>
                  <a:cubicBezTo>
                    <a:pt x="8761" y="14380"/>
                    <a:pt x="8642" y="14261"/>
                    <a:pt x="8495" y="14261"/>
                  </a:cubicBezTo>
                  <a:lnTo>
                    <a:pt x="8048" y="14261"/>
                  </a:lnTo>
                  <a:lnTo>
                    <a:pt x="8048" y="13375"/>
                  </a:lnTo>
                  <a:cubicBezTo>
                    <a:pt x="9473" y="12969"/>
                    <a:pt x="10581" y="11808"/>
                    <a:pt x="10904" y="10356"/>
                  </a:cubicBezTo>
                  <a:lnTo>
                    <a:pt x="11140" y="10356"/>
                  </a:lnTo>
                  <a:cubicBezTo>
                    <a:pt x="11678" y="10356"/>
                    <a:pt x="12115" y="9919"/>
                    <a:pt x="12115" y="9382"/>
                  </a:cubicBezTo>
                  <a:lnTo>
                    <a:pt x="12115" y="7268"/>
                  </a:lnTo>
                  <a:cubicBezTo>
                    <a:pt x="12115" y="6731"/>
                    <a:pt x="11678" y="6293"/>
                    <a:pt x="11140" y="6293"/>
                  </a:cubicBezTo>
                  <a:lnTo>
                    <a:pt x="11001" y="6293"/>
                  </a:lnTo>
                  <a:lnTo>
                    <a:pt x="11001" y="5383"/>
                  </a:lnTo>
                  <a:cubicBezTo>
                    <a:pt x="11001" y="5142"/>
                    <a:pt x="10978" y="4906"/>
                    <a:pt x="10937" y="4676"/>
                  </a:cubicBezTo>
                  <a:lnTo>
                    <a:pt x="11130" y="4457"/>
                  </a:lnTo>
                  <a:lnTo>
                    <a:pt x="15370" y="4457"/>
                  </a:lnTo>
                  <a:cubicBezTo>
                    <a:pt x="15637" y="4457"/>
                    <a:pt x="15854" y="4240"/>
                    <a:pt x="15854" y="3973"/>
                  </a:cubicBezTo>
                  <a:lnTo>
                    <a:pt x="15854" y="484"/>
                  </a:lnTo>
                  <a:cubicBezTo>
                    <a:pt x="15854" y="217"/>
                    <a:pt x="15637" y="0"/>
                    <a:pt x="153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3" name="Google Shape;2017;p58">
              <a:extLst>
                <a:ext uri="{FF2B5EF4-FFF2-40B4-BE49-F238E27FC236}">
                  <a16:creationId xmlns:a16="http://schemas.microsoft.com/office/drawing/2014/main" id="{71DC857E-FD2A-46B1-9CB5-692424F5665B}"/>
                </a:ext>
              </a:extLst>
            </p:cNvPr>
            <p:cNvSpPr/>
            <p:nvPr/>
          </p:nvSpPr>
          <p:spPr>
            <a:xfrm>
              <a:off x="1696552" y="1465541"/>
              <a:ext cx="39934" cy="17678"/>
            </a:xfrm>
            <a:custGeom>
              <a:avLst/>
              <a:gdLst/>
              <a:ahLst/>
              <a:cxnLst/>
              <a:rect l="l" t="t" r="r" b="b"/>
              <a:pathLst>
                <a:path w="1204" h="533" extrusionOk="0">
                  <a:moveTo>
                    <a:pt x="267" y="1"/>
                  </a:moveTo>
                  <a:cubicBezTo>
                    <a:pt x="120" y="1"/>
                    <a:pt x="1" y="120"/>
                    <a:pt x="1" y="267"/>
                  </a:cubicBezTo>
                  <a:cubicBezTo>
                    <a:pt x="1" y="414"/>
                    <a:pt x="120" y="533"/>
                    <a:pt x="267" y="533"/>
                  </a:cubicBezTo>
                  <a:lnTo>
                    <a:pt x="937" y="533"/>
                  </a:lnTo>
                  <a:cubicBezTo>
                    <a:pt x="1084" y="533"/>
                    <a:pt x="1203" y="414"/>
                    <a:pt x="1203" y="267"/>
                  </a:cubicBezTo>
                  <a:cubicBezTo>
                    <a:pt x="1203" y="120"/>
                    <a:pt x="1084" y="1"/>
                    <a:pt x="9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4" name="Google Shape;2018;p58">
              <a:extLst>
                <a:ext uri="{FF2B5EF4-FFF2-40B4-BE49-F238E27FC236}">
                  <a16:creationId xmlns:a16="http://schemas.microsoft.com/office/drawing/2014/main" id="{7296B2D4-0248-4C24-9874-1A1F8585BF55}"/>
                </a:ext>
              </a:extLst>
            </p:cNvPr>
            <p:cNvSpPr/>
            <p:nvPr/>
          </p:nvSpPr>
          <p:spPr>
            <a:xfrm>
              <a:off x="1605209" y="1495922"/>
              <a:ext cx="131277" cy="17678"/>
            </a:xfrm>
            <a:custGeom>
              <a:avLst/>
              <a:gdLst/>
              <a:ahLst/>
              <a:cxnLst/>
              <a:rect l="l" t="t" r="r" b="b"/>
              <a:pathLst>
                <a:path w="3958" h="533" extrusionOk="0">
                  <a:moveTo>
                    <a:pt x="266" y="1"/>
                  </a:moveTo>
                  <a:cubicBezTo>
                    <a:pt x="119" y="1"/>
                    <a:pt x="0" y="120"/>
                    <a:pt x="0" y="267"/>
                  </a:cubicBezTo>
                  <a:cubicBezTo>
                    <a:pt x="0" y="414"/>
                    <a:pt x="119" y="533"/>
                    <a:pt x="266" y="533"/>
                  </a:cubicBezTo>
                  <a:lnTo>
                    <a:pt x="3691" y="533"/>
                  </a:lnTo>
                  <a:cubicBezTo>
                    <a:pt x="3838" y="533"/>
                    <a:pt x="3957" y="414"/>
                    <a:pt x="3957" y="267"/>
                  </a:cubicBezTo>
                  <a:cubicBezTo>
                    <a:pt x="3957" y="120"/>
                    <a:pt x="3838" y="1"/>
                    <a:pt x="36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5" name="Google Shape;2019;p58">
              <a:extLst>
                <a:ext uri="{FF2B5EF4-FFF2-40B4-BE49-F238E27FC236}">
                  <a16:creationId xmlns:a16="http://schemas.microsoft.com/office/drawing/2014/main" id="{7F7803AB-9235-49CD-AFA5-442D881CEF7F}"/>
                </a:ext>
              </a:extLst>
            </p:cNvPr>
            <p:cNvSpPr/>
            <p:nvPr/>
          </p:nvSpPr>
          <p:spPr>
            <a:xfrm>
              <a:off x="1605209" y="1527730"/>
              <a:ext cx="131277" cy="17678"/>
            </a:xfrm>
            <a:custGeom>
              <a:avLst/>
              <a:gdLst/>
              <a:ahLst/>
              <a:cxnLst/>
              <a:rect l="l" t="t" r="r" b="b"/>
              <a:pathLst>
                <a:path w="3958" h="533" extrusionOk="0">
                  <a:moveTo>
                    <a:pt x="266" y="1"/>
                  </a:moveTo>
                  <a:cubicBezTo>
                    <a:pt x="119" y="1"/>
                    <a:pt x="0" y="120"/>
                    <a:pt x="0" y="267"/>
                  </a:cubicBezTo>
                  <a:cubicBezTo>
                    <a:pt x="0" y="414"/>
                    <a:pt x="119" y="533"/>
                    <a:pt x="266" y="533"/>
                  </a:cubicBezTo>
                  <a:lnTo>
                    <a:pt x="3691" y="533"/>
                  </a:lnTo>
                  <a:cubicBezTo>
                    <a:pt x="3838" y="533"/>
                    <a:pt x="3957" y="414"/>
                    <a:pt x="3957" y="267"/>
                  </a:cubicBezTo>
                  <a:cubicBezTo>
                    <a:pt x="3957" y="120"/>
                    <a:pt x="3838" y="1"/>
                    <a:pt x="36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6" name="Google Shape;2020;p58">
              <a:extLst>
                <a:ext uri="{FF2B5EF4-FFF2-40B4-BE49-F238E27FC236}">
                  <a16:creationId xmlns:a16="http://schemas.microsoft.com/office/drawing/2014/main" id="{4429EE04-7E47-47A1-BC5A-4055C2E7E307}"/>
                </a:ext>
              </a:extLst>
            </p:cNvPr>
            <p:cNvSpPr/>
            <p:nvPr/>
          </p:nvSpPr>
          <p:spPr>
            <a:xfrm>
              <a:off x="1605209" y="1465541"/>
              <a:ext cx="79768" cy="17678"/>
            </a:xfrm>
            <a:custGeom>
              <a:avLst/>
              <a:gdLst/>
              <a:ahLst/>
              <a:cxnLst/>
              <a:rect l="l" t="t" r="r" b="b"/>
              <a:pathLst>
                <a:path w="2405" h="533" extrusionOk="0">
                  <a:moveTo>
                    <a:pt x="266" y="1"/>
                  </a:moveTo>
                  <a:cubicBezTo>
                    <a:pt x="119" y="1"/>
                    <a:pt x="0" y="120"/>
                    <a:pt x="0" y="267"/>
                  </a:cubicBezTo>
                  <a:cubicBezTo>
                    <a:pt x="0" y="414"/>
                    <a:pt x="119" y="533"/>
                    <a:pt x="266" y="533"/>
                  </a:cubicBezTo>
                  <a:lnTo>
                    <a:pt x="2139" y="533"/>
                  </a:lnTo>
                  <a:cubicBezTo>
                    <a:pt x="2286" y="533"/>
                    <a:pt x="2405" y="414"/>
                    <a:pt x="2405" y="267"/>
                  </a:cubicBezTo>
                  <a:cubicBezTo>
                    <a:pt x="2405" y="120"/>
                    <a:pt x="2286" y="1"/>
                    <a:pt x="21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67" name="Google Shape;2021;p58">
            <a:extLst>
              <a:ext uri="{FF2B5EF4-FFF2-40B4-BE49-F238E27FC236}">
                <a16:creationId xmlns:a16="http://schemas.microsoft.com/office/drawing/2014/main" id="{AD3DBF0A-9D86-42AE-90B8-AF9ACAB4049F}"/>
              </a:ext>
            </a:extLst>
          </p:cNvPr>
          <p:cNvGrpSpPr/>
          <p:nvPr/>
        </p:nvGrpSpPr>
        <p:grpSpPr>
          <a:xfrm>
            <a:off x="4976402" y="3920011"/>
            <a:ext cx="364212" cy="457211"/>
            <a:chOff x="2636386" y="3145176"/>
            <a:chExt cx="478408" cy="601990"/>
          </a:xfrm>
        </p:grpSpPr>
        <p:sp>
          <p:nvSpPr>
            <p:cNvPr id="68" name="Google Shape;2022;p58">
              <a:extLst>
                <a:ext uri="{FF2B5EF4-FFF2-40B4-BE49-F238E27FC236}">
                  <a16:creationId xmlns:a16="http://schemas.microsoft.com/office/drawing/2014/main" id="{93670F36-639A-4DAF-BF57-747D57E7819E}"/>
                </a:ext>
              </a:extLst>
            </p:cNvPr>
            <p:cNvSpPr/>
            <p:nvPr/>
          </p:nvSpPr>
          <p:spPr>
            <a:xfrm>
              <a:off x="2849653" y="3556785"/>
              <a:ext cx="51874" cy="17678"/>
            </a:xfrm>
            <a:custGeom>
              <a:avLst/>
              <a:gdLst/>
              <a:ahLst/>
              <a:cxnLst/>
              <a:rect l="l" t="t" r="r" b="b"/>
              <a:pathLst>
                <a:path w="1564" h="533" extrusionOk="0">
                  <a:moveTo>
                    <a:pt x="266" y="0"/>
                  </a:moveTo>
                  <a:cubicBezTo>
                    <a:pt x="119" y="0"/>
                    <a:pt x="0" y="119"/>
                    <a:pt x="0" y="266"/>
                  </a:cubicBezTo>
                  <a:cubicBezTo>
                    <a:pt x="0" y="413"/>
                    <a:pt x="119" y="532"/>
                    <a:pt x="266" y="532"/>
                  </a:cubicBezTo>
                  <a:lnTo>
                    <a:pt x="1297" y="532"/>
                  </a:lnTo>
                  <a:cubicBezTo>
                    <a:pt x="1444" y="532"/>
                    <a:pt x="1563" y="413"/>
                    <a:pt x="1563" y="266"/>
                  </a:cubicBezTo>
                  <a:cubicBezTo>
                    <a:pt x="1563" y="119"/>
                    <a:pt x="1444" y="0"/>
                    <a:pt x="1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9" name="Google Shape;2023;p58">
              <a:extLst>
                <a:ext uri="{FF2B5EF4-FFF2-40B4-BE49-F238E27FC236}">
                  <a16:creationId xmlns:a16="http://schemas.microsoft.com/office/drawing/2014/main" id="{37E52E42-FFCB-44B8-B8B5-B11FAA2789C9}"/>
                </a:ext>
              </a:extLst>
            </p:cNvPr>
            <p:cNvSpPr/>
            <p:nvPr/>
          </p:nvSpPr>
          <p:spPr>
            <a:xfrm>
              <a:off x="2895093" y="3384513"/>
              <a:ext cx="120232" cy="79171"/>
            </a:xfrm>
            <a:custGeom>
              <a:avLst/>
              <a:gdLst/>
              <a:ahLst/>
              <a:cxnLst/>
              <a:rect l="l" t="t" r="r" b="b"/>
              <a:pathLst>
                <a:path w="3625" h="2387" extrusionOk="0">
                  <a:moveTo>
                    <a:pt x="1812" y="965"/>
                  </a:moveTo>
                  <a:cubicBezTo>
                    <a:pt x="1939" y="965"/>
                    <a:pt x="2041" y="1068"/>
                    <a:pt x="2041" y="1194"/>
                  </a:cubicBezTo>
                  <a:cubicBezTo>
                    <a:pt x="2041" y="1319"/>
                    <a:pt x="1939" y="1422"/>
                    <a:pt x="1812" y="1422"/>
                  </a:cubicBezTo>
                  <a:cubicBezTo>
                    <a:pt x="1685" y="1422"/>
                    <a:pt x="1582" y="1319"/>
                    <a:pt x="1582" y="1194"/>
                  </a:cubicBezTo>
                  <a:cubicBezTo>
                    <a:pt x="1582" y="1067"/>
                    <a:pt x="1685" y="965"/>
                    <a:pt x="1812" y="965"/>
                  </a:cubicBezTo>
                  <a:close/>
                  <a:moveTo>
                    <a:pt x="2306" y="617"/>
                  </a:moveTo>
                  <a:lnTo>
                    <a:pt x="2306" y="617"/>
                  </a:lnTo>
                  <a:cubicBezTo>
                    <a:pt x="2607" y="722"/>
                    <a:pt x="2870" y="921"/>
                    <a:pt x="3055" y="1194"/>
                  </a:cubicBezTo>
                  <a:cubicBezTo>
                    <a:pt x="2870" y="1466"/>
                    <a:pt x="2608" y="1665"/>
                    <a:pt x="2306" y="1770"/>
                  </a:cubicBezTo>
                  <a:cubicBezTo>
                    <a:pt x="2469" y="1630"/>
                    <a:pt x="2573" y="1424"/>
                    <a:pt x="2573" y="1193"/>
                  </a:cubicBezTo>
                  <a:cubicBezTo>
                    <a:pt x="2573" y="963"/>
                    <a:pt x="2469" y="757"/>
                    <a:pt x="2306" y="617"/>
                  </a:cubicBezTo>
                  <a:close/>
                  <a:moveTo>
                    <a:pt x="1317" y="617"/>
                  </a:moveTo>
                  <a:lnTo>
                    <a:pt x="1317" y="617"/>
                  </a:lnTo>
                  <a:cubicBezTo>
                    <a:pt x="1154" y="757"/>
                    <a:pt x="1050" y="963"/>
                    <a:pt x="1050" y="1194"/>
                  </a:cubicBezTo>
                  <a:cubicBezTo>
                    <a:pt x="1050" y="1424"/>
                    <a:pt x="1154" y="1631"/>
                    <a:pt x="1317" y="1771"/>
                  </a:cubicBezTo>
                  <a:cubicBezTo>
                    <a:pt x="1017" y="1666"/>
                    <a:pt x="754" y="1466"/>
                    <a:pt x="569" y="1194"/>
                  </a:cubicBezTo>
                  <a:cubicBezTo>
                    <a:pt x="754" y="921"/>
                    <a:pt x="1017" y="721"/>
                    <a:pt x="1317" y="617"/>
                  </a:cubicBezTo>
                  <a:close/>
                  <a:moveTo>
                    <a:pt x="1812" y="1"/>
                  </a:moveTo>
                  <a:cubicBezTo>
                    <a:pt x="1109" y="1"/>
                    <a:pt x="465" y="357"/>
                    <a:pt x="91" y="954"/>
                  </a:cubicBezTo>
                  <a:cubicBezTo>
                    <a:pt x="0" y="1100"/>
                    <a:pt x="0" y="1287"/>
                    <a:pt x="91" y="1433"/>
                  </a:cubicBezTo>
                  <a:cubicBezTo>
                    <a:pt x="465" y="2030"/>
                    <a:pt x="1109" y="2386"/>
                    <a:pt x="1812" y="2386"/>
                  </a:cubicBezTo>
                  <a:cubicBezTo>
                    <a:pt x="2516" y="2386"/>
                    <a:pt x="3158" y="2030"/>
                    <a:pt x="3532" y="1433"/>
                  </a:cubicBezTo>
                  <a:cubicBezTo>
                    <a:pt x="3624" y="1287"/>
                    <a:pt x="3624" y="1100"/>
                    <a:pt x="3532" y="954"/>
                  </a:cubicBezTo>
                  <a:cubicBezTo>
                    <a:pt x="3158" y="357"/>
                    <a:pt x="2515" y="1"/>
                    <a:pt x="18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0" name="Google Shape;2024;p58">
              <a:extLst>
                <a:ext uri="{FF2B5EF4-FFF2-40B4-BE49-F238E27FC236}">
                  <a16:creationId xmlns:a16="http://schemas.microsoft.com/office/drawing/2014/main" id="{35EFEE3A-EB5A-4D03-B61A-2823EEC36B39}"/>
                </a:ext>
              </a:extLst>
            </p:cNvPr>
            <p:cNvSpPr/>
            <p:nvPr/>
          </p:nvSpPr>
          <p:spPr>
            <a:xfrm>
              <a:off x="2893335" y="3344745"/>
              <a:ext cx="115821" cy="29121"/>
            </a:xfrm>
            <a:custGeom>
              <a:avLst/>
              <a:gdLst/>
              <a:ahLst/>
              <a:cxnLst/>
              <a:rect l="l" t="t" r="r" b="b"/>
              <a:pathLst>
                <a:path w="3492" h="878" extrusionOk="0">
                  <a:moveTo>
                    <a:pt x="1746" y="1"/>
                  </a:moveTo>
                  <a:cubicBezTo>
                    <a:pt x="1209" y="1"/>
                    <a:pt x="673" y="125"/>
                    <a:pt x="183" y="374"/>
                  </a:cubicBezTo>
                  <a:cubicBezTo>
                    <a:pt x="53" y="441"/>
                    <a:pt x="1" y="601"/>
                    <a:pt x="67" y="732"/>
                  </a:cubicBezTo>
                  <a:cubicBezTo>
                    <a:pt x="115" y="824"/>
                    <a:pt x="208" y="877"/>
                    <a:pt x="305" y="877"/>
                  </a:cubicBezTo>
                  <a:cubicBezTo>
                    <a:pt x="345" y="877"/>
                    <a:pt x="386" y="868"/>
                    <a:pt x="425" y="849"/>
                  </a:cubicBezTo>
                  <a:cubicBezTo>
                    <a:pt x="838" y="638"/>
                    <a:pt x="1292" y="532"/>
                    <a:pt x="1746" y="532"/>
                  </a:cubicBezTo>
                  <a:cubicBezTo>
                    <a:pt x="2200" y="532"/>
                    <a:pt x="2653" y="638"/>
                    <a:pt x="3067" y="849"/>
                  </a:cubicBezTo>
                  <a:cubicBezTo>
                    <a:pt x="3106" y="868"/>
                    <a:pt x="3147" y="878"/>
                    <a:pt x="3188" y="878"/>
                  </a:cubicBezTo>
                  <a:cubicBezTo>
                    <a:pt x="3284" y="878"/>
                    <a:pt x="3378" y="824"/>
                    <a:pt x="3425" y="732"/>
                  </a:cubicBezTo>
                  <a:cubicBezTo>
                    <a:pt x="3492" y="601"/>
                    <a:pt x="3439" y="441"/>
                    <a:pt x="3309" y="374"/>
                  </a:cubicBezTo>
                  <a:cubicBezTo>
                    <a:pt x="2820" y="125"/>
                    <a:pt x="2283" y="1"/>
                    <a:pt x="17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1" name="Google Shape;2025;p58">
              <a:extLst>
                <a:ext uri="{FF2B5EF4-FFF2-40B4-BE49-F238E27FC236}">
                  <a16:creationId xmlns:a16="http://schemas.microsoft.com/office/drawing/2014/main" id="{B04CFF0D-8FF3-4D4F-97C7-7F5AF917DE29}"/>
                </a:ext>
              </a:extLst>
            </p:cNvPr>
            <p:cNvSpPr/>
            <p:nvPr/>
          </p:nvSpPr>
          <p:spPr>
            <a:xfrm>
              <a:off x="2730250" y="3349223"/>
              <a:ext cx="114163" cy="114096"/>
            </a:xfrm>
            <a:custGeom>
              <a:avLst/>
              <a:gdLst/>
              <a:ahLst/>
              <a:cxnLst/>
              <a:rect l="l" t="t" r="r" b="b"/>
              <a:pathLst>
                <a:path w="3442" h="3440" extrusionOk="0">
                  <a:moveTo>
                    <a:pt x="1720" y="532"/>
                  </a:moveTo>
                  <a:cubicBezTo>
                    <a:pt x="2285" y="532"/>
                    <a:pt x="2757" y="926"/>
                    <a:pt x="2879" y="1454"/>
                  </a:cubicBezTo>
                  <a:lnTo>
                    <a:pt x="563" y="1454"/>
                  </a:lnTo>
                  <a:cubicBezTo>
                    <a:pt x="684" y="926"/>
                    <a:pt x="1157" y="532"/>
                    <a:pt x="1720" y="532"/>
                  </a:cubicBezTo>
                  <a:close/>
                  <a:moveTo>
                    <a:pt x="2879" y="1986"/>
                  </a:moveTo>
                  <a:cubicBezTo>
                    <a:pt x="2757" y="2514"/>
                    <a:pt x="2285" y="2908"/>
                    <a:pt x="1720" y="2908"/>
                  </a:cubicBezTo>
                  <a:cubicBezTo>
                    <a:pt x="1157" y="2908"/>
                    <a:pt x="684" y="2514"/>
                    <a:pt x="563" y="1986"/>
                  </a:cubicBezTo>
                  <a:close/>
                  <a:moveTo>
                    <a:pt x="1720" y="0"/>
                  </a:moveTo>
                  <a:cubicBezTo>
                    <a:pt x="773" y="0"/>
                    <a:pt x="1" y="771"/>
                    <a:pt x="1" y="1720"/>
                  </a:cubicBezTo>
                  <a:cubicBezTo>
                    <a:pt x="1" y="2669"/>
                    <a:pt x="773" y="3440"/>
                    <a:pt x="1720" y="3440"/>
                  </a:cubicBezTo>
                  <a:cubicBezTo>
                    <a:pt x="2669" y="3440"/>
                    <a:pt x="3441" y="2669"/>
                    <a:pt x="3441" y="1720"/>
                  </a:cubicBezTo>
                  <a:cubicBezTo>
                    <a:pt x="3441" y="771"/>
                    <a:pt x="2669" y="0"/>
                    <a:pt x="17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2" name="Google Shape;2026;p58">
              <a:extLst>
                <a:ext uri="{FF2B5EF4-FFF2-40B4-BE49-F238E27FC236}">
                  <a16:creationId xmlns:a16="http://schemas.microsoft.com/office/drawing/2014/main" id="{3020501B-2BB5-4BCD-B30F-B30FF65B09D1}"/>
                </a:ext>
              </a:extLst>
            </p:cNvPr>
            <p:cNvSpPr/>
            <p:nvPr/>
          </p:nvSpPr>
          <p:spPr>
            <a:xfrm>
              <a:off x="2636386" y="3145176"/>
              <a:ext cx="478408" cy="601990"/>
            </a:xfrm>
            <a:custGeom>
              <a:avLst/>
              <a:gdLst/>
              <a:ahLst/>
              <a:cxnLst/>
              <a:rect l="l" t="t" r="r" b="b"/>
              <a:pathLst>
                <a:path w="14424" h="18150" extrusionOk="0">
                  <a:moveTo>
                    <a:pt x="7369" y="533"/>
                  </a:moveTo>
                  <a:cubicBezTo>
                    <a:pt x="7983" y="533"/>
                    <a:pt x="8481" y="1031"/>
                    <a:pt x="8481" y="1644"/>
                  </a:cubicBezTo>
                  <a:lnTo>
                    <a:pt x="8481" y="2346"/>
                  </a:lnTo>
                  <a:cubicBezTo>
                    <a:pt x="8109" y="2318"/>
                    <a:pt x="7698" y="2305"/>
                    <a:pt x="7238" y="2305"/>
                  </a:cubicBezTo>
                  <a:lnTo>
                    <a:pt x="7185" y="2305"/>
                  </a:lnTo>
                  <a:cubicBezTo>
                    <a:pt x="6070" y="2305"/>
                    <a:pt x="4659" y="2372"/>
                    <a:pt x="3640" y="2887"/>
                  </a:cubicBezTo>
                  <a:cubicBezTo>
                    <a:pt x="3203" y="3108"/>
                    <a:pt x="2859" y="3395"/>
                    <a:pt x="2607" y="3752"/>
                  </a:cubicBezTo>
                  <a:lnTo>
                    <a:pt x="2607" y="1644"/>
                  </a:lnTo>
                  <a:cubicBezTo>
                    <a:pt x="2607" y="1031"/>
                    <a:pt x="3106" y="533"/>
                    <a:pt x="3719" y="533"/>
                  </a:cubicBezTo>
                  <a:close/>
                  <a:moveTo>
                    <a:pt x="5728" y="2898"/>
                  </a:moveTo>
                  <a:lnTo>
                    <a:pt x="5728" y="3998"/>
                  </a:lnTo>
                  <a:lnTo>
                    <a:pt x="3087" y="3998"/>
                  </a:lnTo>
                  <a:cubicBezTo>
                    <a:pt x="3286" y="3739"/>
                    <a:pt x="3549" y="3529"/>
                    <a:pt x="3880" y="3361"/>
                  </a:cubicBezTo>
                  <a:cubicBezTo>
                    <a:pt x="4346" y="3125"/>
                    <a:pt x="4940" y="2975"/>
                    <a:pt x="5728" y="2898"/>
                  </a:cubicBezTo>
                  <a:close/>
                  <a:moveTo>
                    <a:pt x="1304" y="4935"/>
                  </a:moveTo>
                  <a:cubicBezTo>
                    <a:pt x="1456" y="4935"/>
                    <a:pt x="1579" y="5060"/>
                    <a:pt x="1579" y="5212"/>
                  </a:cubicBezTo>
                  <a:cubicBezTo>
                    <a:pt x="1579" y="5363"/>
                    <a:pt x="1456" y="5487"/>
                    <a:pt x="1304" y="5487"/>
                  </a:cubicBezTo>
                  <a:cubicBezTo>
                    <a:pt x="1152" y="5487"/>
                    <a:pt x="1029" y="5363"/>
                    <a:pt x="1029" y="5212"/>
                  </a:cubicBezTo>
                  <a:cubicBezTo>
                    <a:pt x="1029" y="5060"/>
                    <a:pt x="1152" y="4935"/>
                    <a:pt x="1304" y="4935"/>
                  </a:cubicBezTo>
                  <a:close/>
                  <a:moveTo>
                    <a:pt x="2075" y="5448"/>
                  </a:moveTo>
                  <a:lnTo>
                    <a:pt x="2075" y="6797"/>
                  </a:lnTo>
                  <a:cubicBezTo>
                    <a:pt x="2033" y="6895"/>
                    <a:pt x="1996" y="6994"/>
                    <a:pt x="1965" y="7097"/>
                  </a:cubicBezTo>
                  <a:lnTo>
                    <a:pt x="1570" y="7097"/>
                  </a:lnTo>
                  <a:lnTo>
                    <a:pt x="1570" y="5972"/>
                  </a:lnTo>
                  <a:cubicBezTo>
                    <a:pt x="1810" y="5888"/>
                    <a:pt x="2000" y="5693"/>
                    <a:pt x="2075" y="5448"/>
                  </a:cubicBezTo>
                  <a:close/>
                  <a:moveTo>
                    <a:pt x="1861" y="7629"/>
                  </a:moveTo>
                  <a:cubicBezTo>
                    <a:pt x="1854" y="7709"/>
                    <a:pt x="1850" y="7791"/>
                    <a:pt x="1850" y="7872"/>
                  </a:cubicBezTo>
                  <a:cubicBezTo>
                    <a:pt x="1850" y="8254"/>
                    <a:pt x="1930" y="8616"/>
                    <a:pt x="2073" y="8946"/>
                  </a:cubicBezTo>
                  <a:lnTo>
                    <a:pt x="814" y="8946"/>
                  </a:lnTo>
                  <a:lnTo>
                    <a:pt x="814" y="7783"/>
                  </a:lnTo>
                  <a:cubicBezTo>
                    <a:pt x="814" y="7697"/>
                    <a:pt x="883" y="7629"/>
                    <a:pt x="968" y="7629"/>
                  </a:cubicBezTo>
                  <a:close/>
                  <a:moveTo>
                    <a:pt x="5728" y="4530"/>
                  </a:moveTo>
                  <a:lnTo>
                    <a:pt x="5728" y="5441"/>
                  </a:lnTo>
                  <a:cubicBezTo>
                    <a:pt x="5628" y="5392"/>
                    <a:pt x="5525" y="5349"/>
                    <a:pt x="5418" y="5313"/>
                  </a:cubicBezTo>
                  <a:cubicBezTo>
                    <a:pt x="5390" y="5304"/>
                    <a:pt x="5361" y="5299"/>
                    <a:pt x="5332" y="5299"/>
                  </a:cubicBezTo>
                  <a:cubicBezTo>
                    <a:pt x="5222" y="5299"/>
                    <a:pt x="5119" y="5369"/>
                    <a:pt x="5081" y="5480"/>
                  </a:cubicBezTo>
                  <a:cubicBezTo>
                    <a:pt x="5034" y="5618"/>
                    <a:pt x="5109" y="5769"/>
                    <a:pt x="5248" y="5816"/>
                  </a:cubicBezTo>
                  <a:cubicBezTo>
                    <a:pt x="6129" y="6115"/>
                    <a:pt x="6720" y="6941"/>
                    <a:pt x="6720" y="7872"/>
                  </a:cubicBezTo>
                  <a:cubicBezTo>
                    <a:pt x="6720" y="9068"/>
                    <a:pt x="5748" y="10041"/>
                    <a:pt x="4550" y="10041"/>
                  </a:cubicBezTo>
                  <a:cubicBezTo>
                    <a:pt x="3354" y="10041"/>
                    <a:pt x="2381" y="9068"/>
                    <a:pt x="2381" y="7872"/>
                  </a:cubicBezTo>
                  <a:cubicBezTo>
                    <a:pt x="2382" y="6969"/>
                    <a:pt x="2950" y="6152"/>
                    <a:pt x="3795" y="5838"/>
                  </a:cubicBezTo>
                  <a:cubicBezTo>
                    <a:pt x="3932" y="5787"/>
                    <a:pt x="4003" y="5634"/>
                    <a:pt x="3952" y="5496"/>
                  </a:cubicBezTo>
                  <a:cubicBezTo>
                    <a:pt x="3912" y="5389"/>
                    <a:pt x="3810" y="5323"/>
                    <a:pt x="3702" y="5323"/>
                  </a:cubicBezTo>
                  <a:cubicBezTo>
                    <a:pt x="3671" y="5323"/>
                    <a:pt x="3640" y="5328"/>
                    <a:pt x="3610" y="5339"/>
                  </a:cubicBezTo>
                  <a:cubicBezTo>
                    <a:pt x="3223" y="5484"/>
                    <a:pt x="2882" y="5712"/>
                    <a:pt x="2607" y="5999"/>
                  </a:cubicBezTo>
                  <a:lnTo>
                    <a:pt x="2607" y="5683"/>
                  </a:lnTo>
                  <a:cubicBezTo>
                    <a:pt x="2607" y="5239"/>
                    <a:pt x="2667" y="4857"/>
                    <a:pt x="2793" y="4530"/>
                  </a:cubicBezTo>
                  <a:close/>
                  <a:moveTo>
                    <a:pt x="12349" y="7641"/>
                  </a:moveTo>
                  <a:cubicBezTo>
                    <a:pt x="12950" y="7725"/>
                    <a:pt x="13415" y="8243"/>
                    <a:pt x="13415" y="8867"/>
                  </a:cubicBezTo>
                  <a:lnTo>
                    <a:pt x="13415" y="9029"/>
                  </a:lnTo>
                  <a:cubicBezTo>
                    <a:pt x="13415" y="9658"/>
                    <a:pt x="12942" y="10180"/>
                    <a:pt x="12332" y="10257"/>
                  </a:cubicBezTo>
                  <a:cubicBezTo>
                    <a:pt x="12342" y="10125"/>
                    <a:pt x="12349" y="9991"/>
                    <a:pt x="12349" y="9857"/>
                  </a:cubicBezTo>
                  <a:lnTo>
                    <a:pt x="12349" y="9214"/>
                  </a:lnTo>
                  <a:lnTo>
                    <a:pt x="12653" y="9214"/>
                  </a:lnTo>
                  <a:cubicBezTo>
                    <a:pt x="12800" y="9214"/>
                    <a:pt x="12919" y="9095"/>
                    <a:pt x="12919" y="8948"/>
                  </a:cubicBezTo>
                  <a:cubicBezTo>
                    <a:pt x="12919" y="8801"/>
                    <a:pt x="12800" y="8682"/>
                    <a:pt x="12653" y="8682"/>
                  </a:cubicBezTo>
                  <a:lnTo>
                    <a:pt x="12349" y="8682"/>
                  </a:lnTo>
                  <a:lnTo>
                    <a:pt x="12349" y="7641"/>
                  </a:lnTo>
                  <a:close/>
                  <a:moveTo>
                    <a:pt x="2075" y="9478"/>
                  </a:moveTo>
                  <a:lnTo>
                    <a:pt x="2075" y="9857"/>
                  </a:lnTo>
                  <a:cubicBezTo>
                    <a:pt x="2075" y="9994"/>
                    <a:pt x="2081" y="10132"/>
                    <a:pt x="2091" y="10267"/>
                  </a:cubicBezTo>
                  <a:lnTo>
                    <a:pt x="968" y="10267"/>
                  </a:lnTo>
                  <a:cubicBezTo>
                    <a:pt x="883" y="10267"/>
                    <a:pt x="814" y="10199"/>
                    <a:pt x="814" y="10113"/>
                  </a:cubicBezTo>
                  <a:lnTo>
                    <a:pt x="814" y="9478"/>
                  </a:lnTo>
                  <a:close/>
                  <a:moveTo>
                    <a:pt x="4185" y="10548"/>
                  </a:moveTo>
                  <a:cubicBezTo>
                    <a:pt x="4305" y="10564"/>
                    <a:pt x="4427" y="10573"/>
                    <a:pt x="4550" y="10573"/>
                  </a:cubicBezTo>
                  <a:cubicBezTo>
                    <a:pt x="4568" y="10573"/>
                    <a:pt x="4584" y="10573"/>
                    <a:pt x="4601" y="10572"/>
                  </a:cubicBezTo>
                  <a:lnTo>
                    <a:pt x="4601" y="10888"/>
                  </a:lnTo>
                  <a:lnTo>
                    <a:pt x="4185" y="10888"/>
                  </a:lnTo>
                  <a:lnTo>
                    <a:pt x="4185" y="10548"/>
                  </a:lnTo>
                  <a:close/>
                  <a:moveTo>
                    <a:pt x="4601" y="12885"/>
                  </a:moveTo>
                  <a:lnTo>
                    <a:pt x="4601" y="13603"/>
                  </a:lnTo>
                  <a:lnTo>
                    <a:pt x="4223" y="13334"/>
                  </a:lnTo>
                  <a:cubicBezTo>
                    <a:pt x="4207" y="13317"/>
                    <a:pt x="4187" y="13274"/>
                    <a:pt x="4185" y="13254"/>
                  </a:cubicBezTo>
                  <a:lnTo>
                    <a:pt x="4185" y="12885"/>
                  </a:lnTo>
                  <a:close/>
                  <a:moveTo>
                    <a:pt x="2607" y="9745"/>
                  </a:moveTo>
                  <a:cubicBezTo>
                    <a:pt x="2896" y="10045"/>
                    <a:pt x="3253" y="10278"/>
                    <a:pt x="3654" y="10419"/>
                  </a:cubicBezTo>
                  <a:lnTo>
                    <a:pt x="3654" y="10976"/>
                  </a:lnTo>
                  <a:cubicBezTo>
                    <a:pt x="3654" y="11220"/>
                    <a:pt x="3852" y="11419"/>
                    <a:pt x="4097" y="11419"/>
                  </a:cubicBezTo>
                  <a:lnTo>
                    <a:pt x="4689" y="11419"/>
                  </a:lnTo>
                  <a:cubicBezTo>
                    <a:pt x="4933" y="11419"/>
                    <a:pt x="5133" y="11220"/>
                    <a:pt x="5133" y="10976"/>
                  </a:cubicBezTo>
                  <a:lnTo>
                    <a:pt x="5133" y="10510"/>
                  </a:lnTo>
                  <a:cubicBezTo>
                    <a:pt x="5341" y="10464"/>
                    <a:pt x="5540" y="10394"/>
                    <a:pt x="5728" y="10302"/>
                  </a:cubicBezTo>
                  <a:lnTo>
                    <a:pt x="5728" y="14193"/>
                  </a:lnTo>
                  <a:cubicBezTo>
                    <a:pt x="5523" y="14124"/>
                    <a:pt x="5324" y="14041"/>
                    <a:pt x="5132" y="13944"/>
                  </a:cubicBezTo>
                  <a:cubicBezTo>
                    <a:pt x="5132" y="13939"/>
                    <a:pt x="5133" y="13934"/>
                    <a:pt x="5133" y="13930"/>
                  </a:cubicBezTo>
                  <a:lnTo>
                    <a:pt x="5133" y="12796"/>
                  </a:lnTo>
                  <a:cubicBezTo>
                    <a:pt x="5133" y="12552"/>
                    <a:pt x="4933" y="12353"/>
                    <a:pt x="4689" y="12353"/>
                  </a:cubicBezTo>
                  <a:lnTo>
                    <a:pt x="4097" y="12353"/>
                  </a:lnTo>
                  <a:cubicBezTo>
                    <a:pt x="3862" y="12353"/>
                    <a:pt x="3670" y="12535"/>
                    <a:pt x="3655" y="12766"/>
                  </a:cubicBezTo>
                  <a:cubicBezTo>
                    <a:pt x="3001" y="11975"/>
                    <a:pt x="2607" y="10961"/>
                    <a:pt x="2607" y="9857"/>
                  </a:cubicBezTo>
                  <a:lnTo>
                    <a:pt x="2607" y="9745"/>
                  </a:lnTo>
                  <a:close/>
                  <a:moveTo>
                    <a:pt x="5627" y="14719"/>
                  </a:moveTo>
                  <a:cubicBezTo>
                    <a:pt x="6119" y="14876"/>
                    <a:pt x="6642" y="14962"/>
                    <a:pt x="7185" y="14962"/>
                  </a:cubicBezTo>
                  <a:lnTo>
                    <a:pt x="7238" y="14962"/>
                  </a:lnTo>
                  <a:cubicBezTo>
                    <a:pt x="7773" y="14962"/>
                    <a:pt x="8297" y="14881"/>
                    <a:pt x="8796" y="14721"/>
                  </a:cubicBezTo>
                  <a:lnTo>
                    <a:pt x="8796" y="15363"/>
                  </a:lnTo>
                  <a:lnTo>
                    <a:pt x="5627" y="15363"/>
                  </a:lnTo>
                  <a:lnTo>
                    <a:pt x="5627" y="14719"/>
                  </a:lnTo>
                  <a:close/>
                  <a:moveTo>
                    <a:pt x="13448" y="15895"/>
                  </a:moveTo>
                  <a:cubicBezTo>
                    <a:pt x="13693" y="15895"/>
                    <a:pt x="13892" y="16094"/>
                    <a:pt x="13892" y="16338"/>
                  </a:cubicBezTo>
                  <a:lnTo>
                    <a:pt x="13892" y="17619"/>
                  </a:lnTo>
                  <a:lnTo>
                    <a:pt x="533" y="17619"/>
                  </a:lnTo>
                  <a:lnTo>
                    <a:pt x="533" y="16338"/>
                  </a:lnTo>
                  <a:cubicBezTo>
                    <a:pt x="533" y="16094"/>
                    <a:pt x="731" y="15895"/>
                    <a:pt x="975" y="15895"/>
                  </a:cubicBezTo>
                  <a:close/>
                  <a:moveTo>
                    <a:pt x="3719" y="1"/>
                  </a:moveTo>
                  <a:cubicBezTo>
                    <a:pt x="2812" y="1"/>
                    <a:pt x="2075" y="737"/>
                    <a:pt x="2075" y="1643"/>
                  </a:cubicBezTo>
                  <a:lnTo>
                    <a:pt x="2075" y="4973"/>
                  </a:lnTo>
                  <a:cubicBezTo>
                    <a:pt x="1973" y="4644"/>
                    <a:pt x="1666" y="4404"/>
                    <a:pt x="1304" y="4404"/>
                  </a:cubicBezTo>
                  <a:cubicBezTo>
                    <a:pt x="858" y="4404"/>
                    <a:pt x="497" y="4766"/>
                    <a:pt x="497" y="5211"/>
                  </a:cubicBezTo>
                  <a:cubicBezTo>
                    <a:pt x="497" y="5563"/>
                    <a:pt x="723" y="5863"/>
                    <a:pt x="1038" y="5972"/>
                  </a:cubicBezTo>
                  <a:lnTo>
                    <a:pt x="1038" y="7097"/>
                  </a:lnTo>
                  <a:lnTo>
                    <a:pt x="968" y="7097"/>
                  </a:lnTo>
                  <a:cubicBezTo>
                    <a:pt x="589" y="7097"/>
                    <a:pt x="282" y="7405"/>
                    <a:pt x="282" y="7783"/>
                  </a:cubicBezTo>
                  <a:lnTo>
                    <a:pt x="282" y="10113"/>
                  </a:lnTo>
                  <a:cubicBezTo>
                    <a:pt x="282" y="10491"/>
                    <a:pt x="589" y="10798"/>
                    <a:pt x="968" y="10798"/>
                  </a:cubicBezTo>
                  <a:lnTo>
                    <a:pt x="2162" y="10798"/>
                  </a:lnTo>
                  <a:cubicBezTo>
                    <a:pt x="2474" y="12459"/>
                    <a:pt x="3593" y="13840"/>
                    <a:pt x="5097" y="14515"/>
                  </a:cubicBezTo>
                  <a:lnTo>
                    <a:pt x="5097" y="15363"/>
                  </a:lnTo>
                  <a:lnTo>
                    <a:pt x="975" y="15363"/>
                  </a:lnTo>
                  <a:cubicBezTo>
                    <a:pt x="437" y="15363"/>
                    <a:pt x="1" y="15800"/>
                    <a:pt x="1" y="16338"/>
                  </a:cubicBezTo>
                  <a:lnTo>
                    <a:pt x="1" y="17884"/>
                  </a:lnTo>
                  <a:cubicBezTo>
                    <a:pt x="1" y="18031"/>
                    <a:pt x="119" y="18150"/>
                    <a:pt x="267" y="18150"/>
                  </a:cubicBezTo>
                  <a:lnTo>
                    <a:pt x="14158" y="18150"/>
                  </a:lnTo>
                  <a:cubicBezTo>
                    <a:pt x="14304" y="18150"/>
                    <a:pt x="14424" y="18031"/>
                    <a:pt x="14424" y="17884"/>
                  </a:cubicBezTo>
                  <a:lnTo>
                    <a:pt x="14424" y="16338"/>
                  </a:lnTo>
                  <a:cubicBezTo>
                    <a:pt x="14424" y="15800"/>
                    <a:pt x="13986" y="15363"/>
                    <a:pt x="13448" y="15363"/>
                  </a:cubicBezTo>
                  <a:lnTo>
                    <a:pt x="9327" y="15363"/>
                  </a:lnTo>
                  <a:lnTo>
                    <a:pt x="9327" y="14517"/>
                  </a:lnTo>
                  <a:cubicBezTo>
                    <a:pt x="9646" y="14374"/>
                    <a:pt x="9951" y="14199"/>
                    <a:pt x="10240" y="13989"/>
                  </a:cubicBezTo>
                  <a:cubicBezTo>
                    <a:pt x="10358" y="13903"/>
                    <a:pt x="10384" y="13737"/>
                    <a:pt x="10298" y="13618"/>
                  </a:cubicBezTo>
                  <a:cubicBezTo>
                    <a:pt x="10246" y="13546"/>
                    <a:pt x="10165" y="13508"/>
                    <a:pt x="10083" y="13508"/>
                  </a:cubicBezTo>
                  <a:cubicBezTo>
                    <a:pt x="10029" y="13508"/>
                    <a:pt x="9974" y="13525"/>
                    <a:pt x="9927" y="13559"/>
                  </a:cubicBezTo>
                  <a:cubicBezTo>
                    <a:pt x="9142" y="14129"/>
                    <a:pt x="8213" y="14430"/>
                    <a:pt x="7238" y="14430"/>
                  </a:cubicBezTo>
                  <a:lnTo>
                    <a:pt x="7185" y="14430"/>
                  </a:lnTo>
                  <a:cubicBezTo>
                    <a:pt x="6869" y="14430"/>
                    <a:pt x="6559" y="14398"/>
                    <a:pt x="6260" y="14336"/>
                  </a:cubicBezTo>
                  <a:lnTo>
                    <a:pt x="6260" y="12053"/>
                  </a:lnTo>
                  <a:lnTo>
                    <a:pt x="8340" y="12053"/>
                  </a:lnTo>
                  <a:cubicBezTo>
                    <a:pt x="8487" y="12053"/>
                    <a:pt x="8606" y="11934"/>
                    <a:pt x="8606" y="11787"/>
                  </a:cubicBezTo>
                  <a:cubicBezTo>
                    <a:pt x="8606" y="11640"/>
                    <a:pt x="8487" y="11521"/>
                    <a:pt x="8340" y="11521"/>
                  </a:cubicBezTo>
                  <a:lnTo>
                    <a:pt x="6260" y="11521"/>
                  </a:lnTo>
                  <a:lnTo>
                    <a:pt x="6260" y="9961"/>
                  </a:lnTo>
                  <a:cubicBezTo>
                    <a:pt x="6423" y="9828"/>
                    <a:pt x="6571" y="9676"/>
                    <a:pt x="6699" y="9508"/>
                  </a:cubicBezTo>
                  <a:lnTo>
                    <a:pt x="6699" y="9912"/>
                  </a:lnTo>
                  <a:cubicBezTo>
                    <a:pt x="6699" y="10254"/>
                    <a:pt x="6977" y="10533"/>
                    <a:pt x="7320" y="10533"/>
                  </a:cubicBezTo>
                  <a:lnTo>
                    <a:pt x="7882" y="10533"/>
                  </a:lnTo>
                  <a:cubicBezTo>
                    <a:pt x="8029" y="10533"/>
                    <a:pt x="8148" y="10414"/>
                    <a:pt x="8148" y="10267"/>
                  </a:cubicBezTo>
                  <a:cubicBezTo>
                    <a:pt x="8148" y="10121"/>
                    <a:pt x="8029" y="10001"/>
                    <a:pt x="7882" y="10001"/>
                  </a:cubicBezTo>
                  <a:lnTo>
                    <a:pt x="7318" y="10001"/>
                  </a:lnTo>
                  <a:cubicBezTo>
                    <a:pt x="7271" y="10001"/>
                    <a:pt x="7230" y="9960"/>
                    <a:pt x="7230" y="9913"/>
                  </a:cubicBezTo>
                  <a:lnTo>
                    <a:pt x="7230" y="8210"/>
                  </a:lnTo>
                  <a:cubicBezTo>
                    <a:pt x="7245" y="8099"/>
                    <a:pt x="7252" y="7987"/>
                    <a:pt x="7252" y="7872"/>
                  </a:cubicBezTo>
                  <a:cubicBezTo>
                    <a:pt x="7252" y="7043"/>
                    <a:pt x="6875" y="6282"/>
                    <a:pt x="6260" y="5779"/>
                  </a:cubicBezTo>
                  <a:lnTo>
                    <a:pt x="6260" y="2859"/>
                  </a:lnTo>
                  <a:cubicBezTo>
                    <a:pt x="6545" y="2844"/>
                    <a:pt x="6853" y="2837"/>
                    <a:pt x="7185" y="2837"/>
                  </a:cubicBezTo>
                  <a:lnTo>
                    <a:pt x="7238" y="2837"/>
                  </a:lnTo>
                  <a:cubicBezTo>
                    <a:pt x="8273" y="2837"/>
                    <a:pt x="9045" y="2906"/>
                    <a:pt x="9668" y="3053"/>
                  </a:cubicBezTo>
                  <a:cubicBezTo>
                    <a:pt x="9688" y="3058"/>
                    <a:pt x="9709" y="3061"/>
                    <a:pt x="9729" y="3061"/>
                  </a:cubicBezTo>
                  <a:cubicBezTo>
                    <a:pt x="9850" y="3061"/>
                    <a:pt x="9959" y="2978"/>
                    <a:pt x="9987" y="2855"/>
                  </a:cubicBezTo>
                  <a:cubicBezTo>
                    <a:pt x="10021" y="2713"/>
                    <a:pt x="9933" y="2570"/>
                    <a:pt x="9790" y="2536"/>
                  </a:cubicBezTo>
                  <a:cubicBezTo>
                    <a:pt x="9552" y="2480"/>
                    <a:pt x="9295" y="2433"/>
                    <a:pt x="9013" y="2398"/>
                  </a:cubicBezTo>
                  <a:lnTo>
                    <a:pt x="9013" y="1644"/>
                  </a:lnTo>
                  <a:cubicBezTo>
                    <a:pt x="9013" y="1506"/>
                    <a:pt x="8996" y="1373"/>
                    <a:pt x="8963" y="1244"/>
                  </a:cubicBezTo>
                  <a:cubicBezTo>
                    <a:pt x="9183" y="1169"/>
                    <a:pt x="9417" y="1128"/>
                    <a:pt x="9662" y="1128"/>
                  </a:cubicBezTo>
                  <a:cubicBezTo>
                    <a:pt x="10849" y="1128"/>
                    <a:pt x="11817" y="2093"/>
                    <a:pt x="11817" y="3280"/>
                  </a:cubicBezTo>
                  <a:lnTo>
                    <a:pt x="11817" y="3761"/>
                  </a:lnTo>
                  <a:cubicBezTo>
                    <a:pt x="11685" y="3573"/>
                    <a:pt x="11531" y="3404"/>
                    <a:pt x="11352" y="3256"/>
                  </a:cubicBezTo>
                  <a:cubicBezTo>
                    <a:pt x="11302" y="3215"/>
                    <a:pt x="11242" y="3195"/>
                    <a:pt x="11182" y="3195"/>
                  </a:cubicBezTo>
                  <a:cubicBezTo>
                    <a:pt x="11106" y="3195"/>
                    <a:pt x="11030" y="3227"/>
                    <a:pt x="10977" y="3291"/>
                  </a:cubicBezTo>
                  <a:cubicBezTo>
                    <a:pt x="10883" y="3404"/>
                    <a:pt x="10900" y="3572"/>
                    <a:pt x="11013" y="3665"/>
                  </a:cubicBezTo>
                  <a:cubicBezTo>
                    <a:pt x="11554" y="4113"/>
                    <a:pt x="11817" y="4773"/>
                    <a:pt x="11817" y="5682"/>
                  </a:cubicBezTo>
                  <a:lnTo>
                    <a:pt x="11817" y="9857"/>
                  </a:lnTo>
                  <a:cubicBezTo>
                    <a:pt x="11817" y="10712"/>
                    <a:pt x="11579" y="11546"/>
                    <a:pt x="11130" y="12267"/>
                  </a:cubicBezTo>
                  <a:cubicBezTo>
                    <a:pt x="11053" y="12392"/>
                    <a:pt x="11091" y="12556"/>
                    <a:pt x="11215" y="12633"/>
                  </a:cubicBezTo>
                  <a:cubicBezTo>
                    <a:pt x="11259" y="12661"/>
                    <a:pt x="11307" y="12673"/>
                    <a:pt x="11356" y="12673"/>
                  </a:cubicBezTo>
                  <a:cubicBezTo>
                    <a:pt x="11444" y="12673"/>
                    <a:pt x="11531" y="12629"/>
                    <a:pt x="11582" y="12548"/>
                  </a:cubicBezTo>
                  <a:cubicBezTo>
                    <a:pt x="11916" y="12010"/>
                    <a:pt x="12145" y="11416"/>
                    <a:pt x="12261" y="10797"/>
                  </a:cubicBezTo>
                  <a:cubicBezTo>
                    <a:pt x="13198" y="10752"/>
                    <a:pt x="13946" y="9976"/>
                    <a:pt x="13946" y="9029"/>
                  </a:cubicBezTo>
                  <a:lnTo>
                    <a:pt x="13946" y="8867"/>
                  </a:lnTo>
                  <a:cubicBezTo>
                    <a:pt x="13946" y="7949"/>
                    <a:pt x="13244" y="7193"/>
                    <a:pt x="12349" y="7106"/>
                  </a:cubicBezTo>
                  <a:lnTo>
                    <a:pt x="12349" y="3280"/>
                  </a:lnTo>
                  <a:cubicBezTo>
                    <a:pt x="12349" y="1801"/>
                    <a:pt x="11143" y="596"/>
                    <a:pt x="9662" y="596"/>
                  </a:cubicBezTo>
                  <a:cubicBezTo>
                    <a:pt x="9342" y="596"/>
                    <a:pt x="9035" y="652"/>
                    <a:pt x="8751" y="756"/>
                  </a:cubicBezTo>
                  <a:cubicBezTo>
                    <a:pt x="8458" y="302"/>
                    <a:pt x="7948" y="1"/>
                    <a:pt x="73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73" name="Google Shape;2027;p58">
            <a:extLst>
              <a:ext uri="{FF2B5EF4-FFF2-40B4-BE49-F238E27FC236}">
                <a16:creationId xmlns:a16="http://schemas.microsoft.com/office/drawing/2014/main" id="{CA9AEB9D-B5A5-4696-9ECF-81E1B6712166}"/>
              </a:ext>
            </a:extLst>
          </p:cNvPr>
          <p:cNvGrpSpPr/>
          <p:nvPr/>
        </p:nvGrpSpPr>
        <p:grpSpPr>
          <a:xfrm>
            <a:off x="4352949" y="3906828"/>
            <a:ext cx="294484" cy="457211"/>
            <a:chOff x="3375625" y="3145176"/>
            <a:chExt cx="388656" cy="601990"/>
          </a:xfrm>
        </p:grpSpPr>
        <p:sp>
          <p:nvSpPr>
            <p:cNvPr id="74" name="Google Shape;2028;p58">
              <a:extLst>
                <a:ext uri="{FF2B5EF4-FFF2-40B4-BE49-F238E27FC236}">
                  <a16:creationId xmlns:a16="http://schemas.microsoft.com/office/drawing/2014/main" id="{F163FB88-9204-41C5-8DC3-8FC44177899D}"/>
                </a:ext>
              </a:extLst>
            </p:cNvPr>
            <p:cNvSpPr/>
            <p:nvPr/>
          </p:nvSpPr>
          <p:spPr>
            <a:xfrm>
              <a:off x="3427663" y="3145176"/>
              <a:ext cx="58640" cy="58441"/>
            </a:xfrm>
            <a:custGeom>
              <a:avLst/>
              <a:gdLst/>
              <a:ahLst/>
              <a:cxnLst/>
              <a:rect l="l" t="t" r="r" b="b"/>
              <a:pathLst>
                <a:path w="1768" h="1762" extrusionOk="0">
                  <a:moveTo>
                    <a:pt x="1235" y="533"/>
                  </a:moveTo>
                  <a:lnTo>
                    <a:pt x="1235" y="1231"/>
                  </a:lnTo>
                  <a:lnTo>
                    <a:pt x="532" y="1231"/>
                  </a:lnTo>
                  <a:lnTo>
                    <a:pt x="532" y="533"/>
                  </a:lnTo>
                  <a:close/>
                  <a:moveTo>
                    <a:pt x="443" y="1"/>
                  </a:moveTo>
                  <a:cubicBezTo>
                    <a:pt x="198" y="1"/>
                    <a:pt x="0" y="199"/>
                    <a:pt x="0" y="443"/>
                  </a:cubicBezTo>
                  <a:lnTo>
                    <a:pt x="0" y="1319"/>
                  </a:lnTo>
                  <a:cubicBezTo>
                    <a:pt x="0" y="1564"/>
                    <a:pt x="198" y="1762"/>
                    <a:pt x="443" y="1762"/>
                  </a:cubicBezTo>
                  <a:lnTo>
                    <a:pt x="1324" y="1762"/>
                  </a:lnTo>
                  <a:cubicBezTo>
                    <a:pt x="1568" y="1762"/>
                    <a:pt x="1767" y="1564"/>
                    <a:pt x="1767" y="1319"/>
                  </a:cubicBezTo>
                  <a:lnTo>
                    <a:pt x="1767" y="443"/>
                  </a:lnTo>
                  <a:cubicBezTo>
                    <a:pt x="1767" y="199"/>
                    <a:pt x="1569" y="1"/>
                    <a:pt x="13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2029;p58">
              <a:extLst>
                <a:ext uri="{FF2B5EF4-FFF2-40B4-BE49-F238E27FC236}">
                  <a16:creationId xmlns:a16="http://schemas.microsoft.com/office/drawing/2014/main" id="{0AC8D1DE-0FF1-4837-BB0E-82122576C04B}"/>
                </a:ext>
              </a:extLst>
            </p:cNvPr>
            <p:cNvSpPr/>
            <p:nvPr/>
          </p:nvSpPr>
          <p:spPr>
            <a:xfrm>
              <a:off x="3643219" y="3162954"/>
              <a:ext cx="58640" cy="58441"/>
            </a:xfrm>
            <a:custGeom>
              <a:avLst/>
              <a:gdLst/>
              <a:ahLst/>
              <a:cxnLst/>
              <a:rect l="l" t="t" r="r" b="b"/>
              <a:pathLst>
                <a:path w="1768" h="1762" extrusionOk="0">
                  <a:moveTo>
                    <a:pt x="1236" y="533"/>
                  </a:moveTo>
                  <a:lnTo>
                    <a:pt x="1236" y="1231"/>
                  </a:lnTo>
                  <a:lnTo>
                    <a:pt x="531" y="1231"/>
                  </a:lnTo>
                  <a:lnTo>
                    <a:pt x="531" y="533"/>
                  </a:lnTo>
                  <a:close/>
                  <a:moveTo>
                    <a:pt x="443" y="1"/>
                  </a:moveTo>
                  <a:cubicBezTo>
                    <a:pt x="199" y="1"/>
                    <a:pt x="1" y="199"/>
                    <a:pt x="1" y="443"/>
                  </a:cubicBezTo>
                  <a:lnTo>
                    <a:pt x="1" y="1319"/>
                  </a:lnTo>
                  <a:cubicBezTo>
                    <a:pt x="1" y="1564"/>
                    <a:pt x="199" y="1762"/>
                    <a:pt x="443" y="1762"/>
                  </a:cubicBezTo>
                  <a:lnTo>
                    <a:pt x="1324" y="1762"/>
                  </a:lnTo>
                  <a:cubicBezTo>
                    <a:pt x="1568" y="1762"/>
                    <a:pt x="1768" y="1564"/>
                    <a:pt x="1768" y="1319"/>
                  </a:cubicBezTo>
                  <a:lnTo>
                    <a:pt x="1768" y="443"/>
                  </a:lnTo>
                  <a:cubicBezTo>
                    <a:pt x="1768" y="199"/>
                    <a:pt x="1568" y="1"/>
                    <a:pt x="13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2030;p58">
              <a:extLst>
                <a:ext uri="{FF2B5EF4-FFF2-40B4-BE49-F238E27FC236}">
                  <a16:creationId xmlns:a16="http://schemas.microsoft.com/office/drawing/2014/main" id="{59C3EE6F-8BEE-4B6F-BE86-1510CEDF6B23}"/>
                </a:ext>
              </a:extLst>
            </p:cNvPr>
            <p:cNvSpPr/>
            <p:nvPr/>
          </p:nvSpPr>
          <p:spPr>
            <a:xfrm>
              <a:off x="3471743" y="3204314"/>
              <a:ext cx="87496" cy="87131"/>
            </a:xfrm>
            <a:custGeom>
              <a:avLst/>
              <a:gdLst/>
              <a:ahLst/>
              <a:cxnLst/>
              <a:rect l="l" t="t" r="r" b="b"/>
              <a:pathLst>
                <a:path w="2638" h="2627" extrusionOk="0">
                  <a:moveTo>
                    <a:pt x="2106" y="532"/>
                  </a:moveTo>
                  <a:lnTo>
                    <a:pt x="2106" y="1229"/>
                  </a:lnTo>
                  <a:lnTo>
                    <a:pt x="1680" y="1229"/>
                  </a:lnTo>
                  <a:cubicBezTo>
                    <a:pt x="1435" y="1229"/>
                    <a:pt x="1237" y="1429"/>
                    <a:pt x="1237" y="1673"/>
                  </a:cubicBezTo>
                  <a:lnTo>
                    <a:pt x="1237" y="2095"/>
                  </a:lnTo>
                  <a:lnTo>
                    <a:pt x="533" y="2095"/>
                  </a:lnTo>
                  <a:lnTo>
                    <a:pt x="533" y="1397"/>
                  </a:lnTo>
                  <a:lnTo>
                    <a:pt x="959" y="1397"/>
                  </a:lnTo>
                  <a:cubicBezTo>
                    <a:pt x="1203" y="1397"/>
                    <a:pt x="1401" y="1199"/>
                    <a:pt x="1401" y="954"/>
                  </a:cubicBezTo>
                  <a:lnTo>
                    <a:pt x="1401" y="532"/>
                  </a:lnTo>
                  <a:close/>
                  <a:moveTo>
                    <a:pt x="1313" y="0"/>
                  </a:moveTo>
                  <a:cubicBezTo>
                    <a:pt x="1069" y="0"/>
                    <a:pt x="871" y="199"/>
                    <a:pt x="871" y="443"/>
                  </a:cubicBezTo>
                  <a:lnTo>
                    <a:pt x="871" y="866"/>
                  </a:lnTo>
                  <a:lnTo>
                    <a:pt x="444" y="866"/>
                  </a:lnTo>
                  <a:cubicBezTo>
                    <a:pt x="200" y="866"/>
                    <a:pt x="1" y="1064"/>
                    <a:pt x="1" y="1308"/>
                  </a:cubicBezTo>
                  <a:lnTo>
                    <a:pt x="1" y="2184"/>
                  </a:lnTo>
                  <a:cubicBezTo>
                    <a:pt x="1" y="2429"/>
                    <a:pt x="200" y="2627"/>
                    <a:pt x="444" y="2627"/>
                  </a:cubicBezTo>
                  <a:lnTo>
                    <a:pt x="1325" y="2627"/>
                  </a:lnTo>
                  <a:cubicBezTo>
                    <a:pt x="1570" y="2627"/>
                    <a:pt x="1769" y="2429"/>
                    <a:pt x="1769" y="2184"/>
                  </a:cubicBezTo>
                  <a:lnTo>
                    <a:pt x="1769" y="1761"/>
                  </a:lnTo>
                  <a:lnTo>
                    <a:pt x="2194" y="1761"/>
                  </a:lnTo>
                  <a:cubicBezTo>
                    <a:pt x="2438" y="1761"/>
                    <a:pt x="2638" y="1563"/>
                    <a:pt x="2638" y="1319"/>
                  </a:cubicBezTo>
                  <a:lnTo>
                    <a:pt x="2638" y="443"/>
                  </a:lnTo>
                  <a:cubicBezTo>
                    <a:pt x="2638" y="199"/>
                    <a:pt x="2438" y="0"/>
                    <a:pt x="21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7" name="Google Shape;2031;p58">
              <a:extLst>
                <a:ext uri="{FF2B5EF4-FFF2-40B4-BE49-F238E27FC236}">
                  <a16:creationId xmlns:a16="http://schemas.microsoft.com/office/drawing/2014/main" id="{2A9FDB31-11ED-4D38-9ECE-4FA91AC14452}"/>
                </a:ext>
              </a:extLst>
            </p:cNvPr>
            <p:cNvSpPr/>
            <p:nvPr/>
          </p:nvSpPr>
          <p:spPr>
            <a:xfrm>
              <a:off x="3375625" y="3216254"/>
              <a:ext cx="387960" cy="530912"/>
            </a:xfrm>
            <a:custGeom>
              <a:avLst/>
              <a:gdLst/>
              <a:ahLst/>
              <a:cxnLst/>
              <a:rect l="l" t="t" r="r" b="b"/>
              <a:pathLst>
                <a:path w="11697" h="16007" extrusionOk="0">
                  <a:moveTo>
                    <a:pt x="1236" y="533"/>
                  </a:moveTo>
                  <a:lnTo>
                    <a:pt x="1236" y="1231"/>
                  </a:lnTo>
                  <a:lnTo>
                    <a:pt x="532" y="1231"/>
                  </a:lnTo>
                  <a:lnTo>
                    <a:pt x="532" y="533"/>
                  </a:lnTo>
                  <a:close/>
                  <a:moveTo>
                    <a:pt x="7401" y="1037"/>
                  </a:moveTo>
                  <a:lnTo>
                    <a:pt x="7401" y="1735"/>
                  </a:lnTo>
                  <a:lnTo>
                    <a:pt x="6697" y="1735"/>
                  </a:lnTo>
                  <a:lnTo>
                    <a:pt x="6697" y="1037"/>
                  </a:lnTo>
                  <a:close/>
                  <a:moveTo>
                    <a:pt x="5061" y="3567"/>
                  </a:moveTo>
                  <a:lnTo>
                    <a:pt x="5061" y="4398"/>
                  </a:lnTo>
                  <a:lnTo>
                    <a:pt x="3608" y="4398"/>
                  </a:lnTo>
                  <a:lnTo>
                    <a:pt x="3608" y="3567"/>
                  </a:lnTo>
                  <a:close/>
                  <a:moveTo>
                    <a:pt x="9137" y="4930"/>
                  </a:moveTo>
                  <a:lnTo>
                    <a:pt x="9137" y="5805"/>
                  </a:lnTo>
                  <a:cubicBezTo>
                    <a:pt x="9135" y="5816"/>
                    <a:pt x="9123" y="5838"/>
                    <a:pt x="9115" y="5846"/>
                  </a:cubicBezTo>
                  <a:lnTo>
                    <a:pt x="8244" y="6346"/>
                  </a:lnTo>
                  <a:cubicBezTo>
                    <a:pt x="8240" y="6346"/>
                    <a:pt x="8237" y="6345"/>
                    <a:pt x="8234" y="6345"/>
                  </a:cubicBezTo>
                  <a:lnTo>
                    <a:pt x="6994" y="6345"/>
                  </a:lnTo>
                  <a:cubicBezTo>
                    <a:pt x="6847" y="6345"/>
                    <a:pt x="6728" y="6464"/>
                    <a:pt x="6728" y="6611"/>
                  </a:cubicBezTo>
                  <a:cubicBezTo>
                    <a:pt x="6728" y="6759"/>
                    <a:pt x="6847" y="6877"/>
                    <a:pt x="6994" y="6877"/>
                  </a:cubicBezTo>
                  <a:lnTo>
                    <a:pt x="7320" y="6877"/>
                  </a:lnTo>
                  <a:lnTo>
                    <a:pt x="6443" y="7382"/>
                  </a:lnTo>
                  <a:cubicBezTo>
                    <a:pt x="6278" y="7478"/>
                    <a:pt x="6157" y="7686"/>
                    <a:pt x="6157" y="7878"/>
                  </a:cubicBezTo>
                  <a:lnTo>
                    <a:pt x="6157" y="8953"/>
                  </a:lnTo>
                  <a:lnTo>
                    <a:pt x="5561" y="8953"/>
                  </a:lnTo>
                  <a:lnTo>
                    <a:pt x="5561" y="7878"/>
                  </a:lnTo>
                  <a:cubicBezTo>
                    <a:pt x="5561" y="7686"/>
                    <a:pt x="5441" y="7478"/>
                    <a:pt x="5275" y="7382"/>
                  </a:cubicBezTo>
                  <a:lnTo>
                    <a:pt x="4398" y="6877"/>
                  </a:lnTo>
                  <a:lnTo>
                    <a:pt x="5363" y="6877"/>
                  </a:lnTo>
                  <a:cubicBezTo>
                    <a:pt x="5510" y="6877"/>
                    <a:pt x="5629" y="6758"/>
                    <a:pt x="5629" y="6612"/>
                  </a:cubicBezTo>
                  <a:cubicBezTo>
                    <a:pt x="5629" y="6464"/>
                    <a:pt x="5510" y="6346"/>
                    <a:pt x="5363" y="6346"/>
                  </a:cubicBezTo>
                  <a:lnTo>
                    <a:pt x="3580" y="6346"/>
                  </a:lnTo>
                  <a:cubicBezTo>
                    <a:pt x="3551" y="6346"/>
                    <a:pt x="3523" y="6350"/>
                    <a:pt x="3496" y="6359"/>
                  </a:cubicBezTo>
                  <a:lnTo>
                    <a:pt x="2604" y="5846"/>
                  </a:lnTo>
                  <a:cubicBezTo>
                    <a:pt x="2595" y="5838"/>
                    <a:pt x="2584" y="5817"/>
                    <a:pt x="2581" y="5805"/>
                  </a:cubicBezTo>
                  <a:lnTo>
                    <a:pt x="2581" y="4930"/>
                  </a:lnTo>
                  <a:lnTo>
                    <a:pt x="3077" y="4930"/>
                  </a:lnTo>
                  <a:lnTo>
                    <a:pt x="3077" y="5463"/>
                  </a:lnTo>
                  <a:cubicBezTo>
                    <a:pt x="3077" y="5610"/>
                    <a:pt x="3196" y="5729"/>
                    <a:pt x="3342" y="5729"/>
                  </a:cubicBezTo>
                  <a:cubicBezTo>
                    <a:pt x="3489" y="5729"/>
                    <a:pt x="3608" y="5610"/>
                    <a:pt x="3608" y="5463"/>
                  </a:cubicBezTo>
                  <a:lnTo>
                    <a:pt x="3608" y="4930"/>
                  </a:lnTo>
                  <a:lnTo>
                    <a:pt x="5061" y="4930"/>
                  </a:lnTo>
                  <a:lnTo>
                    <a:pt x="5061" y="5463"/>
                  </a:lnTo>
                  <a:cubicBezTo>
                    <a:pt x="5061" y="5610"/>
                    <a:pt x="5180" y="5729"/>
                    <a:pt x="5327" y="5729"/>
                  </a:cubicBezTo>
                  <a:cubicBezTo>
                    <a:pt x="5474" y="5729"/>
                    <a:pt x="5593" y="5610"/>
                    <a:pt x="5593" y="5463"/>
                  </a:cubicBezTo>
                  <a:lnTo>
                    <a:pt x="5593" y="4930"/>
                  </a:lnTo>
                  <a:lnTo>
                    <a:pt x="6783" y="4930"/>
                  </a:lnTo>
                  <a:lnTo>
                    <a:pt x="6783" y="5463"/>
                  </a:lnTo>
                  <a:cubicBezTo>
                    <a:pt x="6783" y="5610"/>
                    <a:pt x="6902" y="5729"/>
                    <a:pt x="7049" y="5729"/>
                  </a:cubicBezTo>
                  <a:cubicBezTo>
                    <a:pt x="7196" y="5729"/>
                    <a:pt x="7315" y="5610"/>
                    <a:pt x="7315" y="5463"/>
                  </a:cubicBezTo>
                  <a:lnTo>
                    <a:pt x="7315" y="4930"/>
                  </a:lnTo>
                  <a:lnTo>
                    <a:pt x="7951" y="4930"/>
                  </a:lnTo>
                  <a:lnTo>
                    <a:pt x="7951" y="5479"/>
                  </a:lnTo>
                  <a:cubicBezTo>
                    <a:pt x="7951" y="5626"/>
                    <a:pt x="8071" y="5745"/>
                    <a:pt x="8217" y="5745"/>
                  </a:cubicBezTo>
                  <a:cubicBezTo>
                    <a:pt x="8363" y="5745"/>
                    <a:pt x="8482" y="5626"/>
                    <a:pt x="8482" y="5479"/>
                  </a:cubicBezTo>
                  <a:lnTo>
                    <a:pt x="8482" y="4930"/>
                  </a:lnTo>
                  <a:close/>
                  <a:moveTo>
                    <a:pt x="443" y="1"/>
                  </a:moveTo>
                  <a:cubicBezTo>
                    <a:pt x="199" y="1"/>
                    <a:pt x="0" y="200"/>
                    <a:pt x="0" y="444"/>
                  </a:cubicBezTo>
                  <a:lnTo>
                    <a:pt x="0" y="1320"/>
                  </a:lnTo>
                  <a:cubicBezTo>
                    <a:pt x="0" y="1563"/>
                    <a:pt x="199" y="1763"/>
                    <a:pt x="443" y="1763"/>
                  </a:cubicBezTo>
                  <a:lnTo>
                    <a:pt x="617" y="1763"/>
                  </a:lnTo>
                  <a:lnTo>
                    <a:pt x="617" y="2714"/>
                  </a:lnTo>
                  <a:cubicBezTo>
                    <a:pt x="617" y="2959"/>
                    <a:pt x="817" y="3157"/>
                    <a:pt x="1061" y="3157"/>
                  </a:cubicBezTo>
                  <a:lnTo>
                    <a:pt x="3077" y="3157"/>
                  </a:lnTo>
                  <a:lnTo>
                    <a:pt x="3077" y="4398"/>
                  </a:lnTo>
                  <a:lnTo>
                    <a:pt x="2491" y="4398"/>
                  </a:lnTo>
                  <a:cubicBezTo>
                    <a:pt x="2247" y="4398"/>
                    <a:pt x="2049" y="4596"/>
                    <a:pt x="2049" y="4841"/>
                  </a:cubicBezTo>
                  <a:lnTo>
                    <a:pt x="2049" y="5809"/>
                  </a:lnTo>
                  <a:cubicBezTo>
                    <a:pt x="2049" y="6001"/>
                    <a:pt x="2169" y="6209"/>
                    <a:pt x="2335" y="6305"/>
                  </a:cubicBezTo>
                  <a:lnTo>
                    <a:pt x="5006" y="7841"/>
                  </a:lnTo>
                  <a:cubicBezTo>
                    <a:pt x="5015" y="7849"/>
                    <a:pt x="5027" y="7870"/>
                    <a:pt x="5029" y="7881"/>
                  </a:cubicBezTo>
                  <a:lnTo>
                    <a:pt x="5029" y="9041"/>
                  </a:lnTo>
                  <a:cubicBezTo>
                    <a:pt x="5029" y="9184"/>
                    <a:pt x="5097" y="9311"/>
                    <a:pt x="5202" y="9392"/>
                  </a:cubicBezTo>
                  <a:lnTo>
                    <a:pt x="4920" y="9673"/>
                  </a:lnTo>
                  <a:cubicBezTo>
                    <a:pt x="4899" y="9693"/>
                    <a:pt x="4833" y="9720"/>
                    <a:pt x="4805" y="9721"/>
                  </a:cubicBezTo>
                  <a:lnTo>
                    <a:pt x="464" y="9721"/>
                  </a:lnTo>
                  <a:cubicBezTo>
                    <a:pt x="220" y="9721"/>
                    <a:pt x="21" y="9919"/>
                    <a:pt x="21" y="10163"/>
                  </a:cubicBezTo>
                  <a:lnTo>
                    <a:pt x="21" y="15564"/>
                  </a:lnTo>
                  <a:cubicBezTo>
                    <a:pt x="21" y="15809"/>
                    <a:pt x="220" y="16007"/>
                    <a:pt x="464" y="16007"/>
                  </a:cubicBezTo>
                  <a:lnTo>
                    <a:pt x="11253" y="16007"/>
                  </a:lnTo>
                  <a:cubicBezTo>
                    <a:pt x="11498" y="16007"/>
                    <a:pt x="11696" y="15809"/>
                    <a:pt x="11696" y="15564"/>
                  </a:cubicBezTo>
                  <a:lnTo>
                    <a:pt x="11696" y="14483"/>
                  </a:lnTo>
                  <a:cubicBezTo>
                    <a:pt x="11696" y="14336"/>
                    <a:pt x="11577" y="14217"/>
                    <a:pt x="11430" y="14217"/>
                  </a:cubicBezTo>
                  <a:cubicBezTo>
                    <a:pt x="11283" y="14217"/>
                    <a:pt x="11165" y="14336"/>
                    <a:pt x="11165" y="14483"/>
                  </a:cubicBezTo>
                  <a:lnTo>
                    <a:pt x="11165" y="15476"/>
                  </a:lnTo>
                  <a:lnTo>
                    <a:pt x="553" y="15476"/>
                  </a:lnTo>
                  <a:lnTo>
                    <a:pt x="553" y="10253"/>
                  </a:lnTo>
                  <a:lnTo>
                    <a:pt x="4805" y="10253"/>
                  </a:lnTo>
                  <a:cubicBezTo>
                    <a:pt x="4974" y="10253"/>
                    <a:pt x="5175" y="10170"/>
                    <a:pt x="5295" y="10050"/>
                  </a:cubicBezTo>
                  <a:lnTo>
                    <a:pt x="5859" y="9489"/>
                  </a:lnTo>
                  <a:lnTo>
                    <a:pt x="6423" y="10050"/>
                  </a:lnTo>
                  <a:cubicBezTo>
                    <a:pt x="6542" y="10170"/>
                    <a:pt x="6744" y="10253"/>
                    <a:pt x="6913" y="10253"/>
                  </a:cubicBezTo>
                  <a:lnTo>
                    <a:pt x="11165" y="10253"/>
                  </a:lnTo>
                  <a:lnTo>
                    <a:pt x="11165" y="12711"/>
                  </a:lnTo>
                  <a:cubicBezTo>
                    <a:pt x="11165" y="12858"/>
                    <a:pt x="11284" y="12977"/>
                    <a:pt x="11431" y="12977"/>
                  </a:cubicBezTo>
                  <a:cubicBezTo>
                    <a:pt x="11578" y="12977"/>
                    <a:pt x="11696" y="12858"/>
                    <a:pt x="11696" y="12711"/>
                  </a:cubicBezTo>
                  <a:lnTo>
                    <a:pt x="11696" y="10164"/>
                  </a:lnTo>
                  <a:cubicBezTo>
                    <a:pt x="11696" y="9920"/>
                    <a:pt x="11498" y="9721"/>
                    <a:pt x="11253" y="9721"/>
                  </a:cubicBezTo>
                  <a:lnTo>
                    <a:pt x="6913" y="9721"/>
                  </a:lnTo>
                  <a:cubicBezTo>
                    <a:pt x="6885" y="9721"/>
                    <a:pt x="6819" y="9693"/>
                    <a:pt x="6797" y="9674"/>
                  </a:cubicBezTo>
                  <a:lnTo>
                    <a:pt x="6515" y="9391"/>
                  </a:lnTo>
                  <a:cubicBezTo>
                    <a:pt x="6621" y="9311"/>
                    <a:pt x="6689" y="9184"/>
                    <a:pt x="6689" y="9041"/>
                  </a:cubicBezTo>
                  <a:lnTo>
                    <a:pt x="6689" y="7881"/>
                  </a:lnTo>
                  <a:cubicBezTo>
                    <a:pt x="6691" y="7870"/>
                    <a:pt x="6703" y="7849"/>
                    <a:pt x="6712" y="7841"/>
                  </a:cubicBezTo>
                  <a:lnTo>
                    <a:pt x="9383" y="6305"/>
                  </a:lnTo>
                  <a:cubicBezTo>
                    <a:pt x="9549" y="6208"/>
                    <a:pt x="9669" y="6000"/>
                    <a:pt x="9669" y="5809"/>
                  </a:cubicBezTo>
                  <a:lnTo>
                    <a:pt x="9669" y="4841"/>
                  </a:lnTo>
                  <a:cubicBezTo>
                    <a:pt x="9669" y="4596"/>
                    <a:pt x="9471" y="4398"/>
                    <a:pt x="9227" y="4398"/>
                  </a:cubicBezTo>
                  <a:lnTo>
                    <a:pt x="8482" y="4398"/>
                  </a:lnTo>
                  <a:lnTo>
                    <a:pt x="8482" y="3347"/>
                  </a:lnTo>
                  <a:lnTo>
                    <a:pt x="8766" y="3347"/>
                  </a:lnTo>
                  <a:cubicBezTo>
                    <a:pt x="8913" y="3347"/>
                    <a:pt x="9032" y="3228"/>
                    <a:pt x="9032" y="3081"/>
                  </a:cubicBezTo>
                  <a:cubicBezTo>
                    <a:pt x="9032" y="2934"/>
                    <a:pt x="8913" y="2815"/>
                    <a:pt x="8766" y="2815"/>
                  </a:cubicBezTo>
                  <a:lnTo>
                    <a:pt x="8394" y="2815"/>
                  </a:lnTo>
                  <a:cubicBezTo>
                    <a:pt x="8150" y="2815"/>
                    <a:pt x="7950" y="3014"/>
                    <a:pt x="7950" y="3259"/>
                  </a:cubicBezTo>
                  <a:lnTo>
                    <a:pt x="7950" y="4398"/>
                  </a:lnTo>
                  <a:lnTo>
                    <a:pt x="7315" y="4398"/>
                  </a:lnTo>
                  <a:lnTo>
                    <a:pt x="7315" y="2267"/>
                  </a:lnTo>
                  <a:lnTo>
                    <a:pt x="7489" y="2267"/>
                  </a:lnTo>
                  <a:cubicBezTo>
                    <a:pt x="7734" y="2267"/>
                    <a:pt x="7933" y="2069"/>
                    <a:pt x="7933" y="1824"/>
                  </a:cubicBezTo>
                  <a:lnTo>
                    <a:pt x="7933" y="948"/>
                  </a:lnTo>
                  <a:cubicBezTo>
                    <a:pt x="7933" y="704"/>
                    <a:pt x="7734" y="506"/>
                    <a:pt x="7489" y="506"/>
                  </a:cubicBezTo>
                  <a:lnTo>
                    <a:pt x="6609" y="506"/>
                  </a:lnTo>
                  <a:cubicBezTo>
                    <a:pt x="6364" y="506"/>
                    <a:pt x="6165" y="704"/>
                    <a:pt x="6165" y="948"/>
                  </a:cubicBezTo>
                  <a:lnTo>
                    <a:pt x="6165" y="1824"/>
                  </a:lnTo>
                  <a:cubicBezTo>
                    <a:pt x="6165" y="2069"/>
                    <a:pt x="6364" y="2267"/>
                    <a:pt x="6609" y="2267"/>
                  </a:cubicBezTo>
                  <a:lnTo>
                    <a:pt x="6783" y="2267"/>
                  </a:lnTo>
                  <a:lnTo>
                    <a:pt x="6783" y="4398"/>
                  </a:lnTo>
                  <a:lnTo>
                    <a:pt x="5593" y="4398"/>
                  </a:lnTo>
                  <a:lnTo>
                    <a:pt x="5593" y="3478"/>
                  </a:lnTo>
                  <a:cubicBezTo>
                    <a:pt x="5593" y="3234"/>
                    <a:pt x="5395" y="3035"/>
                    <a:pt x="5151" y="3035"/>
                  </a:cubicBezTo>
                  <a:lnTo>
                    <a:pt x="3606" y="3035"/>
                  </a:lnTo>
                  <a:cubicBezTo>
                    <a:pt x="3589" y="2807"/>
                    <a:pt x="3398" y="2626"/>
                    <a:pt x="3165" y="2626"/>
                  </a:cubicBezTo>
                  <a:lnTo>
                    <a:pt x="1149" y="2626"/>
                  </a:lnTo>
                  <a:lnTo>
                    <a:pt x="1149" y="1763"/>
                  </a:lnTo>
                  <a:lnTo>
                    <a:pt x="1324" y="1763"/>
                  </a:lnTo>
                  <a:cubicBezTo>
                    <a:pt x="1568" y="1763"/>
                    <a:pt x="1767" y="1564"/>
                    <a:pt x="1767" y="1320"/>
                  </a:cubicBezTo>
                  <a:lnTo>
                    <a:pt x="1767" y="444"/>
                  </a:lnTo>
                  <a:cubicBezTo>
                    <a:pt x="1767" y="200"/>
                    <a:pt x="1568" y="1"/>
                    <a:pt x="13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8" name="Google Shape;2032;p58">
              <a:extLst>
                <a:ext uri="{FF2B5EF4-FFF2-40B4-BE49-F238E27FC236}">
                  <a16:creationId xmlns:a16="http://schemas.microsoft.com/office/drawing/2014/main" id="{AFC1203C-D5E9-4838-914C-2FA4C76548CF}"/>
                </a:ext>
              </a:extLst>
            </p:cNvPr>
            <p:cNvSpPr/>
            <p:nvPr/>
          </p:nvSpPr>
          <p:spPr>
            <a:xfrm>
              <a:off x="3418576" y="3584181"/>
              <a:ext cx="63682" cy="17645"/>
            </a:xfrm>
            <a:custGeom>
              <a:avLst/>
              <a:gdLst/>
              <a:ahLst/>
              <a:cxnLst/>
              <a:rect l="l" t="t" r="r" b="b"/>
              <a:pathLst>
                <a:path w="1920" h="532" extrusionOk="0">
                  <a:moveTo>
                    <a:pt x="265" y="1"/>
                  </a:moveTo>
                  <a:cubicBezTo>
                    <a:pt x="118" y="1"/>
                    <a:pt x="0" y="119"/>
                    <a:pt x="0" y="266"/>
                  </a:cubicBezTo>
                  <a:cubicBezTo>
                    <a:pt x="0" y="412"/>
                    <a:pt x="118" y="532"/>
                    <a:pt x="265" y="532"/>
                  </a:cubicBezTo>
                  <a:lnTo>
                    <a:pt x="1653" y="532"/>
                  </a:lnTo>
                  <a:cubicBezTo>
                    <a:pt x="1799" y="532"/>
                    <a:pt x="1918" y="412"/>
                    <a:pt x="1918" y="266"/>
                  </a:cubicBezTo>
                  <a:cubicBezTo>
                    <a:pt x="1919" y="119"/>
                    <a:pt x="1800" y="1"/>
                    <a:pt x="16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" name="Google Shape;2033;p58">
              <a:extLst>
                <a:ext uri="{FF2B5EF4-FFF2-40B4-BE49-F238E27FC236}">
                  <a16:creationId xmlns:a16="http://schemas.microsoft.com/office/drawing/2014/main" id="{D9860349-2389-48E7-B8F0-0F144274F6B8}"/>
                </a:ext>
              </a:extLst>
            </p:cNvPr>
            <p:cNvSpPr/>
            <p:nvPr/>
          </p:nvSpPr>
          <p:spPr>
            <a:xfrm>
              <a:off x="3418576" y="3617879"/>
              <a:ext cx="63682" cy="17645"/>
            </a:xfrm>
            <a:custGeom>
              <a:avLst/>
              <a:gdLst/>
              <a:ahLst/>
              <a:cxnLst/>
              <a:rect l="l" t="t" r="r" b="b"/>
              <a:pathLst>
                <a:path w="1920" h="532" extrusionOk="0">
                  <a:moveTo>
                    <a:pt x="265" y="0"/>
                  </a:moveTo>
                  <a:cubicBezTo>
                    <a:pt x="118" y="0"/>
                    <a:pt x="0" y="119"/>
                    <a:pt x="0" y="266"/>
                  </a:cubicBezTo>
                  <a:cubicBezTo>
                    <a:pt x="0" y="413"/>
                    <a:pt x="118" y="532"/>
                    <a:pt x="265" y="532"/>
                  </a:cubicBezTo>
                  <a:lnTo>
                    <a:pt x="1653" y="532"/>
                  </a:lnTo>
                  <a:cubicBezTo>
                    <a:pt x="1799" y="532"/>
                    <a:pt x="1918" y="413"/>
                    <a:pt x="1918" y="266"/>
                  </a:cubicBezTo>
                  <a:cubicBezTo>
                    <a:pt x="1919" y="119"/>
                    <a:pt x="1800" y="0"/>
                    <a:pt x="16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0" name="Google Shape;2034;p58">
              <a:extLst>
                <a:ext uri="{FF2B5EF4-FFF2-40B4-BE49-F238E27FC236}">
                  <a16:creationId xmlns:a16="http://schemas.microsoft.com/office/drawing/2014/main" id="{14E6ABF4-D68B-49FD-8042-E992CE4E221A}"/>
                </a:ext>
              </a:extLst>
            </p:cNvPr>
            <p:cNvSpPr/>
            <p:nvPr/>
          </p:nvSpPr>
          <p:spPr>
            <a:xfrm>
              <a:off x="3418576" y="3651578"/>
              <a:ext cx="63682" cy="17678"/>
            </a:xfrm>
            <a:custGeom>
              <a:avLst/>
              <a:gdLst/>
              <a:ahLst/>
              <a:cxnLst/>
              <a:rect l="l" t="t" r="r" b="b"/>
              <a:pathLst>
                <a:path w="1920" h="533" extrusionOk="0">
                  <a:moveTo>
                    <a:pt x="265" y="1"/>
                  </a:moveTo>
                  <a:cubicBezTo>
                    <a:pt x="118" y="1"/>
                    <a:pt x="0" y="120"/>
                    <a:pt x="0" y="267"/>
                  </a:cubicBezTo>
                  <a:cubicBezTo>
                    <a:pt x="0" y="413"/>
                    <a:pt x="118" y="532"/>
                    <a:pt x="265" y="532"/>
                  </a:cubicBezTo>
                  <a:lnTo>
                    <a:pt x="1653" y="532"/>
                  </a:lnTo>
                  <a:cubicBezTo>
                    <a:pt x="1799" y="532"/>
                    <a:pt x="1918" y="413"/>
                    <a:pt x="1918" y="267"/>
                  </a:cubicBezTo>
                  <a:cubicBezTo>
                    <a:pt x="1919" y="120"/>
                    <a:pt x="1800" y="1"/>
                    <a:pt x="16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" name="Google Shape;2035;p58">
              <a:extLst>
                <a:ext uri="{FF2B5EF4-FFF2-40B4-BE49-F238E27FC236}">
                  <a16:creationId xmlns:a16="http://schemas.microsoft.com/office/drawing/2014/main" id="{CF32614C-9216-468B-BE26-7D8F02CB8B3D}"/>
                </a:ext>
              </a:extLst>
            </p:cNvPr>
            <p:cNvSpPr/>
            <p:nvPr/>
          </p:nvSpPr>
          <p:spPr>
            <a:xfrm>
              <a:off x="3418576" y="3685309"/>
              <a:ext cx="63682" cy="17612"/>
            </a:xfrm>
            <a:custGeom>
              <a:avLst/>
              <a:gdLst/>
              <a:ahLst/>
              <a:cxnLst/>
              <a:rect l="l" t="t" r="r" b="b"/>
              <a:pathLst>
                <a:path w="1920" h="531" extrusionOk="0">
                  <a:moveTo>
                    <a:pt x="265" y="0"/>
                  </a:moveTo>
                  <a:cubicBezTo>
                    <a:pt x="118" y="0"/>
                    <a:pt x="0" y="119"/>
                    <a:pt x="0" y="265"/>
                  </a:cubicBezTo>
                  <a:cubicBezTo>
                    <a:pt x="0" y="412"/>
                    <a:pt x="118" y="531"/>
                    <a:pt x="265" y="531"/>
                  </a:cubicBezTo>
                  <a:lnTo>
                    <a:pt x="1653" y="531"/>
                  </a:lnTo>
                  <a:cubicBezTo>
                    <a:pt x="1799" y="531"/>
                    <a:pt x="1918" y="412"/>
                    <a:pt x="1918" y="265"/>
                  </a:cubicBezTo>
                  <a:cubicBezTo>
                    <a:pt x="1919" y="119"/>
                    <a:pt x="1800" y="0"/>
                    <a:pt x="16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" name="Google Shape;2036;p58">
              <a:extLst>
                <a:ext uri="{FF2B5EF4-FFF2-40B4-BE49-F238E27FC236}">
                  <a16:creationId xmlns:a16="http://schemas.microsoft.com/office/drawing/2014/main" id="{4322BD71-9441-4E7E-BC85-A45350259D2C}"/>
                </a:ext>
              </a:extLst>
            </p:cNvPr>
            <p:cNvSpPr/>
            <p:nvPr/>
          </p:nvSpPr>
          <p:spPr>
            <a:xfrm>
              <a:off x="3501096" y="3584181"/>
              <a:ext cx="112471" cy="17645"/>
            </a:xfrm>
            <a:custGeom>
              <a:avLst/>
              <a:gdLst/>
              <a:ahLst/>
              <a:cxnLst/>
              <a:rect l="l" t="t" r="r" b="b"/>
              <a:pathLst>
                <a:path w="3391" h="532" extrusionOk="0">
                  <a:moveTo>
                    <a:pt x="267" y="1"/>
                  </a:moveTo>
                  <a:cubicBezTo>
                    <a:pt x="120" y="1"/>
                    <a:pt x="1" y="119"/>
                    <a:pt x="1" y="266"/>
                  </a:cubicBezTo>
                  <a:cubicBezTo>
                    <a:pt x="1" y="412"/>
                    <a:pt x="120" y="532"/>
                    <a:pt x="267" y="532"/>
                  </a:cubicBezTo>
                  <a:lnTo>
                    <a:pt x="3124" y="532"/>
                  </a:lnTo>
                  <a:cubicBezTo>
                    <a:pt x="3271" y="532"/>
                    <a:pt x="3390" y="412"/>
                    <a:pt x="3390" y="266"/>
                  </a:cubicBezTo>
                  <a:cubicBezTo>
                    <a:pt x="3390" y="119"/>
                    <a:pt x="3271" y="1"/>
                    <a:pt x="31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" name="Google Shape;2037;p58">
              <a:extLst>
                <a:ext uri="{FF2B5EF4-FFF2-40B4-BE49-F238E27FC236}">
                  <a16:creationId xmlns:a16="http://schemas.microsoft.com/office/drawing/2014/main" id="{C7474D53-659F-40E4-A528-E89E2162BD91}"/>
                </a:ext>
              </a:extLst>
            </p:cNvPr>
            <p:cNvSpPr/>
            <p:nvPr/>
          </p:nvSpPr>
          <p:spPr>
            <a:xfrm>
              <a:off x="3627630" y="3584181"/>
              <a:ext cx="93731" cy="17645"/>
            </a:xfrm>
            <a:custGeom>
              <a:avLst/>
              <a:gdLst/>
              <a:ahLst/>
              <a:cxnLst/>
              <a:rect l="l" t="t" r="r" b="b"/>
              <a:pathLst>
                <a:path w="2826" h="532" extrusionOk="0">
                  <a:moveTo>
                    <a:pt x="266" y="1"/>
                  </a:moveTo>
                  <a:cubicBezTo>
                    <a:pt x="119" y="1"/>
                    <a:pt x="0" y="119"/>
                    <a:pt x="0" y="266"/>
                  </a:cubicBezTo>
                  <a:cubicBezTo>
                    <a:pt x="0" y="412"/>
                    <a:pt x="119" y="532"/>
                    <a:pt x="266" y="532"/>
                  </a:cubicBezTo>
                  <a:lnTo>
                    <a:pt x="2560" y="532"/>
                  </a:lnTo>
                  <a:cubicBezTo>
                    <a:pt x="2707" y="532"/>
                    <a:pt x="2826" y="412"/>
                    <a:pt x="2826" y="266"/>
                  </a:cubicBezTo>
                  <a:cubicBezTo>
                    <a:pt x="2826" y="119"/>
                    <a:pt x="2707" y="1"/>
                    <a:pt x="25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" name="Google Shape;2038;p58">
              <a:extLst>
                <a:ext uri="{FF2B5EF4-FFF2-40B4-BE49-F238E27FC236}">
                  <a16:creationId xmlns:a16="http://schemas.microsoft.com/office/drawing/2014/main" id="{C989B22C-0B76-4C85-AF92-982EE4F58B55}"/>
                </a:ext>
              </a:extLst>
            </p:cNvPr>
            <p:cNvSpPr/>
            <p:nvPr/>
          </p:nvSpPr>
          <p:spPr>
            <a:xfrm>
              <a:off x="3501096" y="3617879"/>
              <a:ext cx="218176" cy="17645"/>
            </a:xfrm>
            <a:custGeom>
              <a:avLst/>
              <a:gdLst/>
              <a:ahLst/>
              <a:cxnLst/>
              <a:rect l="l" t="t" r="r" b="b"/>
              <a:pathLst>
                <a:path w="6578" h="532" extrusionOk="0">
                  <a:moveTo>
                    <a:pt x="267" y="0"/>
                  </a:moveTo>
                  <a:cubicBezTo>
                    <a:pt x="120" y="0"/>
                    <a:pt x="1" y="119"/>
                    <a:pt x="1" y="266"/>
                  </a:cubicBezTo>
                  <a:cubicBezTo>
                    <a:pt x="1" y="413"/>
                    <a:pt x="120" y="532"/>
                    <a:pt x="267" y="532"/>
                  </a:cubicBezTo>
                  <a:lnTo>
                    <a:pt x="6311" y="532"/>
                  </a:lnTo>
                  <a:cubicBezTo>
                    <a:pt x="6458" y="532"/>
                    <a:pt x="6577" y="413"/>
                    <a:pt x="6577" y="266"/>
                  </a:cubicBezTo>
                  <a:cubicBezTo>
                    <a:pt x="6577" y="119"/>
                    <a:pt x="6458" y="0"/>
                    <a:pt x="63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" name="Google Shape;2039;p58">
              <a:extLst>
                <a:ext uri="{FF2B5EF4-FFF2-40B4-BE49-F238E27FC236}">
                  <a16:creationId xmlns:a16="http://schemas.microsoft.com/office/drawing/2014/main" id="{BD7621B4-4613-4AEB-BBB6-73A3B7B930D7}"/>
                </a:ext>
              </a:extLst>
            </p:cNvPr>
            <p:cNvSpPr/>
            <p:nvPr/>
          </p:nvSpPr>
          <p:spPr>
            <a:xfrm>
              <a:off x="3501096" y="3651578"/>
              <a:ext cx="76053" cy="17678"/>
            </a:xfrm>
            <a:custGeom>
              <a:avLst/>
              <a:gdLst/>
              <a:ahLst/>
              <a:cxnLst/>
              <a:rect l="l" t="t" r="r" b="b"/>
              <a:pathLst>
                <a:path w="2293" h="533" extrusionOk="0">
                  <a:moveTo>
                    <a:pt x="267" y="1"/>
                  </a:moveTo>
                  <a:cubicBezTo>
                    <a:pt x="120" y="1"/>
                    <a:pt x="1" y="120"/>
                    <a:pt x="1" y="267"/>
                  </a:cubicBezTo>
                  <a:cubicBezTo>
                    <a:pt x="1" y="413"/>
                    <a:pt x="120" y="532"/>
                    <a:pt x="267" y="532"/>
                  </a:cubicBezTo>
                  <a:lnTo>
                    <a:pt x="2028" y="532"/>
                  </a:lnTo>
                  <a:cubicBezTo>
                    <a:pt x="2174" y="532"/>
                    <a:pt x="2293" y="413"/>
                    <a:pt x="2293" y="267"/>
                  </a:cubicBezTo>
                  <a:cubicBezTo>
                    <a:pt x="2293" y="120"/>
                    <a:pt x="2174" y="1"/>
                    <a:pt x="20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" name="Google Shape;2040;p58">
              <a:extLst>
                <a:ext uri="{FF2B5EF4-FFF2-40B4-BE49-F238E27FC236}">
                  <a16:creationId xmlns:a16="http://schemas.microsoft.com/office/drawing/2014/main" id="{0A67FE7E-6687-468D-8043-7BAAA4D572A3}"/>
                </a:ext>
              </a:extLst>
            </p:cNvPr>
            <p:cNvSpPr/>
            <p:nvPr/>
          </p:nvSpPr>
          <p:spPr>
            <a:xfrm>
              <a:off x="3590217" y="3651578"/>
              <a:ext cx="76053" cy="17678"/>
            </a:xfrm>
            <a:custGeom>
              <a:avLst/>
              <a:gdLst/>
              <a:ahLst/>
              <a:cxnLst/>
              <a:rect l="l" t="t" r="r" b="b"/>
              <a:pathLst>
                <a:path w="2293" h="533" extrusionOk="0">
                  <a:moveTo>
                    <a:pt x="267" y="1"/>
                  </a:moveTo>
                  <a:cubicBezTo>
                    <a:pt x="120" y="1"/>
                    <a:pt x="1" y="120"/>
                    <a:pt x="1" y="267"/>
                  </a:cubicBezTo>
                  <a:cubicBezTo>
                    <a:pt x="1" y="413"/>
                    <a:pt x="120" y="532"/>
                    <a:pt x="267" y="532"/>
                  </a:cubicBezTo>
                  <a:lnTo>
                    <a:pt x="2027" y="532"/>
                  </a:lnTo>
                  <a:cubicBezTo>
                    <a:pt x="2174" y="532"/>
                    <a:pt x="2293" y="413"/>
                    <a:pt x="2293" y="267"/>
                  </a:cubicBezTo>
                  <a:cubicBezTo>
                    <a:pt x="2293" y="120"/>
                    <a:pt x="2174" y="1"/>
                    <a:pt x="20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" name="Google Shape;2041;p58">
              <a:extLst>
                <a:ext uri="{FF2B5EF4-FFF2-40B4-BE49-F238E27FC236}">
                  <a16:creationId xmlns:a16="http://schemas.microsoft.com/office/drawing/2014/main" id="{ABE3FF18-E8AB-4AC1-BBC3-1CC74018C8C9}"/>
                </a:ext>
              </a:extLst>
            </p:cNvPr>
            <p:cNvSpPr/>
            <p:nvPr/>
          </p:nvSpPr>
          <p:spPr>
            <a:xfrm>
              <a:off x="3680367" y="3651578"/>
              <a:ext cx="38905" cy="17678"/>
            </a:xfrm>
            <a:custGeom>
              <a:avLst/>
              <a:gdLst/>
              <a:ahLst/>
              <a:cxnLst/>
              <a:rect l="l" t="t" r="r" b="b"/>
              <a:pathLst>
                <a:path w="1173" h="533" extrusionOk="0">
                  <a:moveTo>
                    <a:pt x="266" y="1"/>
                  </a:moveTo>
                  <a:cubicBezTo>
                    <a:pt x="119" y="1"/>
                    <a:pt x="1" y="120"/>
                    <a:pt x="1" y="267"/>
                  </a:cubicBezTo>
                  <a:cubicBezTo>
                    <a:pt x="1" y="413"/>
                    <a:pt x="120" y="532"/>
                    <a:pt x="266" y="532"/>
                  </a:cubicBezTo>
                  <a:lnTo>
                    <a:pt x="906" y="532"/>
                  </a:lnTo>
                  <a:cubicBezTo>
                    <a:pt x="1053" y="532"/>
                    <a:pt x="1172" y="413"/>
                    <a:pt x="1172" y="267"/>
                  </a:cubicBezTo>
                  <a:cubicBezTo>
                    <a:pt x="1172" y="120"/>
                    <a:pt x="1053" y="1"/>
                    <a:pt x="9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" name="Google Shape;2042;p58">
              <a:extLst>
                <a:ext uri="{FF2B5EF4-FFF2-40B4-BE49-F238E27FC236}">
                  <a16:creationId xmlns:a16="http://schemas.microsoft.com/office/drawing/2014/main" id="{B00D6D30-D7D3-423A-8D20-236DB5946D8F}"/>
                </a:ext>
              </a:extLst>
            </p:cNvPr>
            <p:cNvSpPr/>
            <p:nvPr/>
          </p:nvSpPr>
          <p:spPr>
            <a:xfrm>
              <a:off x="3501096" y="3685309"/>
              <a:ext cx="218176" cy="17612"/>
            </a:xfrm>
            <a:custGeom>
              <a:avLst/>
              <a:gdLst/>
              <a:ahLst/>
              <a:cxnLst/>
              <a:rect l="l" t="t" r="r" b="b"/>
              <a:pathLst>
                <a:path w="6578" h="531" extrusionOk="0">
                  <a:moveTo>
                    <a:pt x="267" y="0"/>
                  </a:moveTo>
                  <a:cubicBezTo>
                    <a:pt x="120" y="0"/>
                    <a:pt x="1" y="119"/>
                    <a:pt x="1" y="265"/>
                  </a:cubicBezTo>
                  <a:cubicBezTo>
                    <a:pt x="1" y="412"/>
                    <a:pt x="120" y="531"/>
                    <a:pt x="267" y="531"/>
                  </a:cubicBezTo>
                  <a:lnTo>
                    <a:pt x="6311" y="531"/>
                  </a:lnTo>
                  <a:cubicBezTo>
                    <a:pt x="6458" y="531"/>
                    <a:pt x="6577" y="412"/>
                    <a:pt x="6577" y="265"/>
                  </a:cubicBezTo>
                  <a:cubicBezTo>
                    <a:pt x="6577" y="119"/>
                    <a:pt x="6458" y="0"/>
                    <a:pt x="63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" name="Google Shape;2043;p58">
              <a:extLst>
                <a:ext uri="{FF2B5EF4-FFF2-40B4-BE49-F238E27FC236}">
                  <a16:creationId xmlns:a16="http://schemas.microsoft.com/office/drawing/2014/main" id="{99881C97-5906-4BFD-B803-98EB9C1C3DFE}"/>
                </a:ext>
              </a:extLst>
            </p:cNvPr>
            <p:cNvSpPr/>
            <p:nvPr/>
          </p:nvSpPr>
          <p:spPr>
            <a:xfrm>
              <a:off x="3704546" y="3221495"/>
              <a:ext cx="59735" cy="105771"/>
            </a:xfrm>
            <a:custGeom>
              <a:avLst/>
              <a:gdLst/>
              <a:ahLst/>
              <a:cxnLst/>
              <a:rect l="l" t="t" r="r" b="b"/>
              <a:pathLst>
                <a:path w="1801" h="3189" extrusionOk="0">
                  <a:moveTo>
                    <a:pt x="1270" y="533"/>
                  </a:moveTo>
                  <a:lnTo>
                    <a:pt x="1270" y="1231"/>
                  </a:lnTo>
                  <a:lnTo>
                    <a:pt x="565" y="1231"/>
                  </a:lnTo>
                  <a:lnTo>
                    <a:pt x="565" y="533"/>
                  </a:lnTo>
                  <a:close/>
                  <a:moveTo>
                    <a:pt x="476" y="1"/>
                  </a:moveTo>
                  <a:cubicBezTo>
                    <a:pt x="233" y="1"/>
                    <a:pt x="34" y="200"/>
                    <a:pt x="34" y="444"/>
                  </a:cubicBezTo>
                  <a:lnTo>
                    <a:pt x="34" y="1320"/>
                  </a:lnTo>
                  <a:cubicBezTo>
                    <a:pt x="34" y="1564"/>
                    <a:pt x="233" y="1763"/>
                    <a:pt x="476" y="1763"/>
                  </a:cubicBezTo>
                  <a:lnTo>
                    <a:pt x="626" y="1763"/>
                  </a:lnTo>
                  <a:lnTo>
                    <a:pt x="626" y="2657"/>
                  </a:lnTo>
                  <a:lnTo>
                    <a:pt x="267" y="2657"/>
                  </a:lnTo>
                  <a:cubicBezTo>
                    <a:pt x="120" y="2657"/>
                    <a:pt x="1" y="2776"/>
                    <a:pt x="1" y="2923"/>
                  </a:cubicBezTo>
                  <a:cubicBezTo>
                    <a:pt x="1" y="3070"/>
                    <a:pt x="120" y="3189"/>
                    <a:pt x="267" y="3189"/>
                  </a:cubicBezTo>
                  <a:lnTo>
                    <a:pt x="714" y="3189"/>
                  </a:lnTo>
                  <a:cubicBezTo>
                    <a:pt x="959" y="3189"/>
                    <a:pt x="1157" y="2991"/>
                    <a:pt x="1157" y="2746"/>
                  </a:cubicBezTo>
                  <a:lnTo>
                    <a:pt x="1157" y="1763"/>
                  </a:lnTo>
                  <a:lnTo>
                    <a:pt x="1358" y="1763"/>
                  </a:lnTo>
                  <a:cubicBezTo>
                    <a:pt x="1602" y="1763"/>
                    <a:pt x="1801" y="1564"/>
                    <a:pt x="1801" y="1320"/>
                  </a:cubicBezTo>
                  <a:lnTo>
                    <a:pt x="1801" y="444"/>
                  </a:lnTo>
                  <a:cubicBezTo>
                    <a:pt x="1801" y="200"/>
                    <a:pt x="1602" y="1"/>
                    <a:pt x="13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1318C0D-5290-4181-8ECD-B3BDA4981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7268" y="-2738"/>
            <a:ext cx="1566808" cy="56697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7" name="Google Shape;587;p41"/>
          <p:cNvGrpSpPr/>
          <p:nvPr/>
        </p:nvGrpSpPr>
        <p:grpSpPr>
          <a:xfrm flipH="1">
            <a:off x="416926" y="359765"/>
            <a:ext cx="785418" cy="901100"/>
            <a:chOff x="7716556" y="3864816"/>
            <a:chExt cx="519354" cy="595808"/>
          </a:xfrm>
        </p:grpSpPr>
        <p:sp>
          <p:nvSpPr>
            <p:cNvPr id="588" name="Google Shape;588;p41"/>
            <p:cNvSpPr/>
            <p:nvPr/>
          </p:nvSpPr>
          <p:spPr>
            <a:xfrm>
              <a:off x="7894210" y="4118924"/>
              <a:ext cx="341700" cy="341700"/>
            </a:xfrm>
            <a:prstGeom prst="plus">
              <a:avLst>
                <a:gd name="adj" fmla="val 32768"/>
              </a:avLst>
            </a:prstGeom>
            <a:solidFill>
              <a:srgbClr val="95E7D3">
                <a:alpha val="310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589" name="Google Shape;589;p41"/>
            <p:cNvSpPr/>
            <p:nvPr/>
          </p:nvSpPr>
          <p:spPr>
            <a:xfrm>
              <a:off x="7716556" y="3864816"/>
              <a:ext cx="254100" cy="254100"/>
            </a:xfrm>
            <a:prstGeom prst="plus">
              <a:avLst>
                <a:gd name="adj" fmla="val 32768"/>
              </a:avLst>
            </a:prstGeom>
            <a:solidFill>
              <a:srgbClr val="96E5D2">
                <a:alpha val="5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590" name="Google Shape;590;p41"/>
          <p:cNvGrpSpPr/>
          <p:nvPr/>
        </p:nvGrpSpPr>
        <p:grpSpPr>
          <a:xfrm flipH="1">
            <a:off x="6430937" y="4298432"/>
            <a:ext cx="2805672" cy="461682"/>
            <a:chOff x="-78542" y="4269447"/>
            <a:chExt cx="3892442" cy="640513"/>
          </a:xfrm>
        </p:grpSpPr>
        <p:sp>
          <p:nvSpPr>
            <p:cNvPr id="591" name="Google Shape;591;p41"/>
            <p:cNvSpPr/>
            <p:nvPr/>
          </p:nvSpPr>
          <p:spPr>
            <a:xfrm flipH="1">
              <a:off x="-26956" y="4269447"/>
              <a:ext cx="3498330" cy="508988"/>
            </a:xfrm>
            <a:custGeom>
              <a:avLst/>
              <a:gdLst/>
              <a:ahLst/>
              <a:cxnLst/>
              <a:rect l="l" t="t" r="r" b="b"/>
              <a:pathLst>
                <a:path w="117001" h="17023" extrusionOk="0">
                  <a:moveTo>
                    <a:pt x="99111" y="0"/>
                  </a:moveTo>
                  <a:lnTo>
                    <a:pt x="99111" y="16481"/>
                  </a:lnTo>
                  <a:lnTo>
                    <a:pt x="1" y="16481"/>
                  </a:lnTo>
                  <a:lnTo>
                    <a:pt x="1" y="17022"/>
                  </a:lnTo>
                  <a:lnTo>
                    <a:pt x="99640" y="17022"/>
                  </a:lnTo>
                  <a:lnTo>
                    <a:pt x="99640" y="529"/>
                  </a:lnTo>
                  <a:lnTo>
                    <a:pt x="117001" y="529"/>
                  </a:lnTo>
                  <a:lnTo>
                    <a:pt x="117001" y="0"/>
                  </a:lnTo>
                  <a:close/>
                </a:path>
              </a:pathLst>
            </a:custGeom>
            <a:solidFill>
              <a:srgbClr val="A0D4FC">
                <a:alpha val="56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41"/>
            <p:cNvSpPr/>
            <p:nvPr/>
          </p:nvSpPr>
          <p:spPr>
            <a:xfrm flipH="1">
              <a:off x="-78542" y="4465736"/>
              <a:ext cx="3892442" cy="444224"/>
            </a:xfrm>
            <a:custGeom>
              <a:avLst/>
              <a:gdLst/>
              <a:ahLst/>
              <a:cxnLst/>
              <a:rect l="l" t="t" r="r" b="b"/>
              <a:pathLst>
                <a:path w="130182" h="14857" extrusionOk="0">
                  <a:moveTo>
                    <a:pt x="1122" y="0"/>
                  </a:moveTo>
                  <a:cubicBezTo>
                    <a:pt x="500" y="0"/>
                    <a:pt x="0" y="500"/>
                    <a:pt x="0" y="1113"/>
                  </a:cubicBezTo>
                  <a:cubicBezTo>
                    <a:pt x="0" y="1726"/>
                    <a:pt x="500" y="2226"/>
                    <a:pt x="1122" y="2226"/>
                  </a:cubicBezTo>
                  <a:cubicBezTo>
                    <a:pt x="1674" y="2226"/>
                    <a:pt x="2135" y="1829"/>
                    <a:pt x="2215" y="1297"/>
                  </a:cubicBezTo>
                  <a:lnTo>
                    <a:pt x="25671" y="1297"/>
                  </a:lnTo>
                  <a:lnTo>
                    <a:pt x="25671" y="14856"/>
                  </a:lnTo>
                  <a:lnTo>
                    <a:pt x="94034" y="14856"/>
                  </a:lnTo>
                  <a:lnTo>
                    <a:pt x="94034" y="3870"/>
                  </a:lnTo>
                  <a:lnTo>
                    <a:pt x="130182" y="3870"/>
                  </a:lnTo>
                  <a:lnTo>
                    <a:pt x="130182" y="3338"/>
                  </a:lnTo>
                  <a:lnTo>
                    <a:pt x="93503" y="3338"/>
                  </a:lnTo>
                  <a:lnTo>
                    <a:pt x="93503" y="14327"/>
                  </a:lnTo>
                  <a:lnTo>
                    <a:pt x="26203" y="14327"/>
                  </a:lnTo>
                  <a:lnTo>
                    <a:pt x="26203" y="755"/>
                  </a:lnTo>
                  <a:lnTo>
                    <a:pt x="2176" y="755"/>
                  </a:lnTo>
                  <a:cubicBezTo>
                    <a:pt x="2022" y="317"/>
                    <a:pt x="1613" y="0"/>
                    <a:pt x="11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8B5CE09-8D91-4472-A535-7D2B7428AE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816" y="1554422"/>
            <a:ext cx="3494928" cy="239802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038BE02-EB16-4502-8F4B-4F38F2CE9E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9669" y="1554423"/>
            <a:ext cx="3944196" cy="239802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FA8C218-E7B2-4708-98B6-336A70482EFD}"/>
              </a:ext>
            </a:extLst>
          </p:cNvPr>
          <p:cNvSpPr txBox="1"/>
          <p:nvPr/>
        </p:nvSpPr>
        <p:spPr>
          <a:xfrm>
            <a:off x="560816" y="4143238"/>
            <a:ext cx="40831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>
                <a:solidFill>
                  <a:srgbClr val="315F6A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NIH Chest X-rays (kaggle.com)</a:t>
            </a:r>
            <a:endParaRPr lang="ru-RU" sz="1200">
              <a:solidFill>
                <a:srgbClr val="315F6A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C01F00E-33EB-4ED1-8120-66A2C1EE1B9F}"/>
              </a:ext>
            </a:extLst>
          </p:cNvPr>
          <p:cNvSpPr txBox="1"/>
          <p:nvPr/>
        </p:nvSpPr>
        <p:spPr>
          <a:xfrm>
            <a:off x="1603486" y="328567"/>
            <a:ext cx="574771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>
                <a:solidFill>
                  <a:schemeClr val="dk1"/>
                </a:solidFill>
                <a:latin typeface="Montserrat"/>
                <a:sym typeface="Montserrat Black"/>
              </a:rPr>
              <a:t>Национальный институт здравоохранения США </a:t>
            </a:r>
            <a:r>
              <a:rPr lang="en-US" sz="1600" b="1">
                <a:solidFill>
                  <a:schemeClr val="dk1"/>
                </a:solidFill>
                <a:latin typeface="Montserrat"/>
                <a:sym typeface="Montserrat Black"/>
              </a:rPr>
              <a:t>(NIH) </a:t>
            </a:r>
            <a:r>
              <a:rPr lang="ru-RU" sz="1600" b="1">
                <a:solidFill>
                  <a:schemeClr val="dk1"/>
                </a:solidFill>
                <a:latin typeface="Montserrat"/>
                <a:sym typeface="Montserrat Black"/>
              </a:rPr>
              <a:t>опубликовал более 100 000 рентген снимков, которые находятся в открытом доступе</a:t>
            </a:r>
            <a:endParaRPr lang="ru-RU" sz="1600" b="1">
              <a:solidFill>
                <a:schemeClr val="dk1"/>
              </a:solidFill>
              <a:latin typeface="Montserrat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E5C6A0A-567A-40BA-B613-693D34EA23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77192" y="0"/>
            <a:ext cx="1566808" cy="56697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77000">
              <a:srgbClr val="ECFFFF"/>
            </a:gs>
            <a:gs pos="100000">
              <a:srgbClr val="D5FFFD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9" name="Google Shape;359;p30"/>
          <p:cNvGrpSpPr/>
          <p:nvPr/>
        </p:nvGrpSpPr>
        <p:grpSpPr>
          <a:xfrm rot="5400000">
            <a:off x="7750470" y="819703"/>
            <a:ext cx="1292571" cy="1114795"/>
            <a:chOff x="7745496" y="3824717"/>
            <a:chExt cx="854705" cy="737104"/>
          </a:xfrm>
        </p:grpSpPr>
        <p:sp>
          <p:nvSpPr>
            <p:cNvPr id="360" name="Google Shape;360;p30"/>
            <p:cNvSpPr/>
            <p:nvPr/>
          </p:nvSpPr>
          <p:spPr>
            <a:xfrm>
              <a:off x="7745496" y="4220121"/>
              <a:ext cx="341700" cy="341700"/>
            </a:xfrm>
            <a:prstGeom prst="plus">
              <a:avLst>
                <a:gd name="adj" fmla="val 32768"/>
              </a:avLst>
            </a:prstGeom>
            <a:solidFill>
              <a:srgbClr val="95E7D3">
                <a:alpha val="310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61" name="Google Shape;361;p30"/>
            <p:cNvSpPr/>
            <p:nvPr/>
          </p:nvSpPr>
          <p:spPr>
            <a:xfrm>
              <a:off x="8087201" y="3824717"/>
              <a:ext cx="513000" cy="513000"/>
            </a:xfrm>
            <a:prstGeom prst="plus">
              <a:avLst>
                <a:gd name="adj" fmla="val 32768"/>
              </a:avLst>
            </a:prstGeom>
            <a:solidFill>
              <a:srgbClr val="95E7D3">
                <a:alpha val="550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362" name="Google Shape;362;p30"/>
          <p:cNvGrpSpPr/>
          <p:nvPr/>
        </p:nvGrpSpPr>
        <p:grpSpPr>
          <a:xfrm>
            <a:off x="4" y="7390"/>
            <a:ext cx="901035" cy="723425"/>
            <a:chOff x="7745496" y="4083492"/>
            <a:chExt cx="595804" cy="478329"/>
          </a:xfrm>
        </p:grpSpPr>
        <p:sp>
          <p:nvSpPr>
            <p:cNvPr id="363" name="Google Shape;363;p30"/>
            <p:cNvSpPr/>
            <p:nvPr/>
          </p:nvSpPr>
          <p:spPr>
            <a:xfrm>
              <a:off x="7745496" y="4220121"/>
              <a:ext cx="341700" cy="341700"/>
            </a:xfrm>
            <a:prstGeom prst="plus">
              <a:avLst>
                <a:gd name="adj" fmla="val 32768"/>
              </a:avLst>
            </a:prstGeom>
            <a:solidFill>
              <a:srgbClr val="95E7D3">
                <a:alpha val="310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64" name="Google Shape;364;p30"/>
            <p:cNvSpPr/>
            <p:nvPr/>
          </p:nvSpPr>
          <p:spPr>
            <a:xfrm>
              <a:off x="8087200" y="4083492"/>
              <a:ext cx="254100" cy="254100"/>
            </a:xfrm>
            <a:prstGeom prst="plus">
              <a:avLst>
                <a:gd name="adj" fmla="val 32768"/>
              </a:avLst>
            </a:prstGeom>
            <a:solidFill>
              <a:srgbClr val="96E5D2">
                <a:alpha val="5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365" name="Google Shape;365;p30"/>
          <p:cNvSpPr/>
          <p:nvPr/>
        </p:nvSpPr>
        <p:spPr>
          <a:xfrm>
            <a:off x="755423" y="463091"/>
            <a:ext cx="341700" cy="341700"/>
          </a:xfrm>
          <a:prstGeom prst="plus">
            <a:avLst>
              <a:gd name="adj" fmla="val 32768"/>
            </a:avLst>
          </a:prstGeom>
          <a:solidFill>
            <a:srgbClr val="95E7D3">
              <a:alpha val="550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AEECCC6-E6F9-44C8-8D38-EFC93CB61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4233" y="0"/>
            <a:ext cx="1569763" cy="5639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3B1750F-BD3E-D551-50CF-FDE44025144B}"/>
              </a:ext>
            </a:extLst>
          </p:cNvPr>
          <p:cNvSpPr txBox="1"/>
          <p:nvPr/>
        </p:nvSpPr>
        <p:spPr>
          <a:xfrm>
            <a:off x="926273" y="804791"/>
            <a:ext cx="7977899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315F6A"/>
              </a:buClr>
              <a:buFont typeface="+mj-lt"/>
              <a:buAutoNum type="arabicPeriod"/>
            </a:pPr>
            <a:r>
              <a:rPr lang="ru-RU" sz="1200" dirty="0">
                <a:solidFill>
                  <a:schemeClr val="dk1"/>
                </a:solidFill>
                <a:latin typeface="Montserrat"/>
              </a:rPr>
              <a:t>Разработка программного обеспечения.</a:t>
            </a:r>
          </a:p>
          <a:p>
            <a:pPr marL="342900" indent="-342900">
              <a:buClr>
                <a:srgbClr val="315F6A"/>
              </a:buClr>
              <a:buFont typeface="+mj-lt"/>
              <a:buAutoNum type="arabicPeriod"/>
            </a:pPr>
            <a:endParaRPr lang="ru-RU" sz="1200" dirty="0">
              <a:solidFill>
                <a:schemeClr val="dk1"/>
              </a:solidFill>
              <a:latin typeface="Montserrat"/>
            </a:endParaRPr>
          </a:p>
          <a:p>
            <a:pPr marL="342900" indent="-342900">
              <a:buClr>
                <a:srgbClr val="315F6A"/>
              </a:buClr>
              <a:buAutoNum type="arabicPeriod"/>
            </a:pPr>
            <a:r>
              <a:rPr lang="ru-RU" sz="1200" dirty="0">
                <a:solidFill>
                  <a:schemeClr val="dk1"/>
                </a:solidFill>
                <a:latin typeface="Montserrat"/>
              </a:rPr>
              <a:t>Проведение клинических испытаний для оценки точности диагнозов.</a:t>
            </a:r>
          </a:p>
          <a:p>
            <a:pPr marL="342900" indent="-342900">
              <a:buClr>
                <a:srgbClr val="315F6A"/>
              </a:buClr>
              <a:buAutoNum type="arabicPeriod"/>
            </a:pPr>
            <a:endParaRPr lang="ru-RU" sz="1200" dirty="0">
              <a:solidFill>
                <a:schemeClr val="dk1"/>
              </a:solidFill>
              <a:latin typeface="Montserrat"/>
            </a:endParaRPr>
          </a:p>
          <a:p>
            <a:pPr marL="342900" indent="-342900">
              <a:buClr>
                <a:srgbClr val="315F6A"/>
              </a:buClr>
              <a:buAutoNum type="arabicPeriod"/>
            </a:pPr>
            <a:r>
              <a:rPr lang="ru-RU" sz="1200" dirty="0">
                <a:solidFill>
                  <a:schemeClr val="dk1"/>
                </a:solidFill>
                <a:latin typeface="Montserrat"/>
              </a:rPr>
              <a:t>Предложение услуги </a:t>
            </a:r>
            <a:r>
              <a:rPr lang="en-US" sz="1200" dirty="0" err="1">
                <a:solidFill>
                  <a:schemeClr val="dk1"/>
                </a:solidFill>
                <a:latin typeface="Montserrat"/>
              </a:rPr>
              <a:t>ThoraxScan</a:t>
            </a:r>
            <a:r>
              <a:rPr lang="ru-RU" sz="1200" dirty="0">
                <a:solidFill>
                  <a:schemeClr val="dk1"/>
                </a:solidFill>
                <a:latin typeface="Montserrat"/>
              </a:rPr>
              <a:t> врачам и медицинским учреждениям.</a:t>
            </a:r>
          </a:p>
          <a:p>
            <a:pPr marL="342900" indent="-342900">
              <a:buClr>
                <a:srgbClr val="315F6A"/>
              </a:buClr>
              <a:buAutoNum type="arabicPeriod"/>
            </a:pPr>
            <a:endParaRPr lang="ru-RU" sz="1200" dirty="0">
              <a:solidFill>
                <a:schemeClr val="dk1"/>
              </a:solidFill>
              <a:latin typeface="Montserrat"/>
            </a:endParaRPr>
          </a:p>
          <a:p>
            <a:pPr marL="342900" indent="-342900">
              <a:buClr>
                <a:srgbClr val="315F6A"/>
              </a:buClr>
              <a:buFont typeface="+mj-lt"/>
              <a:buAutoNum type="arabicPeriod"/>
            </a:pPr>
            <a:r>
              <a:rPr lang="ru-RU" sz="1200" dirty="0">
                <a:solidFill>
                  <a:schemeClr val="dk1"/>
                </a:solidFill>
                <a:latin typeface="Montserrat"/>
              </a:rPr>
              <a:t>Установка ПО в медицинских учреждениях.</a:t>
            </a:r>
          </a:p>
          <a:p>
            <a:pPr marL="342900" indent="-342900">
              <a:buClr>
                <a:srgbClr val="315F6A"/>
              </a:buClr>
              <a:buFont typeface="+mj-lt"/>
              <a:buAutoNum type="arabicPeriod"/>
            </a:pPr>
            <a:endParaRPr lang="ru-RU" sz="1200" dirty="0">
              <a:solidFill>
                <a:schemeClr val="dk1"/>
              </a:solidFill>
              <a:latin typeface="Montserrat"/>
            </a:endParaRPr>
          </a:p>
          <a:p>
            <a:pPr marL="342900" indent="-342900">
              <a:buClr>
                <a:srgbClr val="315F6A"/>
              </a:buClr>
              <a:buAutoNum type="arabicPeriod"/>
            </a:pPr>
            <a:r>
              <a:rPr lang="ru-RU" sz="1200" dirty="0">
                <a:solidFill>
                  <a:schemeClr val="dk1"/>
                </a:solidFill>
                <a:latin typeface="Montserrat"/>
              </a:rPr>
              <a:t>Обучение медицинского персонала использованию </a:t>
            </a:r>
            <a:r>
              <a:rPr lang="ru-RU" sz="1200" dirty="0" err="1">
                <a:solidFill>
                  <a:schemeClr val="dk1"/>
                </a:solidFill>
                <a:latin typeface="Montserrat"/>
              </a:rPr>
              <a:t>ThoraxScan</a:t>
            </a:r>
            <a:r>
              <a:rPr lang="ru-RU" sz="1200" dirty="0">
                <a:solidFill>
                  <a:schemeClr val="dk1"/>
                </a:solidFill>
                <a:latin typeface="Montserrat"/>
              </a:rPr>
              <a:t> .</a:t>
            </a:r>
          </a:p>
          <a:p>
            <a:pPr marL="342900" indent="-342900">
              <a:buClr>
                <a:srgbClr val="315F6A"/>
              </a:buClr>
              <a:buAutoNum type="arabicPeriod"/>
            </a:pPr>
            <a:endParaRPr lang="ru-RU" sz="1200" dirty="0">
              <a:solidFill>
                <a:schemeClr val="dk1"/>
              </a:solidFill>
              <a:latin typeface="Montserrat"/>
            </a:endParaRPr>
          </a:p>
          <a:p>
            <a:pPr marL="342900" indent="-342900">
              <a:buClr>
                <a:srgbClr val="315F6A"/>
              </a:buClr>
              <a:buAutoNum type="arabicPeriod"/>
            </a:pPr>
            <a:r>
              <a:rPr lang="ru-RU" sz="1200" dirty="0">
                <a:solidFill>
                  <a:schemeClr val="dk1"/>
                </a:solidFill>
                <a:latin typeface="Montserrat"/>
              </a:rPr>
              <a:t>Привлечение инвестиций для развития и совершенствования программного обеспечения и оборудования.</a:t>
            </a:r>
          </a:p>
          <a:p>
            <a:pPr marL="342900" indent="-342900">
              <a:buClr>
                <a:srgbClr val="315F6A"/>
              </a:buClr>
              <a:buAutoNum type="arabicPeriod"/>
            </a:pPr>
            <a:endParaRPr lang="ru-RU" sz="1200" dirty="0">
              <a:solidFill>
                <a:schemeClr val="dk1"/>
              </a:solidFill>
              <a:latin typeface="Montserrat"/>
            </a:endParaRPr>
          </a:p>
          <a:p>
            <a:pPr marL="342900" indent="-342900">
              <a:buClr>
                <a:srgbClr val="315F6A"/>
              </a:buClr>
              <a:buAutoNum type="arabicPeriod"/>
            </a:pPr>
            <a:r>
              <a:rPr lang="ru-RU" sz="1200" dirty="0">
                <a:solidFill>
                  <a:schemeClr val="dk1"/>
                </a:solidFill>
                <a:latin typeface="Montserrat"/>
              </a:rPr>
              <a:t>Реклама и продвижение услуги </a:t>
            </a:r>
            <a:r>
              <a:rPr lang="en-US" sz="1200" dirty="0" err="1">
                <a:solidFill>
                  <a:schemeClr val="dk1"/>
                </a:solidFill>
                <a:latin typeface="Montserrat"/>
              </a:rPr>
              <a:t>ThoraxScan</a:t>
            </a:r>
            <a:r>
              <a:rPr lang="ru-RU" sz="1200" dirty="0">
                <a:solidFill>
                  <a:schemeClr val="dk1"/>
                </a:solidFill>
                <a:latin typeface="Montserrat"/>
              </a:rPr>
              <a:t> через социальные сети, медицинские журналы, конференции и другие каналы.</a:t>
            </a:r>
          </a:p>
          <a:p>
            <a:pPr marL="342900" indent="-342900">
              <a:buClr>
                <a:srgbClr val="315F6A"/>
              </a:buClr>
              <a:buAutoNum type="arabicPeriod"/>
            </a:pPr>
            <a:endParaRPr lang="ru-RU" sz="1200" dirty="0">
              <a:solidFill>
                <a:schemeClr val="dk1"/>
              </a:solidFill>
              <a:latin typeface="Montserrat"/>
            </a:endParaRPr>
          </a:p>
          <a:p>
            <a:pPr marL="342900" indent="-342900">
              <a:buClr>
                <a:srgbClr val="315F6A"/>
              </a:buClr>
              <a:buAutoNum type="arabicPeriod"/>
            </a:pPr>
            <a:r>
              <a:rPr lang="ru-RU" sz="1200" dirty="0">
                <a:solidFill>
                  <a:schemeClr val="dk1"/>
                </a:solidFill>
                <a:latin typeface="Montserrat"/>
              </a:rPr>
              <a:t>Развитие системы обратной связи с потребителями для улучшения качества услуги и повышения удовлетворенности клиентов.</a:t>
            </a:r>
          </a:p>
          <a:p>
            <a:pPr marL="342900" indent="-342900">
              <a:buClr>
                <a:srgbClr val="315F6A"/>
              </a:buClr>
              <a:buAutoNum type="arabicPeriod"/>
            </a:pPr>
            <a:endParaRPr lang="ru-RU" sz="1200" dirty="0">
              <a:solidFill>
                <a:schemeClr val="dk1"/>
              </a:solidFill>
              <a:latin typeface="Montserrat"/>
            </a:endParaRPr>
          </a:p>
          <a:p>
            <a:pPr marL="342900" indent="-342900">
              <a:buClr>
                <a:srgbClr val="315F6A"/>
              </a:buClr>
              <a:buAutoNum type="arabicPeriod"/>
            </a:pPr>
            <a:r>
              <a:rPr lang="ru-RU" sz="1200" dirty="0">
                <a:solidFill>
                  <a:schemeClr val="dk1"/>
                </a:solidFill>
                <a:latin typeface="Montserrat"/>
              </a:rPr>
              <a:t>Разработка дополнительных услуг, связанных с диагностикой заболеваний легких, например, консультации врачей-специалистов или программы профилактики заболеваний.</a:t>
            </a:r>
          </a:p>
        </p:txBody>
      </p:sp>
      <p:sp>
        <p:nvSpPr>
          <p:cNvPr id="16" name="Google Shape;370;p31">
            <a:extLst>
              <a:ext uri="{FF2B5EF4-FFF2-40B4-BE49-F238E27FC236}">
                <a16:creationId xmlns:a16="http://schemas.microsoft.com/office/drawing/2014/main" id="{7206D3BE-9EB5-4FD4-93BA-02569CD7F688}"/>
              </a:ext>
            </a:extLst>
          </p:cNvPr>
          <p:cNvSpPr txBox="1">
            <a:spLocks/>
          </p:cNvSpPr>
          <p:nvPr/>
        </p:nvSpPr>
        <p:spPr>
          <a:xfrm>
            <a:off x="1097123" y="186071"/>
            <a:ext cx="3252345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4800" b="1" i="0" u="none" strike="noStrike" cap="none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9pPr>
          </a:lstStyle>
          <a:p>
            <a:r>
              <a:rPr lang="ru-RU" sz="3000" dirty="0"/>
              <a:t>Би</a:t>
            </a:r>
            <a:r>
              <a:rPr lang="ru-RU" sz="3000" dirty="0">
                <a:solidFill>
                  <a:srgbClr val="315F6A"/>
                </a:solidFill>
              </a:rPr>
              <a:t>з</a:t>
            </a:r>
            <a:r>
              <a:rPr lang="ru-RU" sz="3000" dirty="0"/>
              <a:t>нес-модель</a:t>
            </a:r>
          </a:p>
        </p:txBody>
      </p:sp>
    </p:spTree>
    <p:extLst>
      <p:ext uri="{BB962C8B-B14F-4D97-AF65-F5344CB8AC3E}">
        <p14:creationId xmlns:p14="http://schemas.microsoft.com/office/powerpoint/2010/main" val="2751289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77000">
              <a:srgbClr val="ECFFFF"/>
            </a:gs>
            <a:gs pos="100000">
              <a:srgbClr val="D5FFFD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0"/>
          <p:cNvSpPr/>
          <p:nvPr/>
        </p:nvSpPr>
        <p:spPr>
          <a:xfrm>
            <a:off x="344701" y="3078703"/>
            <a:ext cx="728400" cy="728400"/>
          </a:xfrm>
          <a:prstGeom prst="plus">
            <a:avLst>
              <a:gd name="adj" fmla="val 32768"/>
            </a:avLst>
          </a:prstGeom>
          <a:solidFill>
            <a:srgbClr val="95E7D3">
              <a:alpha val="6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356" name="Google Shape;356;p30"/>
          <p:cNvGrpSpPr/>
          <p:nvPr/>
        </p:nvGrpSpPr>
        <p:grpSpPr>
          <a:xfrm>
            <a:off x="-78542" y="4269447"/>
            <a:ext cx="3892442" cy="640513"/>
            <a:chOff x="-78542" y="4269447"/>
            <a:chExt cx="3892442" cy="640513"/>
          </a:xfrm>
        </p:grpSpPr>
        <p:sp>
          <p:nvSpPr>
            <p:cNvPr id="357" name="Google Shape;357;p30"/>
            <p:cNvSpPr/>
            <p:nvPr/>
          </p:nvSpPr>
          <p:spPr>
            <a:xfrm flipH="1">
              <a:off x="-26956" y="4269447"/>
              <a:ext cx="3498330" cy="508988"/>
            </a:xfrm>
            <a:custGeom>
              <a:avLst/>
              <a:gdLst/>
              <a:ahLst/>
              <a:cxnLst/>
              <a:rect l="l" t="t" r="r" b="b"/>
              <a:pathLst>
                <a:path w="117001" h="17023" extrusionOk="0">
                  <a:moveTo>
                    <a:pt x="99111" y="0"/>
                  </a:moveTo>
                  <a:lnTo>
                    <a:pt x="99111" y="16481"/>
                  </a:lnTo>
                  <a:lnTo>
                    <a:pt x="1" y="16481"/>
                  </a:lnTo>
                  <a:lnTo>
                    <a:pt x="1" y="17022"/>
                  </a:lnTo>
                  <a:lnTo>
                    <a:pt x="99640" y="17022"/>
                  </a:lnTo>
                  <a:lnTo>
                    <a:pt x="99640" y="529"/>
                  </a:lnTo>
                  <a:lnTo>
                    <a:pt x="117001" y="529"/>
                  </a:lnTo>
                  <a:lnTo>
                    <a:pt x="117001" y="0"/>
                  </a:lnTo>
                  <a:close/>
                </a:path>
              </a:pathLst>
            </a:custGeom>
            <a:solidFill>
              <a:srgbClr val="A0D4FC">
                <a:alpha val="56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0"/>
            <p:cNvSpPr/>
            <p:nvPr/>
          </p:nvSpPr>
          <p:spPr>
            <a:xfrm flipH="1">
              <a:off x="-78542" y="4465736"/>
              <a:ext cx="3892442" cy="444224"/>
            </a:xfrm>
            <a:custGeom>
              <a:avLst/>
              <a:gdLst/>
              <a:ahLst/>
              <a:cxnLst/>
              <a:rect l="l" t="t" r="r" b="b"/>
              <a:pathLst>
                <a:path w="130182" h="14857" extrusionOk="0">
                  <a:moveTo>
                    <a:pt x="1122" y="0"/>
                  </a:moveTo>
                  <a:cubicBezTo>
                    <a:pt x="500" y="0"/>
                    <a:pt x="0" y="500"/>
                    <a:pt x="0" y="1113"/>
                  </a:cubicBezTo>
                  <a:cubicBezTo>
                    <a:pt x="0" y="1726"/>
                    <a:pt x="500" y="2226"/>
                    <a:pt x="1122" y="2226"/>
                  </a:cubicBezTo>
                  <a:cubicBezTo>
                    <a:pt x="1674" y="2226"/>
                    <a:pt x="2135" y="1829"/>
                    <a:pt x="2215" y="1297"/>
                  </a:cubicBezTo>
                  <a:lnTo>
                    <a:pt x="25671" y="1297"/>
                  </a:lnTo>
                  <a:lnTo>
                    <a:pt x="25671" y="14856"/>
                  </a:lnTo>
                  <a:lnTo>
                    <a:pt x="94034" y="14856"/>
                  </a:lnTo>
                  <a:lnTo>
                    <a:pt x="94034" y="3870"/>
                  </a:lnTo>
                  <a:lnTo>
                    <a:pt x="130182" y="3870"/>
                  </a:lnTo>
                  <a:lnTo>
                    <a:pt x="130182" y="3338"/>
                  </a:lnTo>
                  <a:lnTo>
                    <a:pt x="93503" y="3338"/>
                  </a:lnTo>
                  <a:lnTo>
                    <a:pt x="93503" y="14327"/>
                  </a:lnTo>
                  <a:lnTo>
                    <a:pt x="26203" y="14327"/>
                  </a:lnTo>
                  <a:lnTo>
                    <a:pt x="26203" y="755"/>
                  </a:lnTo>
                  <a:lnTo>
                    <a:pt x="2176" y="755"/>
                  </a:lnTo>
                  <a:cubicBezTo>
                    <a:pt x="2022" y="317"/>
                    <a:pt x="1613" y="0"/>
                    <a:pt x="11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9" name="Google Shape;359;p30"/>
          <p:cNvGrpSpPr/>
          <p:nvPr/>
        </p:nvGrpSpPr>
        <p:grpSpPr>
          <a:xfrm>
            <a:off x="7857267" y="4051107"/>
            <a:ext cx="1292571" cy="1114795"/>
            <a:chOff x="7745496" y="3824717"/>
            <a:chExt cx="854705" cy="737104"/>
          </a:xfrm>
        </p:grpSpPr>
        <p:sp>
          <p:nvSpPr>
            <p:cNvPr id="360" name="Google Shape;360;p30"/>
            <p:cNvSpPr/>
            <p:nvPr/>
          </p:nvSpPr>
          <p:spPr>
            <a:xfrm>
              <a:off x="7745496" y="4220121"/>
              <a:ext cx="341700" cy="341700"/>
            </a:xfrm>
            <a:prstGeom prst="plus">
              <a:avLst>
                <a:gd name="adj" fmla="val 32768"/>
              </a:avLst>
            </a:prstGeom>
            <a:solidFill>
              <a:srgbClr val="95E7D3">
                <a:alpha val="310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61" name="Google Shape;361;p30"/>
            <p:cNvSpPr/>
            <p:nvPr/>
          </p:nvSpPr>
          <p:spPr>
            <a:xfrm>
              <a:off x="8087201" y="3824717"/>
              <a:ext cx="513000" cy="513000"/>
            </a:xfrm>
            <a:prstGeom prst="plus">
              <a:avLst>
                <a:gd name="adj" fmla="val 32768"/>
              </a:avLst>
            </a:prstGeom>
            <a:solidFill>
              <a:srgbClr val="95E7D3">
                <a:alpha val="550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362" name="Google Shape;362;p30"/>
          <p:cNvGrpSpPr/>
          <p:nvPr/>
        </p:nvGrpSpPr>
        <p:grpSpPr>
          <a:xfrm>
            <a:off x="4" y="7390"/>
            <a:ext cx="901035" cy="723425"/>
            <a:chOff x="7745496" y="4083492"/>
            <a:chExt cx="595804" cy="478329"/>
          </a:xfrm>
        </p:grpSpPr>
        <p:sp>
          <p:nvSpPr>
            <p:cNvPr id="363" name="Google Shape;363;p30"/>
            <p:cNvSpPr/>
            <p:nvPr/>
          </p:nvSpPr>
          <p:spPr>
            <a:xfrm>
              <a:off x="7745496" y="4220121"/>
              <a:ext cx="341700" cy="341700"/>
            </a:xfrm>
            <a:prstGeom prst="plus">
              <a:avLst>
                <a:gd name="adj" fmla="val 32768"/>
              </a:avLst>
            </a:prstGeom>
            <a:solidFill>
              <a:srgbClr val="95E7D3">
                <a:alpha val="310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64" name="Google Shape;364;p30"/>
            <p:cNvSpPr/>
            <p:nvPr/>
          </p:nvSpPr>
          <p:spPr>
            <a:xfrm>
              <a:off x="8087200" y="4083492"/>
              <a:ext cx="254100" cy="254100"/>
            </a:xfrm>
            <a:prstGeom prst="plus">
              <a:avLst>
                <a:gd name="adj" fmla="val 32768"/>
              </a:avLst>
            </a:prstGeom>
            <a:solidFill>
              <a:srgbClr val="96E5D2">
                <a:alpha val="5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365" name="Google Shape;365;p30"/>
          <p:cNvSpPr/>
          <p:nvPr/>
        </p:nvSpPr>
        <p:spPr>
          <a:xfrm>
            <a:off x="303324" y="2575349"/>
            <a:ext cx="341700" cy="341700"/>
          </a:xfrm>
          <a:prstGeom prst="plus">
            <a:avLst>
              <a:gd name="adj" fmla="val 32768"/>
            </a:avLst>
          </a:prstGeom>
          <a:solidFill>
            <a:srgbClr val="95E7D3">
              <a:alpha val="550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AEECCC6-E6F9-44C8-8D38-EFC93CB61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4233" y="0"/>
            <a:ext cx="1569763" cy="5639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628815-7B2B-0B7D-B136-4275A8DAF6EE}"/>
              </a:ext>
            </a:extLst>
          </p:cNvPr>
          <p:cNvSpPr txBox="1"/>
          <p:nvPr/>
        </p:nvSpPr>
        <p:spPr>
          <a:xfrm>
            <a:off x="1073670" y="2304388"/>
            <a:ext cx="349833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600" b="1" dirty="0">
                <a:solidFill>
                  <a:schemeClr val="dk1"/>
                </a:solidFill>
                <a:latin typeface="Montserrat"/>
              </a:rPr>
              <a:t>Количество сотрудников</a:t>
            </a:r>
            <a:r>
              <a:rPr lang="ru-RU" sz="1600" dirty="0">
                <a:solidFill>
                  <a:schemeClr val="dk1"/>
                </a:solidFill>
                <a:latin typeface="Montserrat"/>
              </a:rPr>
              <a:t>: 13</a:t>
            </a:r>
          </a:p>
        </p:txBody>
      </p:sp>
      <p:sp>
        <p:nvSpPr>
          <p:cNvPr id="16" name="Google Shape;370;p31">
            <a:extLst>
              <a:ext uri="{FF2B5EF4-FFF2-40B4-BE49-F238E27FC236}">
                <a16:creationId xmlns:a16="http://schemas.microsoft.com/office/drawing/2014/main" id="{A6AB80E4-C21D-4327-B865-8C0B7BF87AC0}"/>
              </a:ext>
            </a:extLst>
          </p:cNvPr>
          <p:cNvSpPr txBox="1">
            <a:spLocks/>
          </p:cNvSpPr>
          <p:nvPr/>
        </p:nvSpPr>
        <p:spPr>
          <a:xfrm>
            <a:off x="1073101" y="297868"/>
            <a:ext cx="6885414" cy="1638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4800" b="1" i="0" u="none" strike="noStrike" cap="none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9pPr>
          </a:lstStyle>
          <a:p>
            <a:pPr algn="l"/>
            <a:r>
              <a:rPr lang="ru-RU" sz="2800" dirty="0"/>
              <a:t>Организационные и производственные параметры бизнеса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DB2F9C6-4A8E-4897-9778-8A879D35A341}"/>
              </a:ext>
            </a:extLst>
          </p:cNvPr>
          <p:cNvSpPr txBox="1"/>
          <p:nvPr/>
        </p:nvSpPr>
        <p:spPr>
          <a:xfrm>
            <a:off x="2768245" y="2997181"/>
            <a:ext cx="584042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315F6A"/>
              </a:buClr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dk1"/>
                </a:solidFill>
                <a:latin typeface="Montserrat"/>
              </a:rPr>
              <a:t>Денежные потоки: 12 093 600,00 ₽  </a:t>
            </a:r>
          </a:p>
          <a:p>
            <a:endParaRPr lang="ru-RU" dirty="0">
              <a:solidFill>
                <a:schemeClr val="dk1"/>
              </a:solidFill>
              <a:latin typeface="Montserrat"/>
            </a:endParaRPr>
          </a:p>
          <a:p>
            <a:pPr marL="285750" indent="-285750">
              <a:buClr>
                <a:srgbClr val="315F6A"/>
              </a:buClr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dk1"/>
                </a:solidFill>
                <a:latin typeface="Montserrat"/>
              </a:rPr>
              <a:t>Предположительная выручка (за 10 ПО): 32,400,000.00 ₽</a:t>
            </a:r>
          </a:p>
          <a:p>
            <a:endParaRPr lang="ru-RU" dirty="0">
              <a:solidFill>
                <a:schemeClr val="dk1"/>
              </a:solidFill>
              <a:latin typeface="Montserrat"/>
            </a:endParaRPr>
          </a:p>
          <a:p>
            <a:pPr marL="285750" indent="-285750">
              <a:buClr>
                <a:srgbClr val="315F6A"/>
              </a:buClr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dk1"/>
                </a:solidFill>
                <a:latin typeface="Montserrat"/>
              </a:rPr>
              <a:t>Предположительная прибыль: 14,269,214.40 ₽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CFAEE0B-A88E-4E47-B4D2-6D778D1F0A31}"/>
              </a:ext>
            </a:extLst>
          </p:cNvPr>
          <p:cNvSpPr txBox="1"/>
          <p:nvPr/>
        </p:nvSpPr>
        <p:spPr>
          <a:xfrm>
            <a:off x="1073101" y="1906358"/>
            <a:ext cx="46153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dk1"/>
                </a:solidFill>
                <a:latin typeface="Montserrat"/>
              </a:rPr>
              <a:t>Организационно правовая форма</a:t>
            </a:r>
            <a:r>
              <a:rPr lang="ru-RU" dirty="0">
                <a:solidFill>
                  <a:schemeClr val="dk1"/>
                </a:solidFill>
                <a:latin typeface="Montserrat"/>
              </a:rPr>
              <a:t>: </a:t>
            </a:r>
            <a:r>
              <a:rPr lang="ru-RU" sz="1600" dirty="0">
                <a:solidFill>
                  <a:schemeClr val="dk1"/>
                </a:solidFill>
                <a:latin typeface="Montserrat"/>
              </a:rPr>
              <a:t>ООО</a:t>
            </a:r>
            <a:endParaRPr lang="ru-RU" dirty="0">
              <a:solidFill>
                <a:schemeClr val="dk1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9915953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77000">
              <a:srgbClr val="ECFFFF"/>
            </a:gs>
            <a:gs pos="100000">
              <a:srgbClr val="D5FFFD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0"/>
          <p:cNvSpPr/>
          <p:nvPr/>
        </p:nvSpPr>
        <p:spPr>
          <a:xfrm>
            <a:off x="839470" y="475069"/>
            <a:ext cx="728400" cy="728400"/>
          </a:xfrm>
          <a:prstGeom prst="plus">
            <a:avLst>
              <a:gd name="adj" fmla="val 32768"/>
            </a:avLst>
          </a:prstGeom>
          <a:solidFill>
            <a:srgbClr val="95E7D3">
              <a:alpha val="6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359" name="Google Shape;359;p30"/>
          <p:cNvGrpSpPr/>
          <p:nvPr/>
        </p:nvGrpSpPr>
        <p:grpSpPr>
          <a:xfrm>
            <a:off x="7857267" y="4051107"/>
            <a:ext cx="1292571" cy="1114795"/>
            <a:chOff x="7745496" y="3824717"/>
            <a:chExt cx="854705" cy="737104"/>
          </a:xfrm>
        </p:grpSpPr>
        <p:sp>
          <p:nvSpPr>
            <p:cNvPr id="360" name="Google Shape;360;p30"/>
            <p:cNvSpPr/>
            <p:nvPr/>
          </p:nvSpPr>
          <p:spPr>
            <a:xfrm>
              <a:off x="7745496" y="4220121"/>
              <a:ext cx="341700" cy="341700"/>
            </a:xfrm>
            <a:prstGeom prst="plus">
              <a:avLst>
                <a:gd name="adj" fmla="val 32768"/>
              </a:avLst>
            </a:prstGeom>
            <a:solidFill>
              <a:srgbClr val="95E7D3">
                <a:alpha val="310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61" name="Google Shape;361;p30"/>
            <p:cNvSpPr/>
            <p:nvPr/>
          </p:nvSpPr>
          <p:spPr>
            <a:xfrm>
              <a:off x="8087201" y="3824717"/>
              <a:ext cx="513000" cy="513000"/>
            </a:xfrm>
            <a:prstGeom prst="plus">
              <a:avLst>
                <a:gd name="adj" fmla="val 32768"/>
              </a:avLst>
            </a:prstGeom>
            <a:solidFill>
              <a:srgbClr val="95E7D3">
                <a:alpha val="550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362" name="Google Shape;362;p30"/>
          <p:cNvGrpSpPr/>
          <p:nvPr/>
        </p:nvGrpSpPr>
        <p:grpSpPr>
          <a:xfrm>
            <a:off x="4" y="7390"/>
            <a:ext cx="901035" cy="723425"/>
            <a:chOff x="7745496" y="4083492"/>
            <a:chExt cx="595804" cy="478329"/>
          </a:xfrm>
        </p:grpSpPr>
        <p:sp>
          <p:nvSpPr>
            <p:cNvPr id="363" name="Google Shape;363;p30"/>
            <p:cNvSpPr/>
            <p:nvPr/>
          </p:nvSpPr>
          <p:spPr>
            <a:xfrm>
              <a:off x="7745496" y="4220121"/>
              <a:ext cx="341700" cy="341700"/>
            </a:xfrm>
            <a:prstGeom prst="plus">
              <a:avLst>
                <a:gd name="adj" fmla="val 32768"/>
              </a:avLst>
            </a:prstGeom>
            <a:solidFill>
              <a:srgbClr val="95E7D3">
                <a:alpha val="310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64" name="Google Shape;364;p30"/>
            <p:cNvSpPr/>
            <p:nvPr/>
          </p:nvSpPr>
          <p:spPr>
            <a:xfrm>
              <a:off x="8087200" y="4083492"/>
              <a:ext cx="254100" cy="254100"/>
            </a:xfrm>
            <a:prstGeom prst="plus">
              <a:avLst>
                <a:gd name="adj" fmla="val 32768"/>
              </a:avLst>
            </a:prstGeom>
            <a:solidFill>
              <a:srgbClr val="96E5D2">
                <a:alpha val="5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365" name="Google Shape;365;p30"/>
          <p:cNvSpPr/>
          <p:nvPr/>
        </p:nvSpPr>
        <p:spPr>
          <a:xfrm>
            <a:off x="303324" y="2575349"/>
            <a:ext cx="341700" cy="341700"/>
          </a:xfrm>
          <a:prstGeom prst="plus">
            <a:avLst>
              <a:gd name="adj" fmla="val 32768"/>
            </a:avLst>
          </a:prstGeom>
          <a:solidFill>
            <a:srgbClr val="95E7D3">
              <a:alpha val="550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AEECCC6-E6F9-44C8-8D38-EFC93CB61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4233" y="0"/>
            <a:ext cx="1569763" cy="56396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E8049F5-C1A7-44FD-8935-BF8BD43DC553}"/>
              </a:ext>
            </a:extLst>
          </p:cNvPr>
          <p:cNvSpPr txBox="1"/>
          <p:nvPr/>
        </p:nvSpPr>
        <p:spPr>
          <a:xfrm>
            <a:off x="7139332" y="1424107"/>
            <a:ext cx="1780770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ru-RU" dirty="0">
                <a:solidFill>
                  <a:schemeClr val="dk1"/>
                </a:solidFill>
                <a:latin typeface="Montserrat"/>
                <a:ea typeface="Gothic A1"/>
                <a:cs typeface="Gothic A1"/>
                <a:sym typeface="Gothic A1"/>
              </a:rPr>
              <a:t>1000 мед. уч.</a:t>
            </a:r>
          </a:p>
          <a:p>
            <a:r>
              <a:rPr lang="ru-RU" dirty="0">
                <a:solidFill>
                  <a:schemeClr val="dk1"/>
                </a:solidFill>
                <a:latin typeface="Montserrat"/>
                <a:ea typeface="Gothic A1"/>
                <a:cs typeface="Gothic A1"/>
                <a:sym typeface="Gothic A1"/>
              </a:rPr>
              <a:t>(2 640 млрд. р.)</a:t>
            </a: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A62F5ED6-1E4B-A66F-5543-BAFEC4D3F04B}"/>
              </a:ext>
            </a:extLst>
          </p:cNvPr>
          <p:cNvSpPr/>
          <p:nvPr/>
        </p:nvSpPr>
        <p:spPr>
          <a:xfrm>
            <a:off x="2389461" y="917048"/>
            <a:ext cx="3866797" cy="3755082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315F6A"/>
              </a:solidFill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DC6C7678-B060-AFC7-3CBF-04A1FFA6D04A}"/>
              </a:ext>
            </a:extLst>
          </p:cNvPr>
          <p:cNvSpPr/>
          <p:nvPr/>
        </p:nvSpPr>
        <p:spPr>
          <a:xfrm>
            <a:off x="2889348" y="1663788"/>
            <a:ext cx="2880816" cy="277447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D4C9D9BA-27D8-BD24-EB84-0C1F1251DB78}"/>
              </a:ext>
            </a:extLst>
          </p:cNvPr>
          <p:cNvSpPr/>
          <p:nvPr/>
        </p:nvSpPr>
        <p:spPr>
          <a:xfrm>
            <a:off x="3384816" y="2571750"/>
            <a:ext cx="1876091" cy="174623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F6BC163E-BC7B-9BF7-F903-760AD03B6F8C}"/>
              </a:ext>
            </a:extLst>
          </p:cNvPr>
          <p:cNvCxnSpPr>
            <a:cxnSpLocks/>
          </p:cNvCxnSpPr>
          <p:nvPr/>
        </p:nvCxnSpPr>
        <p:spPr>
          <a:xfrm>
            <a:off x="5702662" y="1681041"/>
            <a:ext cx="1469299" cy="0"/>
          </a:xfrm>
          <a:prstGeom prst="line">
            <a:avLst/>
          </a:prstGeom>
          <a:ln w="9525" cap="flat" cmpd="sng" algn="ctr">
            <a:solidFill>
              <a:schemeClr val="bg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60A1B46-BB26-0A94-2064-EB0DF5BF0C30}"/>
              </a:ext>
            </a:extLst>
          </p:cNvPr>
          <p:cNvSpPr txBox="1"/>
          <p:nvPr/>
        </p:nvSpPr>
        <p:spPr>
          <a:xfrm>
            <a:off x="3203208" y="1178098"/>
            <a:ext cx="24994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TAM (общий объем рынка)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790B151B-9C19-AA7C-E3EA-3A3886319A94}"/>
              </a:ext>
            </a:extLst>
          </p:cNvPr>
          <p:cNvCxnSpPr>
            <a:cxnSpLocks/>
          </p:cNvCxnSpPr>
          <p:nvPr/>
        </p:nvCxnSpPr>
        <p:spPr>
          <a:xfrm>
            <a:off x="5565228" y="2547012"/>
            <a:ext cx="1606733" cy="0"/>
          </a:xfrm>
          <a:prstGeom prst="line">
            <a:avLst/>
          </a:prstGeom>
          <a:ln w="9525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9D6393E5-5D4C-E03C-F747-52CD1D8A3D24}"/>
              </a:ext>
            </a:extLst>
          </p:cNvPr>
          <p:cNvCxnSpPr>
            <a:cxnSpLocks/>
          </p:cNvCxnSpPr>
          <p:nvPr/>
        </p:nvCxnSpPr>
        <p:spPr>
          <a:xfrm>
            <a:off x="5102212" y="3473487"/>
            <a:ext cx="2027652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27A263A-1273-7CD9-4859-6BE63A1C4B2B}"/>
              </a:ext>
            </a:extLst>
          </p:cNvPr>
          <p:cNvSpPr txBox="1"/>
          <p:nvPr/>
        </p:nvSpPr>
        <p:spPr>
          <a:xfrm>
            <a:off x="3543509" y="1947327"/>
            <a:ext cx="15587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SAM (доступный объем рынка)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872EF0-86FE-7300-5557-6A903A9F0144}"/>
              </a:ext>
            </a:extLst>
          </p:cNvPr>
          <p:cNvSpPr txBox="1"/>
          <p:nvPr/>
        </p:nvSpPr>
        <p:spPr>
          <a:xfrm>
            <a:off x="3562067" y="3075536"/>
            <a:ext cx="150833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(реально достижимый объем рынка)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98111A4-5CD1-1513-4F4B-8442AFF3D14B}"/>
              </a:ext>
            </a:extLst>
          </p:cNvPr>
          <p:cNvSpPr txBox="1"/>
          <p:nvPr/>
        </p:nvSpPr>
        <p:spPr>
          <a:xfrm>
            <a:off x="7127673" y="2289161"/>
            <a:ext cx="1318371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solidFill>
                  <a:schemeClr val="dk1"/>
                </a:solidFill>
                <a:latin typeface="Montserrat"/>
                <a:ea typeface="Gothic A1"/>
                <a:cs typeface="Gothic A1"/>
              </a:rPr>
              <a:t>300 мед уч.</a:t>
            </a:r>
          </a:p>
          <a:p>
            <a:r>
              <a:rPr lang="ru-RU" dirty="0">
                <a:solidFill>
                  <a:schemeClr val="dk1"/>
                </a:solidFill>
                <a:latin typeface="Montserrat"/>
                <a:ea typeface="Gothic A1"/>
                <a:cs typeface="Gothic A1"/>
              </a:rPr>
              <a:t>(792 млн. р.)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543457-BC4F-934C-8B45-5598EA55234E}"/>
              </a:ext>
            </a:extLst>
          </p:cNvPr>
          <p:cNvSpPr txBox="1"/>
          <p:nvPr/>
        </p:nvSpPr>
        <p:spPr>
          <a:xfrm>
            <a:off x="7077849" y="3228883"/>
            <a:ext cx="1296171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ru-RU" dirty="0">
                <a:solidFill>
                  <a:schemeClr val="dk1"/>
                </a:solidFill>
                <a:latin typeface="Montserrat"/>
                <a:ea typeface="Gothic A1"/>
                <a:cs typeface="Gothic A1"/>
              </a:rPr>
              <a:t>100 мед. уч.</a:t>
            </a:r>
          </a:p>
          <a:p>
            <a:r>
              <a:rPr lang="ru-RU" dirty="0">
                <a:solidFill>
                  <a:schemeClr val="dk1"/>
                </a:solidFill>
                <a:latin typeface="Montserrat"/>
                <a:ea typeface="Gothic A1"/>
                <a:cs typeface="Gothic A1"/>
              </a:rPr>
              <a:t>(264 млн. р.)</a:t>
            </a:r>
          </a:p>
        </p:txBody>
      </p:sp>
      <p:sp>
        <p:nvSpPr>
          <p:cNvPr id="30" name="Google Shape;370;p31">
            <a:extLst>
              <a:ext uri="{FF2B5EF4-FFF2-40B4-BE49-F238E27FC236}">
                <a16:creationId xmlns:a16="http://schemas.microsoft.com/office/drawing/2014/main" id="{0F25893E-6326-4EF5-82C3-5C7A952A5E47}"/>
              </a:ext>
            </a:extLst>
          </p:cNvPr>
          <p:cNvSpPr txBox="1">
            <a:spLocks/>
          </p:cNvSpPr>
          <p:nvPr/>
        </p:nvSpPr>
        <p:spPr>
          <a:xfrm>
            <a:off x="3536883" y="196746"/>
            <a:ext cx="1558703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4800" b="1" i="0" u="none" strike="noStrike" cap="none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9pPr>
          </a:lstStyle>
          <a:p>
            <a:r>
              <a:rPr lang="ru-RU" sz="3000" dirty="0"/>
              <a:t>Рынок</a:t>
            </a:r>
          </a:p>
        </p:txBody>
      </p:sp>
    </p:spTree>
    <p:extLst>
      <p:ext uri="{BB962C8B-B14F-4D97-AF65-F5344CB8AC3E}">
        <p14:creationId xmlns:p14="http://schemas.microsoft.com/office/powerpoint/2010/main" val="1853189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B102FB5-FB94-4C6A-957D-B1110C10F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7226" y="834044"/>
            <a:ext cx="2916579" cy="572700"/>
          </a:xfrm>
        </p:spPr>
        <p:txBody>
          <a:bodyPr/>
          <a:lstStyle/>
          <a:p>
            <a:r>
              <a:rPr lang="ru-RU" dirty="0"/>
              <a:t>Инвестиции</a:t>
            </a:r>
          </a:p>
        </p:txBody>
      </p:sp>
      <p:grpSp>
        <p:nvGrpSpPr>
          <p:cNvPr id="41" name="Google Shape;1644;p48">
            <a:extLst>
              <a:ext uri="{FF2B5EF4-FFF2-40B4-BE49-F238E27FC236}">
                <a16:creationId xmlns:a16="http://schemas.microsoft.com/office/drawing/2014/main" id="{CD950637-C3CC-4895-B7A7-DAD5F7C1FD0B}"/>
              </a:ext>
            </a:extLst>
          </p:cNvPr>
          <p:cNvGrpSpPr/>
          <p:nvPr/>
        </p:nvGrpSpPr>
        <p:grpSpPr>
          <a:xfrm>
            <a:off x="9067175" y="2134299"/>
            <a:ext cx="76825" cy="76800"/>
            <a:chOff x="3104875" y="1099400"/>
            <a:chExt cx="76825" cy="76800"/>
          </a:xfrm>
        </p:grpSpPr>
        <p:sp>
          <p:nvSpPr>
            <p:cNvPr id="42" name="Google Shape;1645;p48">
              <a:extLst>
                <a:ext uri="{FF2B5EF4-FFF2-40B4-BE49-F238E27FC236}">
                  <a16:creationId xmlns:a16="http://schemas.microsoft.com/office/drawing/2014/main" id="{215559A4-BEBF-4DB8-867B-E35D698FF27E}"/>
                </a:ext>
              </a:extLst>
            </p:cNvPr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646;p48">
              <a:extLst>
                <a:ext uri="{FF2B5EF4-FFF2-40B4-BE49-F238E27FC236}">
                  <a16:creationId xmlns:a16="http://schemas.microsoft.com/office/drawing/2014/main" id="{BBAD6F2E-DCA9-44B5-A02F-BCF4EC9259BA}"/>
                </a:ext>
              </a:extLst>
            </p:cNvPr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" name="Google Shape;1650;p48">
            <a:extLst>
              <a:ext uri="{FF2B5EF4-FFF2-40B4-BE49-F238E27FC236}">
                <a16:creationId xmlns:a16="http://schemas.microsoft.com/office/drawing/2014/main" id="{9F0D4D20-865E-41DF-8CD9-C9BC21D64AB3}"/>
              </a:ext>
            </a:extLst>
          </p:cNvPr>
          <p:cNvGrpSpPr/>
          <p:nvPr/>
        </p:nvGrpSpPr>
        <p:grpSpPr>
          <a:xfrm>
            <a:off x="4056980" y="4463355"/>
            <a:ext cx="76825" cy="76800"/>
            <a:chOff x="3104875" y="1099400"/>
            <a:chExt cx="76825" cy="76800"/>
          </a:xfrm>
        </p:grpSpPr>
        <p:sp>
          <p:nvSpPr>
            <p:cNvPr id="45" name="Google Shape;1651;p48">
              <a:extLst>
                <a:ext uri="{FF2B5EF4-FFF2-40B4-BE49-F238E27FC236}">
                  <a16:creationId xmlns:a16="http://schemas.microsoft.com/office/drawing/2014/main" id="{283E4AE2-A36D-416D-BF6F-AFF80199AAC4}"/>
                </a:ext>
              </a:extLst>
            </p:cNvPr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652;p48">
              <a:extLst>
                <a:ext uri="{FF2B5EF4-FFF2-40B4-BE49-F238E27FC236}">
                  <a16:creationId xmlns:a16="http://schemas.microsoft.com/office/drawing/2014/main" id="{5F8BF837-1D13-43D5-8348-A1B2E573665F}"/>
                </a:ext>
              </a:extLst>
            </p:cNvPr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47" name="Таблица 46">
            <a:extLst>
              <a:ext uri="{FF2B5EF4-FFF2-40B4-BE49-F238E27FC236}">
                <a16:creationId xmlns:a16="http://schemas.microsoft.com/office/drawing/2014/main" id="{EF3EF726-2C3B-44C2-BE3C-73C4E631F4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16750"/>
              </p:ext>
            </p:extLst>
          </p:nvPr>
        </p:nvGraphicFramePr>
        <p:xfrm>
          <a:off x="878030" y="1604794"/>
          <a:ext cx="3605909" cy="1933912"/>
        </p:xfrm>
        <a:graphic>
          <a:graphicData uri="http://schemas.openxmlformats.org/drawingml/2006/table">
            <a:tbl>
              <a:tblPr/>
              <a:tblGrid>
                <a:gridCol w="1800858">
                  <a:extLst>
                    <a:ext uri="{9D8B030D-6E8A-4147-A177-3AD203B41FA5}">
                      <a16:colId xmlns:a16="http://schemas.microsoft.com/office/drawing/2014/main" val="1250502088"/>
                    </a:ext>
                  </a:extLst>
                </a:gridCol>
                <a:gridCol w="1805051">
                  <a:extLst>
                    <a:ext uri="{9D8B030D-6E8A-4147-A177-3AD203B41FA5}">
                      <a16:colId xmlns:a16="http://schemas.microsoft.com/office/drawing/2014/main" val="2170767878"/>
                    </a:ext>
                  </a:extLst>
                </a:gridCol>
              </a:tblGrid>
              <a:tr h="42639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Компьютер для ПО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95E7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             500 000,00 ₽ 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95E7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5769674"/>
                  </a:ext>
                </a:extLst>
              </a:tr>
              <a:tr h="54056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Техника на каждого сотрудника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95E7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             600 000,00 ₽ 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95E7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310882"/>
                  </a:ext>
                </a:extLst>
              </a:tr>
              <a:tr h="54056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solidFill>
                            <a:schemeClr val="tx1"/>
                          </a:solidFill>
                          <a:effectLst/>
                        </a:rPr>
                        <a:t>ЗП сотрудникам</a:t>
                      </a:r>
                      <a:endParaRPr lang="ru-RU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95E7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24 480 000,00 ₽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95E7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3109851"/>
                  </a:ext>
                </a:extLst>
              </a:tr>
              <a:tr h="42639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Лицензия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95E7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             100 000,00 ₽ 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95E7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406668"/>
                  </a:ext>
                </a:extLst>
              </a:tr>
            </a:tbl>
          </a:graphicData>
        </a:graphic>
      </p:graphicFrame>
      <p:graphicFrame>
        <p:nvGraphicFramePr>
          <p:cNvPr id="49" name="Таблица 48">
            <a:extLst>
              <a:ext uri="{FF2B5EF4-FFF2-40B4-BE49-F238E27FC236}">
                <a16:creationId xmlns:a16="http://schemas.microsoft.com/office/drawing/2014/main" id="{56B8768C-D807-43B6-8763-591D2CB399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582475"/>
              </p:ext>
            </p:extLst>
          </p:nvPr>
        </p:nvGraphicFramePr>
        <p:xfrm>
          <a:off x="878030" y="3764026"/>
          <a:ext cx="4039991" cy="365760"/>
        </p:xfrm>
        <a:graphic>
          <a:graphicData uri="http://schemas.openxmlformats.org/drawingml/2006/table">
            <a:tbl>
              <a:tblPr firstRow="1" bandRow="1"/>
              <a:tblGrid>
                <a:gridCol w="4039991">
                  <a:extLst>
                    <a:ext uri="{9D8B030D-6E8A-4147-A177-3AD203B41FA5}">
                      <a16:colId xmlns:a16="http://schemas.microsoft.com/office/drawing/2014/main" val="285079376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effectLst/>
                        </a:rPr>
                        <a:t>Срок разработки ПО - 18 месяцев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7813304"/>
                  </a:ext>
                </a:extLst>
              </a:tr>
            </a:tbl>
          </a:graphicData>
        </a:graphic>
      </p:graphicFrame>
      <p:graphicFrame>
        <p:nvGraphicFramePr>
          <p:cNvPr id="50" name="Таблица 49">
            <a:extLst>
              <a:ext uri="{FF2B5EF4-FFF2-40B4-BE49-F238E27FC236}">
                <a16:creationId xmlns:a16="http://schemas.microsoft.com/office/drawing/2014/main" id="{9423FD0F-7CCB-464B-8C6F-5A545BC427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9059217"/>
              </p:ext>
            </p:extLst>
          </p:nvPr>
        </p:nvGraphicFramePr>
        <p:xfrm>
          <a:off x="5200631" y="3840226"/>
          <a:ext cx="2832171" cy="213360"/>
        </p:xfrm>
        <a:graphic>
          <a:graphicData uri="http://schemas.openxmlformats.org/drawingml/2006/table">
            <a:tbl>
              <a:tblPr firstRow="1" bandRow="1"/>
              <a:tblGrid>
                <a:gridCol w="2832171">
                  <a:extLst>
                    <a:ext uri="{9D8B030D-6E8A-4147-A177-3AD203B41FA5}">
                      <a16:colId xmlns:a16="http://schemas.microsoft.com/office/drawing/2014/main" val="2618563873"/>
                    </a:ext>
                  </a:extLst>
                </a:gridCol>
              </a:tblGrid>
              <a:tr h="197393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effectLst/>
                        </a:rPr>
                        <a:t>На 18 месяцев -</a:t>
                      </a:r>
                      <a:r>
                        <a:rPr lang="ru-RU" dirty="0">
                          <a:effectLst/>
                        </a:rPr>
                        <a:t>  </a:t>
                      </a:r>
                      <a:r>
                        <a:rPr lang="ru-RU" dirty="0">
                          <a:solidFill>
                            <a:schemeClr val="tx1"/>
                          </a:solidFill>
                          <a:effectLst/>
                        </a:rPr>
                        <a:t>8 476 178,40 ₽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0090465"/>
                  </a:ext>
                </a:extLst>
              </a:tr>
            </a:tbl>
          </a:graphicData>
        </a:graphic>
      </p:graphicFrame>
      <p:graphicFrame>
        <p:nvGraphicFramePr>
          <p:cNvPr id="51" name="Таблица 50">
            <a:extLst>
              <a:ext uri="{FF2B5EF4-FFF2-40B4-BE49-F238E27FC236}">
                <a16:creationId xmlns:a16="http://schemas.microsoft.com/office/drawing/2014/main" id="{26574E1D-6653-488E-B6A0-8A70C7EAB1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6342170"/>
              </p:ext>
            </p:extLst>
          </p:nvPr>
        </p:nvGraphicFramePr>
        <p:xfrm>
          <a:off x="5150220" y="3432026"/>
          <a:ext cx="2061384" cy="213360"/>
        </p:xfrm>
        <a:graphic>
          <a:graphicData uri="http://schemas.openxmlformats.org/drawingml/2006/table">
            <a:tbl>
              <a:tblPr firstRow="1" bandRow="1"/>
              <a:tblGrid>
                <a:gridCol w="2061384">
                  <a:extLst>
                    <a:ext uri="{9D8B030D-6E8A-4147-A177-3AD203B41FA5}">
                      <a16:colId xmlns:a16="http://schemas.microsoft.com/office/drawing/2014/main" val="4023556881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r"/>
                      <a:r>
                        <a:rPr lang="ru-RU" dirty="0">
                          <a:solidFill>
                            <a:schemeClr val="tx1"/>
                          </a:solidFill>
                          <a:effectLst/>
                        </a:rPr>
                        <a:t>На месяц – 470 898,80 ₽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4850958"/>
                  </a:ext>
                </a:extLst>
              </a:tr>
            </a:tbl>
          </a:graphicData>
        </a:graphic>
      </p:graphicFrame>
      <p:sp>
        <p:nvSpPr>
          <p:cNvPr id="52" name="Заголовок 2">
            <a:extLst>
              <a:ext uri="{FF2B5EF4-FFF2-40B4-BE49-F238E27FC236}">
                <a16:creationId xmlns:a16="http://schemas.microsoft.com/office/drawing/2014/main" id="{4B77165D-493F-40A8-8B59-CC176E5737FD}"/>
              </a:ext>
            </a:extLst>
          </p:cNvPr>
          <p:cNvSpPr txBox="1">
            <a:spLocks/>
          </p:cNvSpPr>
          <p:nvPr/>
        </p:nvSpPr>
        <p:spPr>
          <a:xfrm>
            <a:off x="4966638" y="1086036"/>
            <a:ext cx="361553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ub"/>
              <a:buNone/>
              <a:defRPr sz="3000" b="1" i="0" u="none" strike="noStrike" cap="none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ub"/>
              <a:buNone/>
              <a:defRPr sz="3000" b="1" i="0" u="none" strike="noStrike" cap="none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ub"/>
              <a:buNone/>
              <a:defRPr sz="3000" b="1" i="0" u="none" strike="noStrike" cap="none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ub"/>
              <a:buNone/>
              <a:defRPr sz="3000" b="1" i="0" u="none" strike="noStrike" cap="none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ub"/>
              <a:buNone/>
              <a:defRPr sz="3000" b="1" i="0" u="none" strike="noStrike" cap="none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ub"/>
              <a:buNone/>
              <a:defRPr sz="3000" b="1" i="0" u="none" strike="noStrike" cap="none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ub"/>
              <a:buNone/>
              <a:defRPr sz="3000" b="1" i="0" u="none" strike="noStrike" cap="none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ub"/>
              <a:buNone/>
              <a:defRPr sz="3000" b="1" i="0" u="none" strike="noStrike" cap="none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ub"/>
              <a:buNone/>
              <a:defRPr sz="3000" b="1" i="0" u="none" strike="noStrike" cap="none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9pPr>
          </a:lstStyle>
          <a:p>
            <a:r>
              <a:rPr lang="ru-RU" dirty="0"/>
              <a:t>Текущие затраты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7840CDE-E6D4-4436-90CF-C6319F8306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7192" y="636"/>
            <a:ext cx="1566808" cy="566977"/>
          </a:xfrm>
          <a:prstGeom prst="rect">
            <a:avLst/>
          </a:prstGeom>
        </p:spPr>
      </p:pic>
      <p:graphicFrame>
        <p:nvGraphicFramePr>
          <p:cNvPr id="17" name="Таблица 16">
            <a:extLst>
              <a:ext uri="{FF2B5EF4-FFF2-40B4-BE49-F238E27FC236}">
                <a16:creationId xmlns:a16="http://schemas.microsoft.com/office/drawing/2014/main" id="{B3958BAA-A0DF-42C9-BF74-8FF2720A96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6030467"/>
              </p:ext>
            </p:extLst>
          </p:nvPr>
        </p:nvGraphicFramePr>
        <p:xfrm>
          <a:off x="5150220" y="1860664"/>
          <a:ext cx="3248366" cy="1376522"/>
        </p:xfrm>
        <a:graphic>
          <a:graphicData uri="http://schemas.openxmlformats.org/drawingml/2006/table">
            <a:tbl>
              <a:tblPr/>
              <a:tblGrid>
                <a:gridCol w="1622294">
                  <a:extLst>
                    <a:ext uri="{9D8B030D-6E8A-4147-A177-3AD203B41FA5}">
                      <a16:colId xmlns:a16="http://schemas.microsoft.com/office/drawing/2014/main" val="1250502088"/>
                    </a:ext>
                  </a:extLst>
                </a:gridCol>
                <a:gridCol w="1626072">
                  <a:extLst>
                    <a:ext uri="{9D8B030D-6E8A-4147-A177-3AD203B41FA5}">
                      <a16:colId xmlns:a16="http://schemas.microsoft.com/office/drawing/2014/main" val="2170767878"/>
                    </a:ext>
                  </a:extLst>
                </a:gridCol>
              </a:tblGrid>
              <a:tr h="35663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Аренда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A0D4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             100 000,00 ₽ 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A0D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5769674"/>
                  </a:ext>
                </a:extLst>
              </a:tr>
              <a:tr h="38942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Материалы/ канцтовары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A0D4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             50 000,00 ₽ 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A0D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310882"/>
                  </a:ext>
                </a:extLst>
              </a:tr>
              <a:tr h="3265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Амортизация в мес.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A0D4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        2 200,00 ₽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A0D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3109851"/>
                  </a:ext>
                </a:extLst>
              </a:tr>
              <a:tr h="3038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Отчисления с ЗП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A0D4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            318 698,80 ₽ 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A0D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40666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77000">
              <a:srgbClr val="ECFFFF"/>
            </a:gs>
            <a:gs pos="100000">
              <a:srgbClr val="D5FFFD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0"/>
          <p:cNvSpPr/>
          <p:nvPr/>
        </p:nvSpPr>
        <p:spPr>
          <a:xfrm>
            <a:off x="806841" y="494549"/>
            <a:ext cx="728400" cy="728400"/>
          </a:xfrm>
          <a:prstGeom prst="plus">
            <a:avLst>
              <a:gd name="adj" fmla="val 32768"/>
            </a:avLst>
          </a:prstGeom>
          <a:solidFill>
            <a:srgbClr val="95E7D3">
              <a:alpha val="6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356" name="Google Shape;356;p30"/>
          <p:cNvGrpSpPr/>
          <p:nvPr/>
        </p:nvGrpSpPr>
        <p:grpSpPr>
          <a:xfrm>
            <a:off x="-121165" y="4264114"/>
            <a:ext cx="3892442" cy="640513"/>
            <a:chOff x="-78542" y="4269447"/>
            <a:chExt cx="3892442" cy="640513"/>
          </a:xfrm>
        </p:grpSpPr>
        <p:sp>
          <p:nvSpPr>
            <p:cNvPr id="357" name="Google Shape;357;p30"/>
            <p:cNvSpPr/>
            <p:nvPr/>
          </p:nvSpPr>
          <p:spPr>
            <a:xfrm flipH="1">
              <a:off x="-26956" y="4269447"/>
              <a:ext cx="3498330" cy="508988"/>
            </a:xfrm>
            <a:custGeom>
              <a:avLst/>
              <a:gdLst/>
              <a:ahLst/>
              <a:cxnLst/>
              <a:rect l="l" t="t" r="r" b="b"/>
              <a:pathLst>
                <a:path w="117001" h="17023" extrusionOk="0">
                  <a:moveTo>
                    <a:pt x="99111" y="0"/>
                  </a:moveTo>
                  <a:lnTo>
                    <a:pt x="99111" y="16481"/>
                  </a:lnTo>
                  <a:lnTo>
                    <a:pt x="1" y="16481"/>
                  </a:lnTo>
                  <a:lnTo>
                    <a:pt x="1" y="17022"/>
                  </a:lnTo>
                  <a:lnTo>
                    <a:pt x="99640" y="17022"/>
                  </a:lnTo>
                  <a:lnTo>
                    <a:pt x="99640" y="529"/>
                  </a:lnTo>
                  <a:lnTo>
                    <a:pt x="117001" y="529"/>
                  </a:lnTo>
                  <a:lnTo>
                    <a:pt x="117001" y="0"/>
                  </a:lnTo>
                  <a:close/>
                </a:path>
              </a:pathLst>
            </a:custGeom>
            <a:solidFill>
              <a:srgbClr val="A0D4FC">
                <a:alpha val="56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0"/>
            <p:cNvSpPr/>
            <p:nvPr/>
          </p:nvSpPr>
          <p:spPr>
            <a:xfrm flipH="1">
              <a:off x="-78542" y="4465736"/>
              <a:ext cx="3892442" cy="444224"/>
            </a:xfrm>
            <a:custGeom>
              <a:avLst/>
              <a:gdLst/>
              <a:ahLst/>
              <a:cxnLst/>
              <a:rect l="l" t="t" r="r" b="b"/>
              <a:pathLst>
                <a:path w="130182" h="14857" extrusionOk="0">
                  <a:moveTo>
                    <a:pt x="1122" y="0"/>
                  </a:moveTo>
                  <a:cubicBezTo>
                    <a:pt x="500" y="0"/>
                    <a:pt x="0" y="500"/>
                    <a:pt x="0" y="1113"/>
                  </a:cubicBezTo>
                  <a:cubicBezTo>
                    <a:pt x="0" y="1726"/>
                    <a:pt x="500" y="2226"/>
                    <a:pt x="1122" y="2226"/>
                  </a:cubicBezTo>
                  <a:cubicBezTo>
                    <a:pt x="1674" y="2226"/>
                    <a:pt x="2135" y="1829"/>
                    <a:pt x="2215" y="1297"/>
                  </a:cubicBezTo>
                  <a:lnTo>
                    <a:pt x="25671" y="1297"/>
                  </a:lnTo>
                  <a:lnTo>
                    <a:pt x="25671" y="14856"/>
                  </a:lnTo>
                  <a:lnTo>
                    <a:pt x="94034" y="14856"/>
                  </a:lnTo>
                  <a:lnTo>
                    <a:pt x="94034" y="3870"/>
                  </a:lnTo>
                  <a:lnTo>
                    <a:pt x="130182" y="3870"/>
                  </a:lnTo>
                  <a:lnTo>
                    <a:pt x="130182" y="3338"/>
                  </a:lnTo>
                  <a:lnTo>
                    <a:pt x="93503" y="3338"/>
                  </a:lnTo>
                  <a:lnTo>
                    <a:pt x="93503" y="14327"/>
                  </a:lnTo>
                  <a:lnTo>
                    <a:pt x="26203" y="14327"/>
                  </a:lnTo>
                  <a:lnTo>
                    <a:pt x="26203" y="755"/>
                  </a:lnTo>
                  <a:lnTo>
                    <a:pt x="2176" y="755"/>
                  </a:lnTo>
                  <a:cubicBezTo>
                    <a:pt x="2022" y="317"/>
                    <a:pt x="1613" y="0"/>
                    <a:pt x="11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9" name="Google Shape;359;p30"/>
          <p:cNvGrpSpPr/>
          <p:nvPr/>
        </p:nvGrpSpPr>
        <p:grpSpPr>
          <a:xfrm>
            <a:off x="7857267" y="4051107"/>
            <a:ext cx="1292571" cy="1114795"/>
            <a:chOff x="7745496" y="3824717"/>
            <a:chExt cx="854705" cy="737104"/>
          </a:xfrm>
        </p:grpSpPr>
        <p:sp>
          <p:nvSpPr>
            <p:cNvPr id="360" name="Google Shape;360;p30"/>
            <p:cNvSpPr/>
            <p:nvPr/>
          </p:nvSpPr>
          <p:spPr>
            <a:xfrm>
              <a:off x="7745496" y="4220121"/>
              <a:ext cx="341700" cy="341700"/>
            </a:xfrm>
            <a:prstGeom prst="plus">
              <a:avLst>
                <a:gd name="adj" fmla="val 32768"/>
              </a:avLst>
            </a:prstGeom>
            <a:solidFill>
              <a:srgbClr val="95E7D3">
                <a:alpha val="310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61" name="Google Shape;361;p30"/>
            <p:cNvSpPr/>
            <p:nvPr/>
          </p:nvSpPr>
          <p:spPr>
            <a:xfrm>
              <a:off x="8087201" y="3824717"/>
              <a:ext cx="513000" cy="513000"/>
            </a:xfrm>
            <a:prstGeom prst="plus">
              <a:avLst>
                <a:gd name="adj" fmla="val 32768"/>
              </a:avLst>
            </a:prstGeom>
            <a:solidFill>
              <a:srgbClr val="95E7D3">
                <a:alpha val="550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362" name="Google Shape;362;p30"/>
          <p:cNvGrpSpPr/>
          <p:nvPr/>
        </p:nvGrpSpPr>
        <p:grpSpPr>
          <a:xfrm>
            <a:off x="4" y="7390"/>
            <a:ext cx="901035" cy="723425"/>
            <a:chOff x="7745496" y="4083492"/>
            <a:chExt cx="595804" cy="478329"/>
          </a:xfrm>
        </p:grpSpPr>
        <p:sp>
          <p:nvSpPr>
            <p:cNvPr id="363" name="Google Shape;363;p30"/>
            <p:cNvSpPr/>
            <p:nvPr/>
          </p:nvSpPr>
          <p:spPr>
            <a:xfrm>
              <a:off x="7745496" y="4220121"/>
              <a:ext cx="341700" cy="341700"/>
            </a:xfrm>
            <a:prstGeom prst="plus">
              <a:avLst>
                <a:gd name="adj" fmla="val 32768"/>
              </a:avLst>
            </a:prstGeom>
            <a:solidFill>
              <a:srgbClr val="95E7D3">
                <a:alpha val="310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64" name="Google Shape;364;p30"/>
            <p:cNvSpPr/>
            <p:nvPr/>
          </p:nvSpPr>
          <p:spPr>
            <a:xfrm>
              <a:off x="8087200" y="4083492"/>
              <a:ext cx="254100" cy="254100"/>
            </a:xfrm>
            <a:prstGeom prst="plus">
              <a:avLst>
                <a:gd name="adj" fmla="val 32768"/>
              </a:avLst>
            </a:prstGeom>
            <a:solidFill>
              <a:srgbClr val="96E5D2">
                <a:alpha val="5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365" name="Google Shape;365;p30"/>
          <p:cNvSpPr/>
          <p:nvPr/>
        </p:nvSpPr>
        <p:spPr>
          <a:xfrm>
            <a:off x="7574233" y="4413521"/>
            <a:ext cx="341700" cy="341700"/>
          </a:xfrm>
          <a:prstGeom prst="plus">
            <a:avLst>
              <a:gd name="adj" fmla="val 32768"/>
            </a:avLst>
          </a:prstGeom>
          <a:solidFill>
            <a:srgbClr val="95E7D3">
              <a:alpha val="550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AEECCC6-E6F9-44C8-8D38-EFC93CB61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4233" y="0"/>
            <a:ext cx="1569763" cy="563965"/>
          </a:xfrm>
          <a:prstGeom prst="rect">
            <a:avLst/>
          </a:prstGeom>
        </p:spPr>
      </p:pic>
      <p:sp>
        <p:nvSpPr>
          <p:cNvPr id="18" name="Заголовок 2">
            <a:extLst>
              <a:ext uri="{FF2B5EF4-FFF2-40B4-BE49-F238E27FC236}">
                <a16:creationId xmlns:a16="http://schemas.microsoft.com/office/drawing/2014/main" id="{11BBE236-6A36-4C49-8627-9A49E475B24B}"/>
              </a:ext>
            </a:extLst>
          </p:cNvPr>
          <p:cNvSpPr txBox="1">
            <a:spLocks/>
          </p:cNvSpPr>
          <p:nvPr/>
        </p:nvSpPr>
        <p:spPr>
          <a:xfrm>
            <a:off x="1677779" y="464394"/>
            <a:ext cx="5896454" cy="1069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4800" b="1" i="0" u="none" strike="noStrike" cap="none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9pPr>
          </a:lstStyle>
          <a:p>
            <a:r>
              <a:rPr lang="en-US" sz="3200" dirty="0"/>
              <a:t>UNIT-</a:t>
            </a:r>
            <a:r>
              <a:rPr lang="ru-RU" sz="3200" dirty="0"/>
              <a:t>экономика и финансовые показатели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9A77C30-C4AA-44D3-9171-6E26CC4F27B7}"/>
              </a:ext>
            </a:extLst>
          </p:cNvPr>
          <p:cNvSpPr txBox="1"/>
          <p:nvPr/>
        </p:nvSpPr>
        <p:spPr>
          <a:xfrm>
            <a:off x="943582" y="1935439"/>
            <a:ext cx="2898056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dk1"/>
                </a:solidFill>
                <a:latin typeface="Montserrat"/>
              </a:rPr>
              <a:t>Выручка на 1 клиента: </a:t>
            </a:r>
          </a:p>
          <a:p>
            <a:r>
              <a:rPr lang="ru-RU" sz="1600" b="1" dirty="0">
                <a:solidFill>
                  <a:srgbClr val="315F6A"/>
                </a:solidFill>
                <a:latin typeface="Montserrat"/>
              </a:rPr>
              <a:t>3 240 000,00 ₽</a:t>
            </a:r>
          </a:p>
          <a:p>
            <a:endParaRPr lang="ru-RU" sz="1600" dirty="0">
              <a:solidFill>
                <a:schemeClr val="dk1"/>
              </a:solidFill>
              <a:latin typeface="Montserrat"/>
            </a:endParaRPr>
          </a:p>
          <a:p>
            <a:r>
              <a:rPr lang="ru-RU" sz="1600" dirty="0">
                <a:solidFill>
                  <a:schemeClr val="dk1"/>
                </a:solidFill>
                <a:latin typeface="Montserrat"/>
              </a:rPr>
              <a:t>Затраты на 1 клиента:</a:t>
            </a:r>
          </a:p>
          <a:p>
            <a:r>
              <a:rPr lang="ru-RU" sz="1600" dirty="0">
                <a:solidFill>
                  <a:srgbClr val="315F6A"/>
                </a:solidFill>
                <a:latin typeface="Montserrat"/>
              </a:rPr>
              <a:t> </a:t>
            </a:r>
            <a:r>
              <a:rPr lang="ru-RU" sz="1600" b="1" dirty="0">
                <a:solidFill>
                  <a:srgbClr val="315F6A"/>
                </a:solidFill>
                <a:latin typeface="Montserrat"/>
              </a:rPr>
              <a:t>1 813 678, 08 ₽</a:t>
            </a:r>
          </a:p>
          <a:p>
            <a:endParaRPr lang="ru-RU" sz="1600" dirty="0">
              <a:solidFill>
                <a:schemeClr val="dk1"/>
              </a:solidFill>
              <a:latin typeface="Montserrat"/>
            </a:endParaRPr>
          </a:p>
          <a:p>
            <a:r>
              <a:rPr lang="ru-RU" sz="1600" dirty="0">
                <a:solidFill>
                  <a:schemeClr val="dk1"/>
                </a:solidFill>
                <a:latin typeface="Montserrat"/>
              </a:rPr>
              <a:t>Прибыль на 1 клиента: </a:t>
            </a:r>
          </a:p>
          <a:p>
            <a:r>
              <a:rPr lang="ru-RU" sz="1600" b="1" dirty="0">
                <a:solidFill>
                  <a:schemeClr val="dk1"/>
                </a:solidFill>
                <a:latin typeface="Montserrat"/>
              </a:rPr>
              <a:t>1 426 321, 92 ₽</a:t>
            </a:r>
            <a:endParaRPr lang="ru-RU" b="1" dirty="0">
              <a:solidFill>
                <a:schemeClr val="dk1"/>
              </a:solidFill>
              <a:latin typeface="Montserrat"/>
            </a:endParaRPr>
          </a:p>
        </p:txBody>
      </p:sp>
      <p:sp>
        <p:nvSpPr>
          <p:cNvPr id="39" name="Подзаголовок 2">
            <a:extLst>
              <a:ext uri="{FF2B5EF4-FFF2-40B4-BE49-F238E27FC236}">
                <a16:creationId xmlns:a16="http://schemas.microsoft.com/office/drawing/2014/main" id="{7CAC95B7-6733-4C8F-AE9D-E6CEA3B779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35518" y="1924183"/>
            <a:ext cx="2052542" cy="368980"/>
          </a:xfrm>
          <a:noFill/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dk1"/>
                </a:solidFill>
                <a:latin typeface="Montserrat"/>
              </a:rPr>
              <a:t>И</a:t>
            </a:r>
            <a:r>
              <a:rPr lang="ru-RU" sz="1400" dirty="0">
                <a:solidFill>
                  <a:schemeClr val="dk1"/>
                </a:solidFill>
                <a:latin typeface="Montserrat"/>
                <a:sym typeface="Montserrat"/>
              </a:rPr>
              <a:t>нвестиции </a:t>
            </a:r>
            <a:r>
              <a:rPr lang="ru-RU" dirty="0"/>
              <a:t>-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BC44891-63F8-418B-95ED-DA124AA9A211}"/>
              </a:ext>
            </a:extLst>
          </p:cNvPr>
          <p:cNvSpPr txBox="1"/>
          <p:nvPr/>
        </p:nvSpPr>
        <p:spPr>
          <a:xfrm>
            <a:off x="4154912" y="1924007"/>
            <a:ext cx="436876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>
              <a:solidFill>
                <a:srgbClr val="315F6A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72C6DF1-007B-4F31-ADAE-4E7F0ACCCA73}"/>
              </a:ext>
            </a:extLst>
          </p:cNvPr>
          <p:cNvSpPr txBox="1"/>
          <p:nvPr/>
        </p:nvSpPr>
        <p:spPr>
          <a:xfrm>
            <a:off x="6248134" y="1924007"/>
            <a:ext cx="2110980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1800" b="1" dirty="0">
                <a:solidFill>
                  <a:schemeClr val="tx1"/>
                </a:solidFill>
              </a:rPr>
              <a:t> </a:t>
            </a:r>
            <a:r>
              <a:rPr lang="ru-RU" sz="1800" dirty="0">
                <a:solidFill>
                  <a:schemeClr val="tx1"/>
                </a:solidFill>
              </a:rPr>
              <a:t>27,380,000,00 ₽</a:t>
            </a:r>
            <a:r>
              <a:rPr lang="ru-RU" sz="18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4" name="Подзаголовок 2">
            <a:extLst>
              <a:ext uri="{FF2B5EF4-FFF2-40B4-BE49-F238E27FC236}">
                <a16:creationId xmlns:a16="http://schemas.microsoft.com/office/drawing/2014/main" id="{9B3AF0B1-A7F5-4EA0-B662-75D5DDD99293}"/>
              </a:ext>
            </a:extLst>
          </p:cNvPr>
          <p:cNvSpPr txBox="1">
            <a:spLocks/>
          </p:cNvSpPr>
          <p:nvPr/>
        </p:nvSpPr>
        <p:spPr>
          <a:xfrm>
            <a:off x="4395909" y="2397983"/>
            <a:ext cx="412332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Текущие затраты - </a:t>
            </a:r>
            <a:r>
              <a:rPr lang="ru-RU" sz="1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i="0" u="none" strike="noStrike" dirty="0">
                <a:solidFill>
                  <a:schemeClr val="tx1"/>
                </a:solidFill>
                <a:effectLst/>
                <a:latin typeface="+mj-lt"/>
              </a:rPr>
              <a:t>8 476 171,20 ₽</a:t>
            </a:r>
            <a:r>
              <a:rPr lang="ru-RU" sz="1800" dirty="0">
                <a:solidFill>
                  <a:schemeClr val="tx1"/>
                </a:solidFill>
                <a:latin typeface="+mj-lt"/>
              </a:rPr>
              <a:t> </a:t>
            </a:r>
            <a:endParaRPr lang="ru-RU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5" name="Подзаголовок 2">
            <a:extLst>
              <a:ext uri="{FF2B5EF4-FFF2-40B4-BE49-F238E27FC236}">
                <a16:creationId xmlns:a16="http://schemas.microsoft.com/office/drawing/2014/main" id="{DB055B37-1246-492C-808C-64B508F0DF80}"/>
              </a:ext>
            </a:extLst>
          </p:cNvPr>
          <p:cNvSpPr txBox="1">
            <a:spLocks/>
          </p:cNvSpPr>
          <p:nvPr/>
        </p:nvSpPr>
        <p:spPr>
          <a:xfrm>
            <a:off x="4395909" y="2966490"/>
            <a:ext cx="441203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Цена </a:t>
            </a:r>
            <a:r>
              <a:rPr lang="en-US" dirty="0"/>
              <a:t>1-</a:t>
            </a:r>
            <a:r>
              <a:rPr lang="ru-RU" dirty="0"/>
              <a:t>го</a:t>
            </a:r>
            <a:r>
              <a:rPr lang="en-US" dirty="0"/>
              <a:t> </a:t>
            </a:r>
            <a:r>
              <a:rPr lang="ru-RU" dirty="0"/>
              <a:t>ПО за год - </a:t>
            </a:r>
            <a:r>
              <a:rPr lang="ru-RU" sz="1800" b="1" i="0" u="none" strike="noStrike" dirty="0">
                <a:solidFill>
                  <a:srgbClr val="000000"/>
                </a:solidFill>
                <a:effectLst/>
                <a:latin typeface="Calibri"/>
              </a:rPr>
              <a:t> </a:t>
            </a:r>
            <a:r>
              <a:rPr lang="ru-RU" sz="1800" i="0" u="none" strike="noStrike" dirty="0">
                <a:solidFill>
                  <a:schemeClr val="tx1"/>
                </a:solidFill>
                <a:effectLst/>
                <a:latin typeface="+mj-lt"/>
              </a:rPr>
              <a:t>3,240,000,00 ₽</a:t>
            </a:r>
            <a:endParaRPr lang="ru-RU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6" name="Подзаголовок 2">
            <a:extLst>
              <a:ext uri="{FF2B5EF4-FFF2-40B4-BE49-F238E27FC236}">
                <a16:creationId xmlns:a16="http://schemas.microsoft.com/office/drawing/2014/main" id="{527BB61B-7FD0-478A-BBEA-36FD4FE9B96F}"/>
              </a:ext>
            </a:extLst>
          </p:cNvPr>
          <p:cNvSpPr txBox="1">
            <a:spLocks/>
          </p:cNvSpPr>
          <p:nvPr/>
        </p:nvSpPr>
        <p:spPr>
          <a:xfrm>
            <a:off x="4395909" y="3546192"/>
            <a:ext cx="412332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Прибыль - 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Calibri"/>
              </a:rPr>
              <a:t> </a:t>
            </a:r>
            <a:r>
              <a:rPr lang="ru-RU" sz="1800" i="0" u="none" strike="noStrike" dirty="0">
                <a:solidFill>
                  <a:schemeClr val="tx1"/>
                </a:solidFill>
                <a:effectLst/>
                <a:latin typeface="+mj-lt"/>
              </a:rPr>
              <a:t>14,269,219,20 ₽</a:t>
            </a:r>
            <a:endParaRPr lang="ru-RU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694597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77000">
              <a:srgbClr val="ECFFFF"/>
            </a:gs>
            <a:gs pos="100000">
              <a:srgbClr val="D5FFFD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0"/>
          <p:cNvSpPr/>
          <p:nvPr/>
        </p:nvSpPr>
        <p:spPr>
          <a:xfrm>
            <a:off x="806841" y="494549"/>
            <a:ext cx="728400" cy="728400"/>
          </a:xfrm>
          <a:prstGeom prst="plus">
            <a:avLst>
              <a:gd name="adj" fmla="val 32768"/>
            </a:avLst>
          </a:prstGeom>
          <a:solidFill>
            <a:srgbClr val="95E7D3">
              <a:alpha val="6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356" name="Google Shape;356;p30"/>
          <p:cNvGrpSpPr/>
          <p:nvPr/>
        </p:nvGrpSpPr>
        <p:grpSpPr>
          <a:xfrm>
            <a:off x="-78542" y="4269447"/>
            <a:ext cx="3892442" cy="640513"/>
            <a:chOff x="-78542" y="4269447"/>
            <a:chExt cx="3892442" cy="640513"/>
          </a:xfrm>
        </p:grpSpPr>
        <p:sp>
          <p:nvSpPr>
            <p:cNvPr id="357" name="Google Shape;357;p30"/>
            <p:cNvSpPr/>
            <p:nvPr/>
          </p:nvSpPr>
          <p:spPr>
            <a:xfrm flipH="1">
              <a:off x="-26956" y="4269447"/>
              <a:ext cx="3498330" cy="508988"/>
            </a:xfrm>
            <a:custGeom>
              <a:avLst/>
              <a:gdLst/>
              <a:ahLst/>
              <a:cxnLst/>
              <a:rect l="l" t="t" r="r" b="b"/>
              <a:pathLst>
                <a:path w="117001" h="17023" extrusionOk="0">
                  <a:moveTo>
                    <a:pt x="99111" y="0"/>
                  </a:moveTo>
                  <a:lnTo>
                    <a:pt x="99111" y="16481"/>
                  </a:lnTo>
                  <a:lnTo>
                    <a:pt x="1" y="16481"/>
                  </a:lnTo>
                  <a:lnTo>
                    <a:pt x="1" y="17022"/>
                  </a:lnTo>
                  <a:lnTo>
                    <a:pt x="99640" y="17022"/>
                  </a:lnTo>
                  <a:lnTo>
                    <a:pt x="99640" y="529"/>
                  </a:lnTo>
                  <a:lnTo>
                    <a:pt x="117001" y="529"/>
                  </a:lnTo>
                  <a:lnTo>
                    <a:pt x="117001" y="0"/>
                  </a:lnTo>
                  <a:close/>
                </a:path>
              </a:pathLst>
            </a:custGeom>
            <a:solidFill>
              <a:srgbClr val="A0D4FC">
                <a:alpha val="56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0"/>
            <p:cNvSpPr/>
            <p:nvPr/>
          </p:nvSpPr>
          <p:spPr>
            <a:xfrm flipH="1">
              <a:off x="-78542" y="4465736"/>
              <a:ext cx="3892442" cy="444224"/>
            </a:xfrm>
            <a:custGeom>
              <a:avLst/>
              <a:gdLst/>
              <a:ahLst/>
              <a:cxnLst/>
              <a:rect l="l" t="t" r="r" b="b"/>
              <a:pathLst>
                <a:path w="130182" h="14857" extrusionOk="0">
                  <a:moveTo>
                    <a:pt x="1122" y="0"/>
                  </a:moveTo>
                  <a:cubicBezTo>
                    <a:pt x="500" y="0"/>
                    <a:pt x="0" y="500"/>
                    <a:pt x="0" y="1113"/>
                  </a:cubicBezTo>
                  <a:cubicBezTo>
                    <a:pt x="0" y="1726"/>
                    <a:pt x="500" y="2226"/>
                    <a:pt x="1122" y="2226"/>
                  </a:cubicBezTo>
                  <a:cubicBezTo>
                    <a:pt x="1674" y="2226"/>
                    <a:pt x="2135" y="1829"/>
                    <a:pt x="2215" y="1297"/>
                  </a:cubicBezTo>
                  <a:lnTo>
                    <a:pt x="25671" y="1297"/>
                  </a:lnTo>
                  <a:lnTo>
                    <a:pt x="25671" y="14856"/>
                  </a:lnTo>
                  <a:lnTo>
                    <a:pt x="94034" y="14856"/>
                  </a:lnTo>
                  <a:lnTo>
                    <a:pt x="94034" y="3870"/>
                  </a:lnTo>
                  <a:lnTo>
                    <a:pt x="130182" y="3870"/>
                  </a:lnTo>
                  <a:lnTo>
                    <a:pt x="130182" y="3338"/>
                  </a:lnTo>
                  <a:lnTo>
                    <a:pt x="93503" y="3338"/>
                  </a:lnTo>
                  <a:lnTo>
                    <a:pt x="93503" y="14327"/>
                  </a:lnTo>
                  <a:lnTo>
                    <a:pt x="26203" y="14327"/>
                  </a:lnTo>
                  <a:lnTo>
                    <a:pt x="26203" y="755"/>
                  </a:lnTo>
                  <a:lnTo>
                    <a:pt x="2176" y="755"/>
                  </a:lnTo>
                  <a:cubicBezTo>
                    <a:pt x="2022" y="317"/>
                    <a:pt x="1613" y="0"/>
                    <a:pt x="11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9" name="Google Shape;359;p30"/>
          <p:cNvGrpSpPr/>
          <p:nvPr/>
        </p:nvGrpSpPr>
        <p:grpSpPr>
          <a:xfrm>
            <a:off x="7857267" y="4051107"/>
            <a:ext cx="1292571" cy="1114795"/>
            <a:chOff x="7745496" y="3824717"/>
            <a:chExt cx="854705" cy="737104"/>
          </a:xfrm>
        </p:grpSpPr>
        <p:sp>
          <p:nvSpPr>
            <p:cNvPr id="360" name="Google Shape;360;p30"/>
            <p:cNvSpPr/>
            <p:nvPr/>
          </p:nvSpPr>
          <p:spPr>
            <a:xfrm>
              <a:off x="7745496" y="4220121"/>
              <a:ext cx="341700" cy="341700"/>
            </a:xfrm>
            <a:prstGeom prst="plus">
              <a:avLst>
                <a:gd name="adj" fmla="val 32768"/>
              </a:avLst>
            </a:prstGeom>
            <a:solidFill>
              <a:srgbClr val="95E7D3">
                <a:alpha val="310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61" name="Google Shape;361;p30"/>
            <p:cNvSpPr/>
            <p:nvPr/>
          </p:nvSpPr>
          <p:spPr>
            <a:xfrm>
              <a:off x="8087201" y="3824717"/>
              <a:ext cx="513000" cy="513000"/>
            </a:xfrm>
            <a:prstGeom prst="plus">
              <a:avLst>
                <a:gd name="adj" fmla="val 32768"/>
              </a:avLst>
            </a:prstGeom>
            <a:solidFill>
              <a:srgbClr val="95E7D3">
                <a:alpha val="550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362" name="Google Shape;362;p30"/>
          <p:cNvGrpSpPr/>
          <p:nvPr/>
        </p:nvGrpSpPr>
        <p:grpSpPr>
          <a:xfrm>
            <a:off x="4" y="7390"/>
            <a:ext cx="901035" cy="723425"/>
            <a:chOff x="7745496" y="4083492"/>
            <a:chExt cx="595804" cy="478329"/>
          </a:xfrm>
        </p:grpSpPr>
        <p:sp>
          <p:nvSpPr>
            <p:cNvPr id="363" name="Google Shape;363;p30"/>
            <p:cNvSpPr/>
            <p:nvPr/>
          </p:nvSpPr>
          <p:spPr>
            <a:xfrm>
              <a:off x="7745496" y="4220121"/>
              <a:ext cx="341700" cy="341700"/>
            </a:xfrm>
            <a:prstGeom prst="plus">
              <a:avLst>
                <a:gd name="adj" fmla="val 32768"/>
              </a:avLst>
            </a:prstGeom>
            <a:solidFill>
              <a:srgbClr val="95E7D3">
                <a:alpha val="310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64" name="Google Shape;364;p30"/>
            <p:cNvSpPr/>
            <p:nvPr/>
          </p:nvSpPr>
          <p:spPr>
            <a:xfrm>
              <a:off x="8087200" y="4083492"/>
              <a:ext cx="254100" cy="254100"/>
            </a:xfrm>
            <a:prstGeom prst="plus">
              <a:avLst>
                <a:gd name="adj" fmla="val 32768"/>
              </a:avLst>
            </a:prstGeom>
            <a:solidFill>
              <a:srgbClr val="96E5D2">
                <a:alpha val="5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365" name="Google Shape;365;p30"/>
          <p:cNvSpPr/>
          <p:nvPr/>
        </p:nvSpPr>
        <p:spPr>
          <a:xfrm>
            <a:off x="303324" y="2575349"/>
            <a:ext cx="341700" cy="341700"/>
          </a:xfrm>
          <a:prstGeom prst="plus">
            <a:avLst>
              <a:gd name="adj" fmla="val 32768"/>
            </a:avLst>
          </a:prstGeom>
          <a:solidFill>
            <a:srgbClr val="95E7D3">
              <a:alpha val="550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AEECCC6-E6F9-44C8-8D38-EFC93CB61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4233" y="0"/>
            <a:ext cx="1569763" cy="5639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D8FF38E-37FC-C718-266B-A94B85C4FDB4}"/>
              </a:ext>
            </a:extLst>
          </p:cNvPr>
          <p:cNvSpPr txBox="1"/>
          <p:nvPr/>
        </p:nvSpPr>
        <p:spPr>
          <a:xfrm>
            <a:off x="2179452" y="1592401"/>
            <a:ext cx="5936191" cy="22467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Clr>
                <a:srgbClr val="315F6A"/>
              </a:buClr>
              <a:buAutoNum type="arabicPeriod"/>
            </a:pPr>
            <a:r>
              <a:rPr lang="ru-RU" sz="1800" dirty="0">
                <a:solidFill>
                  <a:schemeClr val="dk1"/>
                </a:solidFill>
                <a:latin typeface="Montserrat"/>
                <a:ea typeface="Gothic A1"/>
                <a:cs typeface="Gothic A1"/>
              </a:rPr>
              <a:t>Риски информационной безопасности</a:t>
            </a:r>
          </a:p>
          <a:p>
            <a:pPr marL="342900" indent="-342900">
              <a:buAutoNum type="arabicPeriod"/>
            </a:pPr>
            <a:endParaRPr lang="ru-RU" sz="1800" dirty="0">
              <a:solidFill>
                <a:schemeClr val="dk1"/>
              </a:solidFill>
              <a:latin typeface="Montserrat"/>
              <a:ea typeface="Gothic A1"/>
              <a:cs typeface="Gothic A1"/>
            </a:endParaRPr>
          </a:p>
          <a:p>
            <a:pPr marL="342900" indent="-342900">
              <a:buClr>
                <a:srgbClr val="315F6A"/>
              </a:buClr>
              <a:buAutoNum type="arabicPeriod"/>
            </a:pPr>
            <a:r>
              <a:rPr lang="ru-RU" sz="1800" dirty="0">
                <a:solidFill>
                  <a:schemeClr val="dk1"/>
                </a:solidFill>
                <a:latin typeface="Montserrat"/>
                <a:ea typeface="Gothic A1"/>
                <a:cs typeface="Gothic A1"/>
              </a:rPr>
              <a:t>Конкурентные риски</a:t>
            </a:r>
          </a:p>
          <a:p>
            <a:pPr marL="342900" indent="-342900">
              <a:buAutoNum type="arabicPeriod"/>
            </a:pPr>
            <a:endParaRPr lang="ru-RU" sz="1800" dirty="0">
              <a:solidFill>
                <a:schemeClr val="dk1"/>
              </a:solidFill>
              <a:latin typeface="Montserrat"/>
              <a:ea typeface="Gothic A1"/>
              <a:cs typeface="Gothic A1"/>
            </a:endParaRPr>
          </a:p>
          <a:p>
            <a:pPr marL="342900" indent="-342900">
              <a:buClr>
                <a:srgbClr val="315F6A"/>
              </a:buClr>
              <a:buAutoNum type="arabicPeriod"/>
            </a:pPr>
            <a:r>
              <a:rPr lang="ru-RU" sz="1800" dirty="0">
                <a:solidFill>
                  <a:schemeClr val="dk1"/>
                </a:solidFill>
                <a:latin typeface="Montserrat"/>
                <a:ea typeface="Gothic A1"/>
                <a:cs typeface="Gothic A1"/>
              </a:rPr>
              <a:t>Финансовые риски</a:t>
            </a:r>
          </a:p>
          <a:p>
            <a:pPr marL="342900" indent="-342900">
              <a:buAutoNum type="arabicPeriod"/>
            </a:pPr>
            <a:endParaRPr lang="ru-RU" sz="1800" dirty="0">
              <a:solidFill>
                <a:schemeClr val="dk1"/>
              </a:solidFill>
              <a:latin typeface="Montserrat"/>
              <a:ea typeface="Gothic A1"/>
              <a:cs typeface="Gothic A1"/>
            </a:endParaRPr>
          </a:p>
          <a:p>
            <a:pPr marL="342900" indent="-342900">
              <a:buClr>
                <a:srgbClr val="315F6A"/>
              </a:buClr>
              <a:buAutoNum type="arabicPeriod"/>
            </a:pPr>
            <a:r>
              <a:rPr lang="ru-RU" sz="1800" dirty="0">
                <a:solidFill>
                  <a:schemeClr val="dk1"/>
                </a:solidFill>
                <a:latin typeface="Montserrat"/>
                <a:ea typeface="Gothic A1"/>
                <a:cs typeface="Gothic A1"/>
              </a:rPr>
              <a:t>Технические риски</a:t>
            </a:r>
          </a:p>
          <a:p>
            <a:pPr marL="342900" indent="-342900">
              <a:buAutoNum type="arabicPeriod"/>
            </a:pPr>
            <a:endParaRPr lang="ru-RU" dirty="0"/>
          </a:p>
        </p:txBody>
      </p:sp>
      <p:sp>
        <p:nvSpPr>
          <p:cNvPr id="16" name="Заголовок 2">
            <a:extLst>
              <a:ext uri="{FF2B5EF4-FFF2-40B4-BE49-F238E27FC236}">
                <a16:creationId xmlns:a16="http://schemas.microsoft.com/office/drawing/2014/main" id="{B50476D3-0532-4898-9049-DE63C7519654}"/>
              </a:ext>
            </a:extLst>
          </p:cNvPr>
          <p:cNvSpPr txBox="1">
            <a:spLocks/>
          </p:cNvSpPr>
          <p:nvPr/>
        </p:nvSpPr>
        <p:spPr>
          <a:xfrm>
            <a:off x="3335901" y="462130"/>
            <a:ext cx="2201187" cy="728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4800" b="1" i="0" u="none" strike="noStrike" cap="none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9pPr>
          </a:lstStyle>
          <a:p>
            <a:r>
              <a:rPr lang="ru-RU" sz="3200" dirty="0"/>
              <a:t>Риски</a:t>
            </a:r>
          </a:p>
        </p:txBody>
      </p:sp>
    </p:spTree>
    <p:extLst>
      <p:ext uri="{BB962C8B-B14F-4D97-AF65-F5344CB8AC3E}">
        <p14:creationId xmlns:p14="http://schemas.microsoft.com/office/powerpoint/2010/main" val="8378257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43"/>
          <p:cNvSpPr txBox="1">
            <a:spLocks noGrp="1"/>
          </p:cNvSpPr>
          <p:nvPr>
            <p:ph type="title"/>
          </p:nvPr>
        </p:nvSpPr>
        <p:spPr>
          <a:xfrm>
            <a:off x="962238" y="417719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ru-RU" sz="2800" dirty="0"/>
              <a:t>Показатели эффективности проекта</a:t>
            </a:r>
          </a:p>
        </p:txBody>
      </p:sp>
      <p:graphicFrame>
        <p:nvGraphicFramePr>
          <p:cNvPr id="607" name="Google Shape;607;p43"/>
          <p:cNvGraphicFramePr/>
          <p:nvPr>
            <p:extLst>
              <p:ext uri="{D42A27DB-BD31-4B8C-83A1-F6EECF244321}">
                <p14:modId xmlns:p14="http://schemas.microsoft.com/office/powerpoint/2010/main" val="1672351201"/>
              </p:ext>
            </p:extLst>
          </p:nvPr>
        </p:nvGraphicFramePr>
        <p:xfrm>
          <a:off x="869772" y="1746603"/>
          <a:ext cx="7418991" cy="2743050"/>
        </p:xfrm>
        <a:graphic>
          <a:graphicData uri="http://schemas.openxmlformats.org/drawingml/2006/table">
            <a:tbl>
              <a:tblPr>
                <a:noFill/>
                <a:tableStyleId>{E949A3CE-5BFD-4DDC-9CB0-5BFED1D07BED}</a:tableStyleId>
              </a:tblPr>
              <a:tblGrid>
                <a:gridCol w="24729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29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29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rgbClr val="107C8E"/>
                          </a:solidFill>
                          <a:latin typeface="Krub Medium"/>
                          <a:ea typeface="Krub Medium"/>
                          <a:cs typeface="Krub Medium"/>
                          <a:sym typeface="Krub Medium"/>
                        </a:rPr>
                        <a:t>NPV</a:t>
                      </a:r>
                      <a:endParaRPr sz="1800" dirty="0">
                        <a:solidFill>
                          <a:srgbClr val="107C8E"/>
                        </a:solidFill>
                        <a:latin typeface="Krub Medium"/>
                        <a:ea typeface="Krub Medium"/>
                        <a:cs typeface="Krub Medium"/>
                        <a:sym typeface="Krub Medium"/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rgbClr val="107C8E"/>
                          </a:solidFill>
                          <a:latin typeface="Krub Medium"/>
                          <a:ea typeface="Krub Medium"/>
                          <a:cs typeface="Krub Medium"/>
                          <a:sym typeface="Krub Medium"/>
                        </a:rPr>
                        <a:t>IRR </a:t>
                      </a:r>
                      <a:endParaRPr sz="1800" dirty="0">
                        <a:solidFill>
                          <a:srgbClr val="107C8E"/>
                        </a:solidFill>
                        <a:latin typeface="Krub Medium"/>
                        <a:ea typeface="Krub Medium"/>
                        <a:cs typeface="Krub Medium"/>
                        <a:sym typeface="Krub Medium"/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0" i="0" u="none" strike="noStrike" cap="none" dirty="0">
                          <a:solidFill>
                            <a:srgbClr val="107C8E"/>
                          </a:solidFill>
                          <a:latin typeface="Krub Medium"/>
                          <a:ea typeface="Krub Medium"/>
                          <a:cs typeface="Krub Medium"/>
                          <a:sym typeface="Krub Medium"/>
                        </a:rPr>
                        <a:t>Срок окупаемости </a:t>
                      </a:r>
                      <a:endParaRPr sz="1800" b="0" i="0" u="none" strike="noStrike" cap="none" dirty="0">
                        <a:solidFill>
                          <a:srgbClr val="107C8E"/>
                        </a:solidFill>
                        <a:latin typeface="Krub Medium"/>
                        <a:ea typeface="Krub Medium"/>
                        <a:cs typeface="Krub Medium"/>
                        <a:sym typeface="Krub Medium"/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dirty="0">
                          <a:solidFill>
                            <a:schemeClr val="dk1"/>
                          </a:solidFill>
                          <a:latin typeface="Gothic A1 SemiBold"/>
                          <a:ea typeface="Gothic A1 SemiBold"/>
                          <a:cs typeface="Gothic A1 SemiBold"/>
                          <a:sym typeface="Gothic A1 SemiBold"/>
                        </a:rPr>
                        <a:t>42,786,974.06 ₽</a:t>
                      </a:r>
                      <a:endParaRPr sz="1400" dirty="0">
                        <a:solidFill>
                          <a:schemeClr val="dk1"/>
                        </a:solidFill>
                        <a:latin typeface="Gothic A1 SemiBold"/>
                        <a:ea typeface="Gothic A1 SemiBold"/>
                        <a:cs typeface="Gothic A1 SemiBold"/>
                        <a:sym typeface="Gothic A1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dirty="0">
                          <a:solidFill>
                            <a:schemeClr val="dk1"/>
                          </a:solidFill>
                          <a:latin typeface="Gothic A1 SemiBold"/>
                          <a:ea typeface="Gothic A1 SemiBold"/>
                          <a:cs typeface="Gothic A1 SemiBold"/>
                          <a:sym typeface="Gothic A1 SemiBold"/>
                        </a:rPr>
                        <a:t>54%</a:t>
                      </a:r>
                      <a:endParaRPr sz="1400" dirty="0">
                        <a:solidFill>
                          <a:schemeClr val="dk1"/>
                        </a:solidFill>
                        <a:latin typeface="Gothic A1 SemiBold"/>
                        <a:ea typeface="Gothic A1 SemiBold"/>
                        <a:cs typeface="Gothic A1 SemiBold"/>
                        <a:sym typeface="Gothic A1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Gothic A1 SemiBold"/>
                          <a:ea typeface="Gothic A1 SemiBold"/>
                          <a:cs typeface="Gothic A1 SemiBold"/>
                          <a:sym typeface="Gothic A1 SemiBold"/>
                        </a:rPr>
                        <a:t>1,18 (15 мес.) </a:t>
                      </a:r>
                      <a:r>
                        <a:rPr lang="ru-RU" sz="1200" dirty="0">
                          <a:solidFill>
                            <a:schemeClr val="dk1"/>
                          </a:solidFill>
                          <a:latin typeface="Gothic A1 SemiBold"/>
                          <a:ea typeface="Gothic A1 SemiBold"/>
                          <a:cs typeface="Gothic A1 SemiBold"/>
                          <a:sym typeface="Gothic A1 SemiBold"/>
                        </a:rPr>
                        <a:t>после реализации  </a:t>
                      </a:r>
                      <a:endParaRPr sz="1200" dirty="0">
                        <a:solidFill>
                          <a:schemeClr val="dk1"/>
                        </a:solidFill>
                        <a:latin typeface="Gothic A1 SemiBold"/>
                        <a:ea typeface="Gothic A1 SemiBold"/>
                        <a:cs typeface="Gothic A1 SemiBold"/>
                        <a:sym typeface="Gothic A1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13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200" dirty="0">
                        <a:solidFill>
                          <a:schemeClr val="dk1"/>
                        </a:solidFill>
                        <a:latin typeface="Gothic A1 SemiBold"/>
                        <a:ea typeface="Gothic A1 SemiBold"/>
                        <a:cs typeface="Gothic A1 SemiBold"/>
                        <a:sym typeface="Gothic A1 SemiBold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lang="ru-RU" sz="1800" b="0" i="0" u="none" strike="noStrike" cap="none" dirty="0">
                        <a:solidFill>
                          <a:srgbClr val="107C8E"/>
                        </a:solidFill>
                        <a:latin typeface="Krub Medium"/>
                        <a:ea typeface="Gothic A1 SemiBold"/>
                        <a:cs typeface="Krub Medium"/>
                        <a:sym typeface="Gothic A1 SemiBold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107C8E"/>
                          </a:solidFill>
                          <a:latin typeface="Krub Medium"/>
                          <a:ea typeface="Gothic A1 SemiBold"/>
                          <a:cs typeface="Krub Medium"/>
                          <a:sym typeface="Gothic A1 SemiBold"/>
                        </a:rPr>
                        <a:t>R </a:t>
                      </a:r>
                      <a:r>
                        <a:rPr lang="ru-RU" sz="1800" b="0" i="0" u="none" strike="noStrike" cap="none" dirty="0">
                          <a:solidFill>
                            <a:srgbClr val="107C8E"/>
                          </a:solidFill>
                          <a:latin typeface="Gothic A1 SemiBold"/>
                          <a:ea typeface="Gothic A1 SemiBold"/>
                          <a:cs typeface="Krub Medium"/>
                          <a:sym typeface="Gothic A1 SemiBold"/>
                        </a:rPr>
                        <a:t>продукта </a:t>
                      </a:r>
                      <a:endParaRPr sz="1800" b="0" i="0" u="none" strike="noStrike" cap="none" dirty="0">
                        <a:solidFill>
                          <a:srgbClr val="107C8E"/>
                        </a:solidFill>
                        <a:latin typeface="Krub Medium"/>
                        <a:ea typeface="Gothic A1 SemiBold"/>
                        <a:cs typeface="Krub Medium"/>
                        <a:sym typeface="Gothic A1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200">
                        <a:solidFill>
                          <a:schemeClr val="dk1"/>
                        </a:solidFill>
                        <a:latin typeface="Gothic A1 SemiBold"/>
                        <a:ea typeface="Gothic A1 SemiBold"/>
                        <a:cs typeface="Gothic A1 SemiBold"/>
                        <a:sym typeface="Gothic A1 SemiBold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ru-RU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107C8E"/>
                        </a:solidFill>
                        <a:effectLst/>
                        <a:uLnTx/>
                        <a:uFillTx/>
                        <a:latin typeface="Krub Medium"/>
                        <a:ea typeface="Gothic A1 SemiBold"/>
                        <a:cs typeface="Krub Medium"/>
                        <a:sym typeface="Gothic A1 SemiBold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107C8E"/>
                          </a:solidFill>
                          <a:effectLst/>
                          <a:uLnTx/>
                          <a:uFillTx/>
                          <a:latin typeface="Krub Medium"/>
                          <a:ea typeface="Gothic A1 SemiBold"/>
                          <a:cs typeface="Krub Medium"/>
                          <a:sym typeface="Gothic A1 SemiBold"/>
                        </a:rPr>
                        <a:t>R </a:t>
                      </a:r>
                      <a:r>
                        <a:rPr kumimoji="0" lang="ru-RU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107C8E"/>
                          </a:solidFill>
                          <a:effectLst/>
                          <a:uLnTx/>
                          <a:uFillTx/>
                          <a:latin typeface="Gothic A1 SemiBold"/>
                          <a:ea typeface="Gothic A1 SemiBold"/>
                          <a:cs typeface="Krub Medium"/>
                          <a:sym typeface="Gothic A1 SemiBold"/>
                        </a:rPr>
                        <a:t>продукта</a:t>
                      </a:r>
                      <a:endParaRPr kumimoji="0" lang="ru-RU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107C8E"/>
                        </a:solidFill>
                        <a:effectLst/>
                        <a:uLnTx/>
                        <a:uFillTx/>
                        <a:latin typeface="Krub Medium"/>
                        <a:ea typeface="Gothic A1 SemiBold"/>
                        <a:cs typeface="Krub Medium"/>
                        <a:sym typeface="Gothic A1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Gothic A1 SemiBold"/>
                        <a:ea typeface="Gothic A1 SemiBold"/>
                        <a:cs typeface="Gothic A1 SemiBold"/>
                        <a:sym typeface="Gothic A1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 noProof="0" dirty="0">
                          <a:solidFill>
                            <a:schemeClr val="dk1"/>
                          </a:solidFill>
                          <a:latin typeface="Gothic A1 SemiBold"/>
                          <a:ea typeface="Gothic A1 SemiBold"/>
                          <a:cs typeface="Gothic A1 SemiBold"/>
                          <a:sym typeface="Arial"/>
                        </a:rPr>
                        <a:t>79%</a:t>
                      </a:r>
                      <a:endParaRPr sz="1600" b="0" i="0" u="none" strike="noStrike" cap="none" dirty="0">
                        <a:solidFill>
                          <a:schemeClr val="dk1"/>
                        </a:solidFill>
                        <a:latin typeface="Gothic A1 SemiBold"/>
                        <a:ea typeface="Gothic A1 SemiBold"/>
                        <a:cs typeface="Gothic A1 SemiBold"/>
                        <a:sym typeface="Gothic A1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solidFill>
                            <a:schemeClr val="dk1"/>
                          </a:solidFill>
                          <a:latin typeface="Gothic A1 SemiBold"/>
                          <a:ea typeface="Gothic A1 SemiBold"/>
                          <a:cs typeface="Gothic A1 SemiBold"/>
                          <a:sym typeface="Gothic A1 SemiBold"/>
                        </a:rPr>
                        <a:t>52%</a:t>
                      </a:r>
                      <a:endParaRPr sz="1600" dirty="0">
                        <a:solidFill>
                          <a:schemeClr val="dk1"/>
                        </a:solidFill>
                        <a:latin typeface="Gothic A1 SemiBold"/>
                        <a:ea typeface="Gothic A1 SemiBold"/>
                        <a:cs typeface="Gothic A1 SemiBold"/>
                        <a:sym typeface="Gothic A1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Gothic A1 SemiBold"/>
                        <a:ea typeface="Gothic A1 SemiBold"/>
                        <a:cs typeface="Gothic A1 SemiBold"/>
                        <a:sym typeface="Gothic A1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200"/>
                        <a:buFont typeface="Gothic A1"/>
                        <a:buChar char="●"/>
                      </a:pPr>
                      <a:endParaRPr sz="1200" dirty="0">
                        <a:solidFill>
                          <a:schemeClr val="dk1"/>
                        </a:solidFill>
                        <a:latin typeface="Gothic A1"/>
                        <a:ea typeface="Gothic A1"/>
                        <a:cs typeface="Gothic A1"/>
                        <a:sym typeface="Gothic A1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200"/>
                        <a:buFont typeface="Gothic A1"/>
                        <a:buChar char="●"/>
                      </a:pPr>
                      <a:endParaRPr sz="1200" dirty="0">
                        <a:solidFill>
                          <a:schemeClr val="dk1"/>
                        </a:solidFill>
                        <a:latin typeface="Gothic A1"/>
                        <a:ea typeface="Gothic A1"/>
                        <a:cs typeface="Gothic A1"/>
                        <a:sym typeface="Gothic A1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200"/>
                        <a:buFont typeface="Gothic A1"/>
                        <a:buChar char="●"/>
                      </a:pPr>
                      <a:endParaRPr sz="1200" dirty="0">
                        <a:solidFill>
                          <a:schemeClr val="dk1"/>
                        </a:solidFill>
                        <a:latin typeface="Gothic A1"/>
                        <a:ea typeface="Gothic A1"/>
                        <a:cs typeface="Gothic A1"/>
                        <a:sym typeface="Gothic A1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14" name="Google Shape;614;p43"/>
          <p:cNvSpPr txBox="1"/>
          <p:nvPr/>
        </p:nvSpPr>
        <p:spPr>
          <a:xfrm>
            <a:off x="1916838" y="1243025"/>
            <a:ext cx="484500" cy="484800"/>
          </a:xfrm>
          <a:prstGeom prst="rect">
            <a:avLst/>
          </a:prstGeom>
          <a:solidFill>
            <a:srgbClr val="95E7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F343D"/>
              </a:solidFill>
              <a:latin typeface="Gothic A1"/>
              <a:ea typeface="Gothic A1"/>
              <a:cs typeface="Gothic A1"/>
              <a:sym typeface="Gothic A1"/>
            </a:endParaRPr>
          </a:p>
        </p:txBody>
      </p:sp>
      <p:sp>
        <p:nvSpPr>
          <p:cNvPr id="615" name="Google Shape;615;p43"/>
          <p:cNvSpPr txBox="1"/>
          <p:nvPr/>
        </p:nvSpPr>
        <p:spPr>
          <a:xfrm>
            <a:off x="4329738" y="1243025"/>
            <a:ext cx="484500" cy="484800"/>
          </a:xfrm>
          <a:prstGeom prst="rect">
            <a:avLst/>
          </a:prstGeom>
          <a:solidFill>
            <a:srgbClr val="95E7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F343D"/>
              </a:solidFill>
              <a:latin typeface="Gothic A1"/>
              <a:ea typeface="Gothic A1"/>
              <a:cs typeface="Gothic A1"/>
              <a:sym typeface="Gothic A1"/>
            </a:endParaRPr>
          </a:p>
        </p:txBody>
      </p:sp>
      <p:sp>
        <p:nvSpPr>
          <p:cNvPr id="616" name="Google Shape;616;p43"/>
          <p:cNvSpPr txBox="1"/>
          <p:nvPr/>
        </p:nvSpPr>
        <p:spPr>
          <a:xfrm>
            <a:off x="6757488" y="1243025"/>
            <a:ext cx="484500" cy="484800"/>
          </a:xfrm>
          <a:prstGeom prst="rect">
            <a:avLst/>
          </a:prstGeom>
          <a:solidFill>
            <a:srgbClr val="95E7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F343D"/>
              </a:solidFill>
              <a:latin typeface="Gothic A1"/>
              <a:ea typeface="Gothic A1"/>
              <a:cs typeface="Gothic A1"/>
              <a:sym typeface="Gothic A1"/>
            </a:endParaRPr>
          </a:p>
        </p:txBody>
      </p:sp>
      <p:grpSp>
        <p:nvGrpSpPr>
          <p:cNvPr id="617" name="Google Shape;617;p43"/>
          <p:cNvGrpSpPr/>
          <p:nvPr/>
        </p:nvGrpSpPr>
        <p:grpSpPr>
          <a:xfrm>
            <a:off x="6866293" y="1323615"/>
            <a:ext cx="266918" cy="323614"/>
            <a:chOff x="6182043" y="3576365"/>
            <a:chExt cx="266918" cy="323614"/>
          </a:xfrm>
        </p:grpSpPr>
        <p:sp>
          <p:nvSpPr>
            <p:cNvPr id="618" name="Google Shape;618;p43"/>
            <p:cNvSpPr/>
            <p:nvPr/>
          </p:nvSpPr>
          <p:spPr>
            <a:xfrm>
              <a:off x="6274790" y="3652137"/>
              <a:ext cx="174171" cy="247841"/>
            </a:xfrm>
            <a:custGeom>
              <a:avLst/>
              <a:gdLst/>
              <a:ahLst/>
              <a:cxnLst/>
              <a:rect l="l" t="t" r="r" b="b"/>
              <a:pathLst>
                <a:path w="5797" h="8249" extrusionOk="0">
                  <a:moveTo>
                    <a:pt x="1966" y="0"/>
                  </a:moveTo>
                  <a:lnTo>
                    <a:pt x="1966" y="5684"/>
                  </a:lnTo>
                  <a:lnTo>
                    <a:pt x="1335" y="5684"/>
                  </a:lnTo>
                  <a:lnTo>
                    <a:pt x="1335" y="3972"/>
                  </a:lnTo>
                  <a:lnTo>
                    <a:pt x="1" y="5306"/>
                  </a:lnTo>
                  <a:lnTo>
                    <a:pt x="1452" y="8249"/>
                  </a:lnTo>
                  <a:lnTo>
                    <a:pt x="5069" y="8249"/>
                  </a:lnTo>
                  <a:lnTo>
                    <a:pt x="5796" y="3870"/>
                  </a:lnTo>
                  <a:lnTo>
                    <a:pt x="3223" y="3223"/>
                  </a:lnTo>
                  <a:lnTo>
                    <a:pt x="322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43"/>
            <p:cNvSpPr/>
            <p:nvPr/>
          </p:nvSpPr>
          <p:spPr>
            <a:xfrm>
              <a:off x="6333858" y="3576365"/>
              <a:ext cx="56755" cy="56755"/>
            </a:xfrm>
            <a:custGeom>
              <a:avLst/>
              <a:gdLst/>
              <a:ahLst/>
              <a:cxnLst/>
              <a:rect l="l" t="t" r="r" b="b"/>
              <a:pathLst>
                <a:path w="1889" h="1889" extrusionOk="0">
                  <a:moveTo>
                    <a:pt x="0" y="0"/>
                  </a:moveTo>
                  <a:lnTo>
                    <a:pt x="0" y="1889"/>
                  </a:lnTo>
                  <a:lnTo>
                    <a:pt x="1889" y="1889"/>
                  </a:lnTo>
                  <a:lnTo>
                    <a:pt x="188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43"/>
            <p:cNvSpPr/>
            <p:nvPr/>
          </p:nvSpPr>
          <p:spPr>
            <a:xfrm>
              <a:off x="6257845" y="3576365"/>
              <a:ext cx="57055" cy="56755"/>
            </a:xfrm>
            <a:custGeom>
              <a:avLst/>
              <a:gdLst/>
              <a:ahLst/>
              <a:cxnLst/>
              <a:rect l="l" t="t" r="r" b="b"/>
              <a:pathLst>
                <a:path w="1899" h="1889" extrusionOk="0">
                  <a:moveTo>
                    <a:pt x="0" y="0"/>
                  </a:moveTo>
                  <a:lnTo>
                    <a:pt x="0" y="1889"/>
                  </a:lnTo>
                  <a:lnTo>
                    <a:pt x="1899" y="1889"/>
                  </a:lnTo>
                  <a:lnTo>
                    <a:pt x="189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43"/>
            <p:cNvSpPr/>
            <p:nvPr/>
          </p:nvSpPr>
          <p:spPr>
            <a:xfrm>
              <a:off x="6182043" y="3576365"/>
              <a:ext cx="57086" cy="56755"/>
            </a:xfrm>
            <a:custGeom>
              <a:avLst/>
              <a:gdLst/>
              <a:ahLst/>
              <a:cxnLst/>
              <a:rect l="l" t="t" r="r" b="b"/>
              <a:pathLst>
                <a:path w="1900" h="1889" extrusionOk="0">
                  <a:moveTo>
                    <a:pt x="1" y="0"/>
                  </a:moveTo>
                  <a:lnTo>
                    <a:pt x="1" y="1889"/>
                  </a:lnTo>
                  <a:lnTo>
                    <a:pt x="1900" y="1889"/>
                  </a:lnTo>
                  <a:lnTo>
                    <a:pt x="190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43"/>
            <p:cNvSpPr/>
            <p:nvPr/>
          </p:nvSpPr>
          <p:spPr>
            <a:xfrm>
              <a:off x="6182043" y="3652137"/>
              <a:ext cx="57086" cy="56995"/>
            </a:xfrm>
            <a:custGeom>
              <a:avLst/>
              <a:gdLst/>
              <a:ahLst/>
              <a:cxnLst/>
              <a:rect l="l" t="t" r="r" b="b"/>
              <a:pathLst>
                <a:path w="1900" h="1897" extrusionOk="0">
                  <a:moveTo>
                    <a:pt x="1" y="0"/>
                  </a:moveTo>
                  <a:lnTo>
                    <a:pt x="1" y="1897"/>
                  </a:lnTo>
                  <a:lnTo>
                    <a:pt x="1900" y="1897"/>
                  </a:lnTo>
                  <a:lnTo>
                    <a:pt x="190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43"/>
            <p:cNvSpPr/>
            <p:nvPr/>
          </p:nvSpPr>
          <p:spPr>
            <a:xfrm>
              <a:off x="6257845" y="3652137"/>
              <a:ext cx="57055" cy="56995"/>
            </a:xfrm>
            <a:custGeom>
              <a:avLst/>
              <a:gdLst/>
              <a:ahLst/>
              <a:cxnLst/>
              <a:rect l="l" t="t" r="r" b="b"/>
              <a:pathLst>
                <a:path w="1899" h="1897" extrusionOk="0">
                  <a:moveTo>
                    <a:pt x="0" y="0"/>
                  </a:moveTo>
                  <a:lnTo>
                    <a:pt x="0" y="1897"/>
                  </a:lnTo>
                  <a:lnTo>
                    <a:pt x="1899" y="1897"/>
                  </a:lnTo>
                  <a:lnTo>
                    <a:pt x="189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43"/>
            <p:cNvSpPr/>
            <p:nvPr/>
          </p:nvSpPr>
          <p:spPr>
            <a:xfrm>
              <a:off x="6257845" y="3727910"/>
              <a:ext cx="57055" cy="56995"/>
            </a:xfrm>
            <a:custGeom>
              <a:avLst/>
              <a:gdLst/>
              <a:ahLst/>
              <a:cxnLst/>
              <a:rect l="l" t="t" r="r" b="b"/>
              <a:pathLst>
                <a:path w="1899" h="1897" extrusionOk="0">
                  <a:moveTo>
                    <a:pt x="0" y="0"/>
                  </a:moveTo>
                  <a:lnTo>
                    <a:pt x="0" y="1897"/>
                  </a:lnTo>
                  <a:lnTo>
                    <a:pt x="557" y="1897"/>
                  </a:lnTo>
                  <a:lnTo>
                    <a:pt x="1899" y="557"/>
                  </a:lnTo>
                  <a:lnTo>
                    <a:pt x="189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43"/>
            <p:cNvSpPr/>
            <p:nvPr/>
          </p:nvSpPr>
          <p:spPr>
            <a:xfrm>
              <a:off x="6182043" y="3727910"/>
              <a:ext cx="57086" cy="56995"/>
            </a:xfrm>
            <a:custGeom>
              <a:avLst/>
              <a:gdLst/>
              <a:ahLst/>
              <a:cxnLst/>
              <a:rect l="l" t="t" r="r" b="b"/>
              <a:pathLst>
                <a:path w="1900" h="1897" extrusionOk="0">
                  <a:moveTo>
                    <a:pt x="1" y="0"/>
                  </a:moveTo>
                  <a:lnTo>
                    <a:pt x="1" y="1897"/>
                  </a:lnTo>
                  <a:lnTo>
                    <a:pt x="1900" y="1897"/>
                  </a:lnTo>
                  <a:lnTo>
                    <a:pt x="190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6" name="Google Shape;626;p43"/>
          <p:cNvGrpSpPr/>
          <p:nvPr/>
        </p:nvGrpSpPr>
        <p:grpSpPr>
          <a:xfrm>
            <a:off x="4417598" y="1333628"/>
            <a:ext cx="323645" cy="303603"/>
            <a:chOff x="7557273" y="3063744"/>
            <a:chExt cx="323645" cy="303603"/>
          </a:xfrm>
        </p:grpSpPr>
        <p:sp>
          <p:nvSpPr>
            <p:cNvPr id="627" name="Google Shape;627;p43"/>
            <p:cNvSpPr/>
            <p:nvPr/>
          </p:nvSpPr>
          <p:spPr>
            <a:xfrm>
              <a:off x="7709568" y="3253536"/>
              <a:ext cx="18988" cy="18778"/>
            </a:xfrm>
            <a:custGeom>
              <a:avLst/>
              <a:gdLst/>
              <a:ahLst/>
              <a:cxnLst/>
              <a:rect l="l" t="t" r="r" b="b"/>
              <a:pathLst>
                <a:path w="632" h="625" extrusionOk="0">
                  <a:moveTo>
                    <a:pt x="312" y="1"/>
                  </a:moveTo>
                  <a:cubicBezTo>
                    <a:pt x="144" y="1"/>
                    <a:pt x="0" y="134"/>
                    <a:pt x="0" y="312"/>
                  </a:cubicBezTo>
                  <a:lnTo>
                    <a:pt x="0" y="624"/>
                  </a:lnTo>
                  <a:lnTo>
                    <a:pt x="632" y="624"/>
                  </a:lnTo>
                  <a:lnTo>
                    <a:pt x="632" y="312"/>
                  </a:lnTo>
                  <a:cubicBezTo>
                    <a:pt x="632" y="134"/>
                    <a:pt x="490" y="1"/>
                    <a:pt x="3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43"/>
            <p:cNvSpPr/>
            <p:nvPr/>
          </p:nvSpPr>
          <p:spPr>
            <a:xfrm>
              <a:off x="7557273" y="3063744"/>
              <a:ext cx="323645" cy="208572"/>
            </a:xfrm>
            <a:custGeom>
              <a:avLst/>
              <a:gdLst/>
              <a:ahLst/>
              <a:cxnLst/>
              <a:rect l="l" t="t" r="r" b="b"/>
              <a:pathLst>
                <a:path w="10772" h="6942" extrusionOk="0">
                  <a:moveTo>
                    <a:pt x="7592" y="1265"/>
                  </a:moveTo>
                  <a:lnTo>
                    <a:pt x="7592" y="1897"/>
                  </a:lnTo>
                  <a:lnTo>
                    <a:pt x="6335" y="1897"/>
                  </a:lnTo>
                  <a:lnTo>
                    <a:pt x="6335" y="1265"/>
                  </a:lnTo>
                  <a:close/>
                  <a:moveTo>
                    <a:pt x="9488" y="1265"/>
                  </a:moveTo>
                  <a:lnTo>
                    <a:pt x="9488" y="1897"/>
                  </a:lnTo>
                  <a:lnTo>
                    <a:pt x="8223" y="1897"/>
                  </a:lnTo>
                  <a:lnTo>
                    <a:pt x="8223" y="1265"/>
                  </a:lnTo>
                  <a:close/>
                  <a:moveTo>
                    <a:pt x="9488" y="2522"/>
                  </a:moveTo>
                  <a:lnTo>
                    <a:pt x="9488" y="3154"/>
                  </a:lnTo>
                  <a:lnTo>
                    <a:pt x="6335" y="3154"/>
                  </a:lnTo>
                  <a:lnTo>
                    <a:pt x="6335" y="2522"/>
                  </a:lnTo>
                  <a:close/>
                  <a:moveTo>
                    <a:pt x="5069" y="1265"/>
                  </a:moveTo>
                  <a:lnTo>
                    <a:pt x="5069" y="4419"/>
                  </a:lnTo>
                  <a:lnTo>
                    <a:pt x="1282" y="4419"/>
                  </a:lnTo>
                  <a:lnTo>
                    <a:pt x="1282" y="1265"/>
                  </a:lnTo>
                  <a:close/>
                  <a:moveTo>
                    <a:pt x="1" y="0"/>
                  </a:moveTo>
                  <a:lnTo>
                    <a:pt x="1" y="6941"/>
                  </a:lnTo>
                  <a:lnTo>
                    <a:pt x="3171" y="6941"/>
                  </a:lnTo>
                  <a:lnTo>
                    <a:pt x="3171" y="6629"/>
                  </a:lnTo>
                  <a:cubicBezTo>
                    <a:pt x="3171" y="5407"/>
                    <a:pt x="4167" y="4419"/>
                    <a:pt x="5381" y="4419"/>
                  </a:cubicBezTo>
                  <a:cubicBezTo>
                    <a:pt x="6604" y="4419"/>
                    <a:pt x="7592" y="5407"/>
                    <a:pt x="7592" y="6629"/>
                  </a:cubicBezTo>
                  <a:lnTo>
                    <a:pt x="7592" y="6941"/>
                  </a:lnTo>
                  <a:lnTo>
                    <a:pt x="10772" y="6941"/>
                  </a:lnTo>
                  <a:lnTo>
                    <a:pt x="107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43"/>
            <p:cNvSpPr/>
            <p:nvPr/>
          </p:nvSpPr>
          <p:spPr>
            <a:xfrm>
              <a:off x="7614808" y="3120708"/>
              <a:ext cx="75743" cy="56845"/>
            </a:xfrm>
            <a:custGeom>
              <a:avLst/>
              <a:gdLst/>
              <a:ahLst/>
              <a:cxnLst/>
              <a:rect l="l" t="t" r="r" b="b"/>
              <a:pathLst>
                <a:path w="2521" h="1892" extrusionOk="0">
                  <a:moveTo>
                    <a:pt x="1" y="1"/>
                  </a:moveTo>
                  <a:lnTo>
                    <a:pt x="1" y="626"/>
                  </a:lnTo>
                  <a:lnTo>
                    <a:pt x="624" y="626"/>
                  </a:lnTo>
                  <a:lnTo>
                    <a:pt x="624" y="1258"/>
                  </a:lnTo>
                  <a:lnTo>
                    <a:pt x="1" y="1258"/>
                  </a:lnTo>
                  <a:lnTo>
                    <a:pt x="1" y="1892"/>
                  </a:lnTo>
                  <a:lnTo>
                    <a:pt x="2521" y="1892"/>
                  </a:lnTo>
                  <a:lnTo>
                    <a:pt x="2521" y="1258"/>
                  </a:lnTo>
                  <a:lnTo>
                    <a:pt x="1889" y="1258"/>
                  </a:lnTo>
                  <a:lnTo>
                    <a:pt x="1889" y="626"/>
                  </a:lnTo>
                  <a:lnTo>
                    <a:pt x="2521" y="626"/>
                  </a:lnTo>
                  <a:lnTo>
                    <a:pt x="252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43"/>
            <p:cNvSpPr/>
            <p:nvPr/>
          </p:nvSpPr>
          <p:spPr>
            <a:xfrm>
              <a:off x="7652514" y="3215529"/>
              <a:ext cx="132859" cy="151817"/>
            </a:xfrm>
            <a:custGeom>
              <a:avLst/>
              <a:gdLst/>
              <a:ahLst/>
              <a:cxnLst/>
              <a:rect l="l" t="t" r="r" b="b"/>
              <a:pathLst>
                <a:path w="4422" h="5053" extrusionOk="0">
                  <a:moveTo>
                    <a:pt x="2211" y="632"/>
                  </a:moveTo>
                  <a:cubicBezTo>
                    <a:pt x="2733" y="632"/>
                    <a:pt x="3165" y="1055"/>
                    <a:pt x="3165" y="1577"/>
                  </a:cubicBezTo>
                  <a:lnTo>
                    <a:pt x="3165" y="2523"/>
                  </a:lnTo>
                  <a:lnTo>
                    <a:pt x="1266" y="2523"/>
                  </a:lnTo>
                  <a:lnTo>
                    <a:pt x="1266" y="1577"/>
                  </a:lnTo>
                  <a:cubicBezTo>
                    <a:pt x="1266" y="1055"/>
                    <a:pt x="1689" y="632"/>
                    <a:pt x="2211" y="632"/>
                  </a:cubicBezTo>
                  <a:close/>
                  <a:moveTo>
                    <a:pt x="2211" y="1"/>
                  </a:moveTo>
                  <a:cubicBezTo>
                    <a:pt x="1343" y="1"/>
                    <a:pt x="634" y="709"/>
                    <a:pt x="634" y="1577"/>
                  </a:cubicBezTo>
                  <a:lnTo>
                    <a:pt x="634" y="2523"/>
                  </a:lnTo>
                  <a:lnTo>
                    <a:pt x="1" y="2523"/>
                  </a:lnTo>
                  <a:lnTo>
                    <a:pt x="1" y="5053"/>
                  </a:lnTo>
                  <a:lnTo>
                    <a:pt x="4422" y="5053"/>
                  </a:lnTo>
                  <a:lnTo>
                    <a:pt x="4422" y="2523"/>
                  </a:lnTo>
                  <a:lnTo>
                    <a:pt x="3788" y="2523"/>
                  </a:lnTo>
                  <a:lnTo>
                    <a:pt x="3788" y="1577"/>
                  </a:lnTo>
                  <a:cubicBezTo>
                    <a:pt x="3788" y="709"/>
                    <a:pt x="3080" y="1"/>
                    <a:pt x="22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5F5692A1-FE5A-43E1-9366-824AF2678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7192" y="0"/>
            <a:ext cx="1566808" cy="566977"/>
          </a:xfrm>
          <a:prstGeom prst="rect">
            <a:avLst/>
          </a:prstGeom>
        </p:spPr>
      </p:pic>
      <p:grpSp>
        <p:nvGrpSpPr>
          <p:cNvPr id="34" name="Google Shape;1071;p50">
            <a:extLst>
              <a:ext uri="{FF2B5EF4-FFF2-40B4-BE49-F238E27FC236}">
                <a16:creationId xmlns:a16="http://schemas.microsoft.com/office/drawing/2014/main" id="{9C7E4A34-7929-4A38-9111-0468A3092611}"/>
              </a:ext>
            </a:extLst>
          </p:cNvPr>
          <p:cNvGrpSpPr/>
          <p:nvPr/>
        </p:nvGrpSpPr>
        <p:grpSpPr>
          <a:xfrm>
            <a:off x="1997147" y="1319304"/>
            <a:ext cx="323881" cy="323881"/>
            <a:chOff x="4059335" y="1508125"/>
            <a:chExt cx="323881" cy="323881"/>
          </a:xfrm>
        </p:grpSpPr>
        <p:sp>
          <p:nvSpPr>
            <p:cNvPr id="35" name="Google Shape;1072;p50">
              <a:extLst>
                <a:ext uri="{FF2B5EF4-FFF2-40B4-BE49-F238E27FC236}">
                  <a16:creationId xmlns:a16="http://schemas.microsoft.com/office/drawing/2014/main" id="{4C744B45-7F0F-41C2-8C2A-30A6658E1268}"/>
                </a:ext>
              </a:extLst>
            </p:cNvPr>
            <p:cNvSpPr/>
            <p:nvPr/>
          </p:nvSpPr>
          <p:spPr>
            <a:xfrm>
              <a:off x="4326190" y="1508125"/>
              <a:ext cx="57025" cy="57025"/>
            </a:xfrm>
            <a:custGeom>
              <a:avLst/>
              <a:gdLst/>
              <a:ahLst/>
              <a:cxnLst/>
              <a:rect l="l" t="t" r="r" b="b"/>
              <a:pathLst>
                <a:path w="1898" h="1898" extrusionOk="0">
                  <a:moveTo>
                    <a:pt x="1" y="1"/>
                  </a:moveTo>
                  <a:lnTo>
                    <a:pt x="1" y="632"/>
                  </a:lnTo>
                  <a:lnTo>
                    <a:pt x="1266" y="632"/>
                  </a:lnTo>
                  <a:lnTo>
                    <a:pt x="1266" y="1897"/>
                  </a:lnTo>
                  <a:lnTo>
                    <a:pt x="1898" y="1897"/>
                  </a:lnTo>
                  <a:lnTo>
                    <a:pt x="18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073;p50">
              <a:extLst>
                <a:ext uri="{FF2B5EF4-FFF2-40B4-BE49-F238E27FC236}">
                  <a16:creationId xmlns:a16="http://schemas.microsoft.com/office/drawing/2014/main" id="{CF124FD2-1288-4F47-8E67-772A31AB7A3F}"/>
                </a:ext>
              </a:extLst>
            </p:cNvPr>
            <p:cNvSpPr/>
            <p:nvPr/>
          </p:nvSpPr>
          <p:spPr>
            <a:xfrm>
              <a:off x="4059335" y="1508125"/>
              <a:ext cx="57086" cy="57025"/>
            </a:xfrm>
            <a:custGeom>
              <a:avLst/>
              <a:gdLst/>
              <a:ahLst/>
              <a:cxnLst/>
              <a:rect l="l" t="t" r="r" b="b"/>
              <a:pathLst>
                <a:path w="1900" h="1898" extrusionOk="0">
                  <a:moveTo>
                    <a:pt x="1" y="1"/>
                  </a:moveTo>
                  <a:lnTo>
                    <a:pt x="1" y="1897"/>
                  </a:lnTo>
                  <a:lnTo>
                    <a:pt x="634" y="1897"/>
                  </a:lnTo>
                  <a:lnTo>
                    <a:pt x="634" y="632"/>
                  </a:lnTo>
                  <a:lnTo>
                    <a:pt x="1900" y="632"/>
                  </a:lnTo>
                  <a:lnTo>
                    <a:pt x="190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074;p50">
              <a:extLst>
                <a:ext uri="{FF2B5EF4-FFF2-40B4-BE49-F238E27FC236}">
                  <a16:creationId xmlns:a16="http://schemas.microsoft.com/office/drawing/2014/main" id="{CD89710D-E4A8-4751-AA39-DA05B82B46BA}"/>
                </a:ext>
              </a:extLst>
            </p:cNvPr>
            <p:cNvSpPr/>
            <p:nvPr/>
          </p:nvSpPr>
          <p:spPr>
            <a:xfrm>
              <a:off x="4326190" y="1774921"/>
              <a:ext cx="57025" cy="57085"/>
            </a:xfrm>
            <a:custGeom>
              <a:avLst/>
              <a:gdLst/>
              <a:ahLst/>
              <a:cxnLst/>
              <a:rect l="l" t="t" r="r" b="b"/>
              <a:pathLst>
                <a:path w="1898" h="1900" extrusionOk="0">
                  <a:moveTo>
                    <a:pt x="1266" y="1"/>
                  </a:moveTo>
                  <a:lnTo>
                    <a:pt x="1266" y="1266"/>
                  </a:lnTo>
                  <a:lnTo>
                    <a:pt x="1" y="1266"/>
                  </a:lnTo>
                  <a:lnTo>
                    <a:pt x="1" y="1900"/>
                  </a:lnTo>
                  <a:lnTo>
                    <a:pt x="1898" y="1900"/>
                  </a:lnTo>
                  <a:lnTo>
                    <a:pt x="18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075;p50">
              <a:extLst>
                <a:ext uri="{FF2B5EF4-FFF2-40B4-BE49-F238E27FC236}">
                  <a16:creationId xmlns:a16="http://schemas.microsoft.com/office/drawing/2014/main" id="{91F00DA7-104B-41AB-A573-B518EFFD82EC}"/>
                </a:ext>
              </a:extLst>
            </p:cNvPr>
            <p:cNvSpPr/>
            <p:nvPr/>
          </p:nvSpPr>
          <p:spPr>
            <a:xfrm>
              <a:off x="4059335" y="1774921"/>
              <a:ext cx="57086" cy="57085"/>
            </a:xfrm>
            <a:custGeom>
              <a:avLst/>
              <a:gdLst/>
              <a:ahLst/>
              <a:cxnLst/>
              <a:rect l="l" t="t" r="r" b="b"/>
              <a:pathLst>
                <a:path w="1900" h="1900" extrusionOk="0">
                  <a:moveTo>
                    <a:pt x="1" y="1"/>
                  </a:moveTo>
                  <a:lnTo>
                    <a:pt x="1" y="1900"/>
                  </a:lnTo>
                  <a:lnTo>
                    <a:pt x="1900" y="1900"/>
                  </a:lnTo>
                  <a:lnTo>
                    <a:pt x="1900" y="1266"/>
                  </a:lnTo>
                  <a:lnTo>
                    <a:pt x="634" y="1266"/>
                  </a:lnTo>
                  <a:lnTo>
                    <a:pt x="63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076;p50">
              <a:extLst>
                <a:ext uri="{FF2B5EF4-FFF2-40B4-BE49-F238E27FC236}">
                  <a16:creationId xmlns:a16="http://schemas.microsoft.com/office/drawing/2014/main" id="{CF73CB1E-8E87-42FA-AB27-FDF78E4FF619}"/>
                </a:ext>
              </a:extLst>
            </p:cNvPr>
            <p:cNvSpPr/>
            <p:nvPr/>
          </p:nvSpPr>
          <p:spPr>
            <a:xfrm>
              <a:off x="4185281" y="1527894"/>
              <a:ext cx="126970" cy="79589"/>
            </a:xfrm>
            <a:custGeom>
              <a:avLst/>
              <a:gdLst/>
              <a:ahLst/>
              <a:cxnLst/>
              <a:rect l="l" t="t" r="r" b="b"/>
              <a:pathLst>
                <a:path w="4226" h="2649" extrusionOk="0">
                  <a:moveTo>
                    <a:pt x="1199" y="1"/>
                  </a:moveTo>
                  <a:cubicBezTo>
                    <a:pt x="784" y="1"/>
                    <a:pt x="379" y="94"/>
                    <a:pt x="1" y="286"/>
                  </a:cubicBezTo>
                  <a:lnTo>
                    <a:pt x="278" y="853"/>
                  </a:lnTo>
                  <a:cubicBezTo>
                    <a:pt x="574" y="701"/>
                    <a:pt x="886" y="632"/>
                    <a:pt x="1199" y="632"/>
                  </a:cubicBezTo>
                  <a:cubicBezTo>
                    <a:pt x="2193" y="632"/>
                    <a:pt x="3130" y="1399"/>
                    <a:pt x="3644" y="2648"/>
                  </a:cubicBezTo>
                  <a:lnTo>
                    <a:pt x="4225" y="2403"/>
                  </a:lnTo>
                  <a:cubicBezTo>
                    <a:pt x="3610" y="920"/>
                    <a:pt x="2454" y="1"/>
                    <a:pt x="11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077;p50">
              <a:extLst>
                <a:ext uri="{FF2B5EF4-FFF2-40B4-BE49-F238E27FC236}">
                  <a16:creationId xmlns:a16="http://schemas.microsoft.com/office/drawing/2014/main" id="{119FAE97-B231-4E30-9789-BEB2C311EC0E}"/>
                </a:ext>
              </a:extLst>
            </p:cNvPr>
            <p:cNvSpPr/>
            <p:nvPr/>
          </p:nvSpPr>
          <p:spPr>
            <a:xfrm>
              <a:off x="4151361" y="1638639"/>
              <a:ext cx="174321" cy="173600"/>
            </a:xfrm>
            <a:custGeom>
              <a:avLst/>
              <a:gdLst/>
              <a:ahLst/>
              <a:cxnLst/>
              <a:rect l="l" t="t" r="r" b="b"/>
              <a:pathLst>
                <a:path w="5802" h="5778" extrusionOk="0">
                  <a:moveTo>
                    <a:pt x="5719" y="1"/>
                  </a:moveTo>
                  <a:lnTo>
                    <a:pt x="5093" y="110"/>
                  </a:lnTo>
                  <a:cubicBezTo>
                    <a:pt x="5144" y="414"/>
                    <a:pt x="5170" y="725"/>
                    <a:pt x="5170" y="1045"/>
                  </a:cubicBezTo>
                  <a:cubicBezTo>
                    <a:pt x="5170" y="3306"/>
                    <a:pt x="3897" y="5152"/>
                    <a:pt x="2328" y="5152"/>
                  </a:cubicBezTo>
                  <a:cubicBezTo>
                    <a:pt x="1660" y="5152"/>
                    <a:pt x="1002" y="4798"/>
                    <a:pt x="496" y="4175"/>
                  </a:cubicBezTo>
                  <a:lnTo>
                    <a:pt x="0" y="4571"/>
                  </a:lnTo>
                  <a:cubicBezTo>
                    <a:pt x="640" y="5347"/>
                    <a:pt x="1468" y="5778"/>
                    <a:pt x="2328" y="5778"/>
                  </a:cubicBezTo>
                  <a:cubicBezTo>
                    <a:pt x="4241" y="5778"/>
                    <a:pt x="5802" y="3660"/>
                    <a:pt x="5802" y="1045"/>
                  </a:cubicBezTo>
                  <a:cubicBezTo>
                    <a:pt x="5802" y="691"/>
                    <a:pt x="5769" y="345"/>
                    <a:pt x="57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078;p50">
              <a:extLst>
                <a:ext uri="{FF2B5EF4-FFF2-40B4-BE49-F238E27FC236}">
                  <a16:creationId xmlns:a16="http://schemas.microsoft.com/office/drawing/2014/main" id="{F5911787-3BF5-438B-B8A5-19BE217F3642}"/>
                </a:ext>
              </a:extLst>
            </p:cNvPr>
            <p:cNvSpPr/>
            <p:nvPr/>
          </p:nvSpPr>
          <p:spPr>
            <a:xfrm>
              <a:off x="4116870" y="1563587"/>
              <a:ext cx="49724" cy="177205"/>
            </a:xfrm>
            <a:custGeom>
              <a:avLst/>
              <a:gdLst/>
              <a:ahLst/>
              <a:cxnLst/>
              <a:rect l="l" t="t" r="r" b="b"/>
              <a:pathLst>
                <a:path w="1655" h="5898" extrusionOk="0">
                  <a:moveTo>
                    <a:pt x="1173" y="1"/>
                  </a:moveTo>
                  <a:cubicBezTo>
                    <a:pt x="430" y="896"/>
                    <a:pt x="1" y="2185"/>
                    <a:pt x="1" y="3543"/>
                  </a:cubicBezTo>
                  <a:cubicBezTo>
                    <a:pt x="1" y="4371"/>
                    <a:pt x="161" y="5189"/>
                    <a:pt x="464" y="5897"/>
                  </a:cubicBezTo>
                  <a:lnTo>
                    <a:pt x="1047" y="5652"/>
                  </a:lnTo>
                  <a:cubicBezTo>
                    <a:pt x="776" y="5019"/>
                    <a:pt x="632" y="4286"/>
                    <a:pt x="632" y="3543"/>
                  </a:cubicBezTo>
                  <a:cubicBezTo>
                    <a:pt x="632" y="2329"/>
                    <a:pt x="1005" y="1183"/>
                    <a:pt x="1654" y="398"/>
                  </a:cubicBezTo>
                  <a:lnTo>
                    <a:pt x="117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079;p50">
              <a:extLst>
                <a:ext uri="{FF2B5EF4-FFF2-40B4-BE49-F238E27FC236}">
                  <a16:creationId xmlns:a16="http://schemas.microsoft.com/office/drawing/2014/main" id="{9EC4E818-4D25-4448-8C24-108184FC5860}"/>
                </a:ext>
              </a:extLst>
            </p:cNvPr>
            <p:cNvSpPr/>
            <p:nvPr/>
          </p:nvSpPr>
          <p:spPr>
            <a:xfrm>
              <a:off x="4159924" y="1565660"/>
              <a:ext cx="127751" cy="158157"/>
            </a:xfrm>
            <a:custGeom>
              <a:avLst/>
              <a:gdLst/>
              <a:ahLst/>
              <a:cxnLst/>
              <a:rect l="l" t="t" r="r" b="b"/>
              <a:pathLst>
                <a:path w="4252" h="5264" extrusionOk="0">
                  <a:moveTo>
                    <a:pt x="2043" y="1"/>
                  </a:moveTo>
                  <a:cubicBezTo>
                    <a:pt x="1140" y="1"/>
                    <a:pt x="339" y="835"/>
                    <a:pt x="1" y="2134"/>
                  </a:cubicBezTo>
                  <a:lnTo>
                    <a:pt x="608" y="2294"/>
                  </a:lnTo>
                  <a:cubicBezTo>
                    <a:pt x="869" y="1298"/>
                    <a:pt x="1444" y="632"/>
                    <a:pt x="2043" y="632"/>
                  </a:cubicBezTo>
                  <a:cubicBezTo>
                    <a:pt x="2904" y="632"/>
                    <a:pt x="3620" y="1932"/>
                    <a:pt x="3620" y="3474"/>
                  </a:cubicBezTo>
                  <a:cubicBezTo>
                    <a:pt x="3620" y="4031"/>
                    <a:pt x="3527" y="4571"/>
                    <a:pt x="3349" y="5035"/>
                  </a:cubicBezTo>
                  <a:lnTo>
                    <a:pt x="3940" y="5264"/>
                  </a:lnTo>
                  <a:cubicBezTo>
                    <a:pt x="4142" y="4723"/>
                    <a:pt x="4252" y="4108"/>
                    <a:pt x="4252" y="3474"/>
                  </a:cubicBezTo>
                  <a:cubicBezTo>
                    <a:pt x="4252" y="1527"/>
                    <a:pt x="3282" y="1"/>
                    <a:pt x="20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080;p50">
              <a:extLst>
                <a:ext uri="{FF2B5EF4-FFF2-40B4-BE49-F238E27FC236}">
                  <a16:creationId xmlns:a16="http://schemas.microsoft.com/office/drawing/2014/main" id="{B1E9FD05-85F1-4AF6-A42E-2BA6CDD8CD01}"/>
                </a:ext>
              </a:extLst>
            </p:cNvPr>
            <p:cNvSpPr/>
            <p:nvPr/>
          </p:nvSpPr>
          <p:spPr>
            <a:xfrm>
              <a:off x="4154876" y="1670035"/>
              <a:ext cx="100861" cy="104436"/>
            </a:xfrm>
            <a:custGeom>
              <a:avLst/>
              <a:gdLst/>
              <a:ahLst/>
              <a:cxnLst/>
              <a:rect l="l" t="t" r="r" b="b"/>
              <a:pathLst>
                <a:path w="3357" h="3476" extrusionOk="0">
                  <a:moveTo>
                    <a:pt x="1" y="0"/>
                  </a:moveTo>
                  <a:cubicBezTo>
                    <a:pt x="1" y="1949"/>
                    <a:pt x="970" y="3476"/>
                    <a:pt x="2211" y="3476"/>
                  </a:cubicBezTo>
                  <a:cubicBezTo>
                    <a:pt x="2624" y="3476"/>
                    <a:pt x="3021" y="3308"/>
                    <a:pt x="3357" y="2978"/>
                  </a:cubicBezTo>
                  <a:lnTo>
                    <a:pt x="2928" y="2522"/>
                  </a:lnTo>
                  <a:cubicBezTo>
                    <a:pt x="2699" y="2733"/>
                    <a:pt x="2464" y="2842"/>
                    <a:pt x="2211" y="2842"/>
                  </a:cubicBezTo>
                  <a:cubicBezTo>
                    <a:pt x="1359" y="2842"/>
                    <a:pt x="632" y="1545"/>
                    <a:pt x="6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081;p50">
              <a:extLst>
                <a:ext uri="{FF2B5EF4-FFF2-40B4-BE49-F238E27FC236}">
                  <a16:creationId xmlns:a16="http://schemas.microsoft.com/office/drawing/2014/main" id="{CBD06DDB-E298-4FA5-A209-081A65EE55C7}"/>
                </a:ext>
              </a:extLst>
            </p:cNvPr>
            <p:cNvSpPr/>
            <p:nvPr/>
          </p:nvSpPr>
          <p:spPr>
            <a:xfrm>
              <a:off x="4192883" y="1603667"/>
              <a:ext cx="55824" cy="132799"/>
            </a:xfrm>
            <a:custGeom>
              <a:avLst/>
              <a:gdLst/>
              <a:ahLst/>
              <a:cxnLst/>
              <a:rect l="l" t="t" r="r" b="b"/>
              <a:pathLst>
                <a:path w="1858" h="4420" extrusionOk="0">
                  <a:moveTo>
                    <a:pt x="946" y="1"/>
                  </a:moveTo>
                  <a:cubicBezTo>
                    <a:pt x="296" y="1"/>
                    <a:pt x="1" y="1114"/>
                    <a:pt x="1" y="2209"/>
                  </a:cubicBezTo>
                  <a:cubicBezTo>
                    <a:pt x="1" y="3306"/>
                    <a:pt x="296" y="4420"/>
                    <a:pt x="946" y="4420"/>
                  </a:cubicBezTo>
                  <a:cubicBezTo>
                    <a:pt x="1410" y="4420"/>
                    <a:pt x="1738" y="3855"/>
                    <a:pt x="1857" y="2875"/>
                  </a:cubicBezTo>
                  <a:lnTo>
                    <a:pt x="1232" y="2808"/>
                  </a:lnTo>
                  <a:cubicBezTo>
                    <a:pt x="1165" y="3349"/>
                    <a:pt x="1029" y="3652"/>
                    <a:pt x="946" y="3762"/>
                  </a:cubicBezTo>
                  <a:cubicBezTo>
                    <a:pt x="827" y="3610"/>
                    <a:pt x="633" y="3078"/>
                    <a:pt x="633" y="2209"/>
                  </a:cubicBezTo>
                  <a:cubicBezTo>
                    <a:pt x="633" y="1341"/>
                    <a:pt x="827" y="810"/>
                    <a:pt x="946" y="659"/>
                  </a:cubicBezTo>
                  <a:cubicBezTo>
                    <a:pt x="1029" y="768"/>
                    <a:pt x="1165" y="1072"/>
                    <a:pt x="1232" y="1620"/>
                  </a:cubicBezTo>
                  <a:lnTo>
                    <a:pt x="1857" y="1543"/>
                  </a:lnTo>
                  <a:cubicBezTo>
                    <a:pt x="1738" y="566"/>
                    <a:pt x="1410" y="1"/>
                    <a:pt x="9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77000">
              <a:srgbClr val="ECFFFF"/>
            </a:gs>
            <a:gs pos="100000">
              <a:srgbClr val="D5FFFD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9" name="Google Shape;359;p30"/>
          <p:cNvGrpSpPr/>
          <p:nvPr/>
        </p:nvGrpSpPr>
        <p:grpSpPr>
          <a:xfrm>
            <a:off x="7857267" y="4051107"/>
            <a:ext cx="1292571" cy="1114795"/>
            <a:chOff x="7745496" y="3824717"/>
            <a:chExt cx="854705" cy="737104"/>
          </a:xfrm>
        </p:grpSpPr>
        <p:sp>
          <p:nvSpPr>
            <p:cNvPr id="360" name="Google Shape;360;p30"/>
            <p:cNvSpPr/>
            <p:nvPr/>
          </p:nvSpPr>
          <p:spPr>
            <a:xfrm>
              <a:off x="7745496" y="4220121"/>
              <a:ext cx="341700" cy="341700"/>
            </a:xfrm>
            <a:prstGeom prst="plus">
              <a:avLst>
                <a:gd name="adj" fmla="val 32768"/>
              </a:avLst>
            </a:prstGeom>
            <a:solidFill>
              <a:srgbClr val="95E7D3">
                <a:alpha val="310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61" name="Google Shape;361;p30"/>
            <p:cNvSpPr/>
            <p:nvPr/>
          </p:nvSpPr>
          <p:spPr>
            <a:xfrm>
              <a:off x="8087201" y="3824717"/>
              <a:ext cx="513000" cy="513000"/>
            </a:xfrm>
            <a:prstGeom prst="plus">
              <a:avLst>
                <a:gd name="adj" fmla="val 32768"/>
              </a:avLst>
            </a:prstGeom>
            <a:solidFill>
              <a:srgbClr val="95E7D3">
                <a:alpha val="550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362" name="Google Shape;362;p30"/>
          <p:cNvGrpSpPr/>
          <p:nvPr/>
        </p:nvGrpSpPr>
        <p:grpSpPr>
          <a:xfrm>
            <a:off x="4" y="7390"/>
            <a:ext cx="901035" cy="723425"/>
            <a:chOff x="7745496" y="4083492"/>
            <a:chExt cx="595804" cy="478329"/>
          </a:xfrm>
        </p:grpSpPr>
        <p:sp>
          <p:nvSpPr>
            <p:cNvPr id="363" name="Google Shape;363;p30"/>
            <p:cNvSpPr/>
            <p:nvPr/>
          </p:nvSpPr>
          <p:spPr>
            <a:xfrm>
              <a:off x="7745496" y="4220121"/>
              <a:ext cx="341700" cy="341700"/>
            </a:xfrm>
            <a:prstGeom prst="plus">
              <a:avLst>
                <a:gd name="adj" fmla="val 32768"/>
              </a:avLst>
            </a:prstGeom>
            <a:solidFill>
              <a:srgbClr val="95E7D3">
                <a:alpha val="310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64" name="Google Shape;364;p30"/>
            <p:cNvSpPr/>
            <p:nvPr/>
          </p:nvSpPr>
          <p:spPr>
            <a:xfrm>
              <a:off x="8087200" y="4083492"/>
              <a:ext cx="254100" cy="254100"/>
            </a:xfrm>
            <a:prstGeom prst="plus">
              <a:avLst>
                <a:gd name="adj" fmla="val 32768"/>
              </a:avLst>
            </a:prstGeom>
            <a:solidFill>
              <a:srgbClr val="96E5D2">
                <a:alpha val="55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365" name="Google Shape;365;p30"/>
          <p:cNvSpPr/>
          <p:nvPr/>
        </p:nvSpPr>
        <p:spPr>
          <a:xfrm>
            <a:off x="303324" y="2575349"/>
            <a:ext cx="341700" cy="341700"/>
          </a:xfrm>
          <a:prstGeom prst="plus">
            <a:avLst>
              <a:gd name="adj" fmla="val 32768"/>
            </a:avLst>
          </a:prstGeom>
          <a:solidFill>
            <a:srgbClr val="95E7D3">
              <a:alpha val="550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AEECCC6-E6F9-44C8-8D38-EFC93CB61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4233" y="0"/>
            <a:ext cx="1569763" cy="5639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F34B292-A834-51C7-10E2-6FAAE4FD77A4}"/>
              </a:ext>
            </a:extLst>
          </p:cNvPr>
          <p:cNvSpPr txBox="1"/>
          <p:nvPr/>
        </p:nvSpPr>
        <p:spPr>
          <a:xfrm>
            <a:off x="3038312" y="1268829"/>
            <a:ext cx="39185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dk1"/>
                </a:solidFill>
                <a:latin typeface="Montserrat"/>
              </a:rPr>
              <a:t>Выходим на частные мед. учреждения.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11A7E0-017A-E37B-2832-200CA28ED3B2}"/>
              </a:ext>
            </a:extLst>
          </p:cNvPr>
          <p:cNvSpPr txBox="1"/>
          <p:nvPr/>
        </p:nvSpPr>
        <p:spPr>
          <a:xfrm>
            <a:off x="4185481" y="979556"/>
            <a:ext cx="992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37A79F"/>
                </a:solidFill>
                <a:latin typeface="Montserrat"/>
              </a:rPr>
              <a:t>1 год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82A54E-F16B-7A66-4FBC-4CCE44BDE332}"/>
              </a:ext>
            </a:extLst>
          </p:cNvPr>
          <p:cNvSpPr txBox="1"/>
          <p:nvPr/>
        </p:nvSpPr>
        <p:spPr>
          <a:xfrm>
            <a:off x="6102769" y="2247769"/>
            <a:ext cx="9203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37A79F"/>
                </a:solidFill>
                <a:latin typeface="Montserrat"/>
              </a:rPr>
              <a:t>3 год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DB9FC0-13CC-6A3F-41BE-E51C40AF48E4}"/>
              </a:ext>
            </a:extLst>
          </p:cNvPr>
          <p:cNvSpPr txBox="1"/>
          <p:nvPr/>
        </p:nvSpPr>
        <p:spPr>
          <a:xfrm>
            <a:off x="5904280" y="2534003"/>
            <a:ext cx="2631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dk1"/>
                </a:solidFill>
                <a:latin typeface="Montserrat"/>
              </a:rPr>
              <a:t>Выходим на государственные мед. учреждения.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258017-5041-2F18-78B3-B6F04714F1CB}"/>
              </a:ext>
            </a:extLst>
          </p:cNvPr>
          <p:cNvSpPr txBox="1"/>
          <p:nvPr/>
        </p:nvSpPr>
        <p:spPr>
          <a:xfrm>
            <a:off x="4781459" y="3832120"/>
            <a:ext cx="2870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solidFill>
                  <a:schemeClr val="dk1"/>
                </a:solidFill>
                <a:latin typeface="Montserrat"/>
              </a:rPr>
              <a:t>Новые области для диагностики заболеваний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47EEC6-5C92-EDC7-A5BC-712BF3DFB924}"/>
              </a:ext>
            </a:extLst>
          </p:cNvPr>
          <p:cNvSpPr txBox="1"/>
          <p:nvPr/>
        </p:nvSpPr>
        <p:spPr>
          <a:xfrm>
            <a:off x="1197643" y="3362190"/>
            <a:ext cx="992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37A79F"/>
                </a:solidFill>
                <a:latin typeface="Montserrat"/>
              </a:rPr>
              <a:t>4 год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C5A605-2D2B-87FD-88F3-9D6F01D385F8}"/>
              </a:ext>
            </a:extLst>
          </p:cNvPr>
          <p:cNvSpPr txBox="1"/>
          <p:nvPr/>
        </p:nvSpPr>
        <p:spPr>
          <a:xfrm>
            <a:off x="645024" y="3633973"/>
            <a:ext cx="2035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dk1"/>
                </a:solidFill>
                <a:latin typeface="Montserrat"/>
              </a:rPr>
              <a:t>Разработка своего рентген оборудования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12D839D-A7FD-0478-1EBC-4A9B5C358C06}"/>
              </a:ext>
            </a:extLst>
          </p:cNvPr>
          <p:cNvSpPr txBox="1"/>
          <p:nvPr/>
        </p:nvSpPr>
        <p:spPr>
          <a:xfrm>
            <a:off x="4713819" y="3526252"/>
            <a:ext cx="992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37A79F"/>
                </a:solidFill>
                <a:latin typeface="Montserrat"/>
              </a:rPr>
              <a:t>5 год</a:t>
            </a:r>
          </a:p>
        </p:txBody>
      </p:sp>
      <p:grpSp>
        <p:nvGrpSpPr>
          <p:cNvPr id="38" name="Google Shape;3762;p60">
            <a:extLst>
              <a:ext uri="{FF2B5EF4-FFF2-40B4-BE49-F238E27FC236}">
                <a16:creationId xmlns:a16="http://schemas.microsoft.com/office/drawing/2014/main" id="{EB8B344F-13C7-48EA-B1BD-17174A6A3DA1}"/>
              </a:ext>
            </a:extLst>
          </p:cNvPr>
          <p:cNvGrpSpPr/>
          <p:nvPr/>
        </p:nvGrpSpPr>
        <p:grpSpPr>
          <a:xfrm>
            <a:off x="2025871" y="1549375"/>
            <a:ext cx="4023733" cy="2741047"/>
            <a:chOff x="2059840" y="3547209"/>
            <a:chExt cx="1306889" cy="844236"/>
          </a:xfrm>
          <a:solidFill>
            <a:srgbClr val="37A79F"/>
          </a:solidFill>
        </p:grpSpPr>
        <p:sp>
          <p:nvSpPr>
            <p:cNvPr id="39" name="Google Shape;3763;p60">
              <a:extLst>
                <a:ext uri="{FF2B5EF4-FFF2-40B4-BE49-F238E27FC236}">
                  <a16:creationId xmlns:a16="http://schemas.microsoft.com/office/drawing/2014/main" id="{815DA47F-E13F-4173-8F7B-F17E1133746E}"/>
                </a:ext>
              </a:extLst>
            </p:cNvPr>
            <p:cNvSpPr/>
            <p:nvPr/>
          </p:nvSpPr>
          <p:spPr>
            <a:xfrm>
              <a:off x="2673740" y="4350566"/>
              <a:ext cx="270028" cy="11697"/>
            </a:xfrm>
            <a:custGeom>
              <a:avLst/>
              <a:gdLst/>
              <a:ahLst/>
              <a:cxnLst/>
              <a:rect l="l" t="t" r="r" b="b"/>
              <a:pathLst>
                <a:path w="106520" h="2706" extrusionOk="0">
                  <a:moveTo>
                    <a:pt x="0" y="0"/>
                  </a:moveTo>
                  <a:lnTo>
                    <a:pt x="0" y="2705"/>
                  </a:lnTo>
                  <a:lnTo>
                    <a:pt x="106520" y="2705"/>
                  </a:lnTo>
                  <a:lnTo>
                    <a:pt x="106520" y="0"/>
                  </a:lnTo>
                  <a:close/>
                </a:path>
              </a:pathLst>
            </a:custGeom>
            <a:grpFill/>
            <a:ln>
              <a:solidFill>
                <a:srgbClr val="BCF2E7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40" name="Google Shape;3764;p60">
              <a:extLst>
                <a:ext uri="{FF2B5EF4-FFF2-40B4-BE49-F238E27FC236}">
                  <a16:creationId xmlns:a16="http://schemas.microsoft.com/office/drawing/2014/main" id="{5EB15681-A2AB-43F8-B088-513D8E465733}"/>
                </a:ext>
              </a:extLst>
            </p:cNvPr>
            <p:cNvGrpSpPr/>
            <p:nvPr/>
          </p:nvGrpSpPr>
          <p:grpSpPr>
            <a:xfrm>
              <a:off x="2205895" y="3637269"/>
              <a:ext cx="1089848" cy="724994"/>
              <a:chOff x="2205895" y="3637269"/>
              <a:chExt cx="1089848" cy="724994"/>
            </a:xfrm>
            <a:grpFill/>
          </p:grpSpPr>
          <p:sp>
            <p:nvSpPr>
              <p:cNvPr id="54" name="Google Shape;3765;p60">
                <a:extLst>
                  <a:ext uri="{FF2B5EF4-FFF2-40B4-BE49-F238E27FC236}">
                    <a16:creationId xmlns:a16="http://schemas.microsoft.com/office/drawing/2014/main" id="{2C467037-A1FE-4FAC-93CF-FE5C0C5DE21F}"/>
                  </a:ext>
                </a:extLst>
              </p:cNvPr>
              <p:cNvSpPr/>
              <p:nvPr/>
            </p:nvSpPr>
            <p:spPr>
              <a:xfrm>
                <a:off x="2205895" y="4204394"/>
                <a:ext cx="555376" cy="157849"/>
              </a:xfrm>
              <a:custGeom>
                <a:avLst/>
                <a:gdLst/>
                <a:ahLst/>
                <a:cxnLst/>
                <a:rect l="l" t="t" r="r" b="b"/>
                <a:pathLst>
                  <a:path w="128485" h="36518" extrusionOk="0">
                    <a:moveTo>
                      <a:pt x="2706" y="1"/>
                    </a:moveTo>
                    <a:lnTo>
                      <a:pt x="1" y="326"/>
                    </a:lnTo>
                    <a:cubicBezTo>
                      <a:pt x="1461" y="10577"/>
                      <a:pt x="6547" y="19612"/>
                      <a:pt x="13850" y="26130"/>
                    </a:cubicBezTo>
                    <a:cubicBezTo>
                      <a:pt x="21288" y="32568"/>
                      <a:pt x="30999" y="36517"/>
                      <a:pt x="41575" y="36517"/>
                    </a:cubicBezTo>
                    <a:lnTo>
                      <a:pt x="128484" y="36517"/>
                    </a:lnTo>
                    <a:lnTo>
                      <a:pt x="128484" y="33812"/>
                    </a:lnTo>
                    <a:lnTo>
                      <a:pt x="41575" y="33812"/>
                    </a:lnTo>
                    <a:cubicBezTo>
                      <a:pt x="31675" y="33812"/>
                      <a:pt x="22641" y="30188"/>
                      <a:pt x="15662" y="24102"/>
                    </a:cubicBezTo>
                    <a:cubicBezTo>
                      <a:pt x="8792" y="18016"/>
                      <a:pt x="4058" y="9468"/>
                      <a:pt x="2706" y="1"/>
                    </a:cubicBezTo>
                    <a:close/>
                  </a:path>
                </a:pathLst>
              </a:custGeom>
              <a:grpFill/>
              <a:ln>
                <a:solidFill>
                  <a:srgbClr val="BCF2E7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5" name="Google Shape;3766;p60">
                <a:extLst>
                  <a:ext uri="{FF2B5EF4-FFF2-40B4-BE49-F238E27FC236}">
                    <a16:creationId xmlns:a16="http://schemas.microsoft.com/office/drawing/2014/main" id="{B4A9CADB-4F9D-4937-A299-F430761AF2D9}"/>
                  </a:ext>
                </a:extLst>
              </p:cNvPr>
              <p:cNvSpPr/>
              <p:nvPr/>
            </p:nvSpPr>
            <p:spPr>
              <a:xfrm>
                <a:off x="2206834" y="3993916"/>
                <a:ext cx="249849" cy="153401"/>
              </a:xfrm>
              <a:custGeom>
                <a:avLst/>
                <a:gdLst/>
                <a:ahLst/>
                <a:cxnLst/>
                <a:rect l="l" t="t" r="r" b="b"/>
                <a:pathLst>
                  <a:path w="50609" h="35489" extrusionOk="0">
                    <a:moveTo>
                      <a:pt x="41358" y="0"/>
                    </a:moveTo>
                    <a:cubicBezTo>
                      <a:pt x="30998" y="0"/>
                      <a:pt x="21423" y="3814"/>
                      <a:pt x="14093" y="10144"/>
                    </a:cubicBezTo>
                    <a:cubicBezTo>
                      <a:pt x="6762" y="16338"/>
                      <a:pt x="1596" y="25129"/>
                      <a:pt x="0" y="35029"/>
                    </a:cubicBezTo>
                    <a:lnTo>
                      <a:pt x="2597" y="35489"/>
                    </a:lnTo>
                    <a:cubicBezTo>
                      <a:pt x="4166" y="26238"/>
                      <a:pt x="9034" y="18015"/>
                      <a:pt x="15905" y="12173"/>
                    </a:cubicBezTo>
                    <a:cubicBezTo>
                      <a:pt x="22775" y="6303"/>
                      <a:pt x="31675" y="2705"/>
                      <a:pt x="41358" y="2705"/>
                    </a:cubicBezTo>
                    <a:lnTo>
                      <a:pt x="50609" y="2705"/>
                    </a:lnTo>
                    <a:lnTo>
                      <a:pt x="50609" y="0"/>
                    </a:lnTo>
                    <a:close/>
                  </a:path>
                </a:pathLst>
              </a:custGeom>
              <a:grpFill/>
              <a:ln>
                <a:solidFill>
                  <a:srgbClr val="BCF2E7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6" name="Google Shape;3767;p60">
                <a:extLst>
                  <a:ext uri="{FF2B5EF4-FFF2-40B4-BE49-F238E27FC236}">
                    <a16:creationId xmlns:a16="http://schemas.microsoft.com/office/drawing/2014/main" id="{FF6D365E-58F2-4CF1-AF76-5A15AD397E58}"/>
                  </a:ext>
                </a:extLst>
              </p:cNvPr>
              <p:cNvSpPr/>
              <p:nvPr/>
            </p:nvSpPr>
            <p:spPr>
              <a:xfrm>
                <a:off x="2441023" y="3847747"/>
                <a:ext cx="854720" cy="157849"/>
              </a:xfrm>
              <a:custGeom>
                <a:avLst/>
                <a:gdLst/>
                <a:ahLst/>
                <a:cxnLst/>
                <a:rect l="l" t="t" r="r" b="b"/>
                <a:pathLst>
                  <a:path w="187100" h="36518" extrusionOk="0">
                    <a:moveTo>
                      <a:pt x="184395" y="1"/>
                    </a:moveTo>
                    <a:cubicBezTo>
                      <a:pt x="183150" y="9468"/>
                      <a:pt x="178309" y="17908"/>
                      <a:pt x="171438" y="23994"/>
                    </a:cubicBezTo>
                    <a:cubicBezTo>
                      <a:pt x="164432" y="30080"/>
                      <a:pt x="155425" y="33812"/>
                      <a:pt x="145498" y="33812"/>
                    </a:cubicBezTo>
                    <a:lnTo>
                      <a:pt x="1" y="33812"/>
                    </a:lnTo>
                    <a:lnTo>
                      <a:pt x="1" y="36517"/>
                    </a:lnTo>
                    <a:lnTo>
                      <a:pt x="145498" y="36517"/>
                    </a:lnTo>
                    <a:cubicBezTo>
                      <a:pt x="156101" y="36517"/>
                      <a:pt x="165785" y="32568"/>
                      <a:pt x="173223" y="26022"/>
                    </a:cubicBezTo>
                    <a:cubicBezTo>
                      <a:pt x="180554" y="19612"/>
                      <a:pt x="185747" y="10469"/>
                      <a:pt x="187100" y="326"/>
                    </a:cubicBezTo>
                    <a:lnTo>
                      <a:pt x="184395" y="1"/>
                    </a:lnTo>
                    <a:close/>
                  </a:path>
                </a:pathLst>
              </a:custGeom>
              <a:grpFill/>
              <a:ln>
                <a:solidFill>
                  <a:srgbClr val="BCF2E7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7" name="Google Shape;3768;p60">
                <a:extLst>
                  <a:ext uri="{FF2B5EF4-FFF2-40B4-BE49-F238E27FC236}">
                    <a16:creationId xmlns:a16="http://schemas.microsoft.com/office/drawing/2014/main" id="{6419F56A-2345-4F6D-8F6A-94797F8107BB}"/>
                  </a:ext>
                </a:extLst>
              </p:cNvPr>
              <p:cNvSpPr/>
              <p:nvPr/>
            </p:nvSpPr>
            <p:spPr>
              <a:xfrm>
                <a:off x="2919192" y="3637269"/>
                <a:ext cx="375081" cy="148491"/>
              </a:xfrm>
              <a:custGeom>
                <a:avLst/>
                <a:gdLst/>
                <a:ahLst/>
                <a:cxnLst/>
                <a:rect l="l" t="t" r="r" b="b"/>
                <a:pathLst>
                  <a:path w="86774" h="34353" extrusionOk="0">
                    <a:moveTo>
                      <a:pt x="0" y="0"/>
                    </a:moveTo>
                    <a:lnTo>
                      <a:pt x="0" y="2705"/>
                    </a:lnTo>
                    <a:lnTo>
                      <a:pt x="45524" y="2705"/>
                    </a:lnTo>
                    <a:cubicBezTo>
                      <a:pt x="54991" y="2705"/>
                      <a:pt x="63674" y="6195"/>
                      <a:pt x="70545" y="11821"/>
                    </a:cubicBezTo>
                    <a:cubicBezTo>
                      <a:pt x="77415" y="17582"/>
                      <a:pt x="82284" y="25454"/>
                      <a:pt x="84177" y="34353"/>
                    </a:cubicBezTo>
                    <a:lnTo>
                      <a:pt x="86774" y="33920"/>
                    </a:lnTo>
                    <a:cubicBezTo>
                      <a:pt x="84854" y="24345"/>
                      <a:pt x="79579" y="15878"/>
                      <a:pt x="72249" y="9792"/>
                    </a:cubicBezTo>
                    <a:cubicBezTo>
                      <a:pt x="65027" y="3706"/>
                      <a:pt x="55668" y="0"/>
                      <a:pt x="45524" y="0"/>
                    </a:cubicBezTo>
                    <a:close/>
                  </a:path>
                </a:pathLst>
              </a:custGeom>
              <a:grpFill/>
              <a:ln>
                <a:solidFill>
                  <a:srgbClr val="BCF2E7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8" name="Google Shape;3769;p60">
                <a:extLst>
                  <a:ext uri="{FF2B5EF4-FFF2-40B4-BE49-F238E27FC236}">
                    <a16:creationId xmlns:a16="http://schemas.microsoft.com/office/drawing/2014/main" id="{F404A504-A718-4363-98A3-51C4BC31BAE4}"/>
                  </a:ext>
                </a:extLst>
              </p:cNvPr>
              <p:cNvSpPr/>
              <p:nvPr/>
            </p:nvSpPr>
            <p:spPr>
              <a:xfrm>
                <a:off x="2233143" y="3637269"/>
                <a:ext cx="621199" cy="11697"/>
              </a:xfrm>
              <a:custGeom>
                <a:avLst/>
                <a:gdLst/>
                <a:ahLst/>
                <a:cxnLst/>
                <a:rect l="l" t="t" r="r" b="b"/>
                <a:pathLst>
                  <a:path w="143713" h="2706" extrusionOk="0">
                    <a:moveTo>
                      <a:pt x="0" y="0"/>
                    </a:moveTo>
                    <a:lnTo>
                      <a:pt x="0" y="2705"/>
                    </a:lnTo>
                    <a:lnTo>
                      <a:pt x="143712" y="2705"/>
                    </a:lnTo>
                    <a:lnTo>
                      <a:pt x="143712" y="0"/>
                    </a:lnTo>
                    <a:close/>
                  </a:path>
                </a:pathLst>
              </a:custGeom>
              <a:grpFill/>
              <a:ln>
                <a:solidFill>
                  <a:srgbClr val="BCF2E7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9" name="Google Shape;3770;p60">
                <a:extLst>
                  <a:ext uri="{FF2B5EF4-FFF2-40B4-BE49-F238E27FC236}">
                    <a16:creationId xmlns:a16="http://schemas.microsoft.com/office/drawing/2014/main" id="{12D44F14-583C-4717-B16F-0F23C632D850}"/>
                  </a:ext>
                </a:extLst>
              </p:cNvPr>
              <p:cNvSpPr/>
              <p:nvPr/>
            </p:nvSpPr>
            <p:spPr>
              <a:xfrm>
                <a:off x="3004568" y="4350566"/>
                <a:ext cx="270028" cy="11697"/>
              </a:xfrm>
              <a:custGeom>
                <a:avLst/>
                <a:gdLst/>
                <a:ahLst/>
                <a:cxnLst/>
                <a:rect l="l" t="t" r="r" b="b"/>
                <a:pathLst>
                  <a:path w="106520" h="2706" extrusionOk="0">
                    <a:moveTo>
                      <a:pt x="0" y="0"/>
                    </a:moveTo>
                    <a:lnTo>
                      <a:pt x="0" y="2705"/>
                    </a:lnTo>
                    <a:lnTo>
                      <a:pt x="106520" y="2705"/>
                    </a:lnTo>
                    <a:lnTo>
                      <a:pt x="106520" y="0"/>
                    </a:lnTo>
                    <a:close/>
                  </a:path>
                </a:pathLst>
              </a:custGeom>
              <a:grpFill/>
              <a:ln>
                <a:solidFill>
                  <a:srgbClr val="BCF2E7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41" name="Google Shape;3771;p60">
              <a:extLst>
                <a:ext uri="{FF2B5EF4-FFF2-40B4-BE49-F238E27FC236}">
                  <a16:creationId xmlns:a16="http://schemas.microsoft.com/office/drawing/2014/main" id="{E5B58C37-F50E-441F-AFFE-11611BA4E178}"/>
                </a:ext>
              </a:extLst>
            </p:cNvPr>
            <p:cNvSpPr/>
            <p:nvPr/>
          </p:nvSpPr>
          <p:spPr>
            <a:xfrm rot="5400000">
              <a:off x="2852961" y="3612770"/>
              <a:ext cx="70048" cy="60717"/>
            </a:xfrm>
            <a:custGeom>
              <a:avLst/>
              <a:gdLst/>
              <a:ahLst/>
              <a:cxnLst/>
              <a:rect l="l" t="t" r="r" b="b"/>
              <a:pathLst>
                <a:path w="31949" h="27693" extrusionOk="0">
                  <a:moveTo>
                    <a:pt x="7959" y="1"/>
                  </a:moveTo>
                  <a:lnTo>
                    <a:pt x="1" y="13847"/>
                  </a:lnTo>
                  <a:lnTo>
                    <a:pt x="7959" y="27693"/>
                  </a:lnTo>
                  <a:lnTo>
                    <a:pt x="23991" y="27693"/>
                  </a:lnTo>
                  <a:lnTo>
                    <a:pt x="31949" y="13847"/>
                  </a:lnTo>
                  <a:lnTo>
                    <a:pt x="23991" y="1"/>
                  </a:lnTo>
                  <a:close/>
                </a:path>
              </a:pathLst>
            </a:custGeom>
            <a:grpFill/>
            <a:ln w="9525" cap="flat" cmpd="sng">
              <a:solidFill>
                <a:srgbClr val="BCF2E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42" name="Google Shape;3772;p60">
              <a:extLst>
                <a:ext uri="{FF2B5EF4-FFF2-40B4-BE49-F238E27FC236}">
                  <a16:creationId xmlns:a16="http://schemas.microsoft.com/office/drawing/2014/main" id="{B9431029-25ED-45E2-B207-2E36E5E03B39}"/>
                </a:ext>
              </a:extLst>
            </p:cNvPr>
            <p:cNvCxnSpPr>
              <a:cxnSpLocks/>
            </p:cNvCxnSpPr>
            <p:nvPr/>
          </p:nvCxnSpPr>
          <p:spPr>
            <a:xfrm>
              <a:off x="2887992" y="3547209"/>
              <a:ext cx="0" cy="60863"/>
            </a:xfrm>
            <a:prstGeom prst="straightConnector1">
              <a:avLst/>
            </a:prstGeom>
            <a:grpFill/>
            <a:ln w="9525" cap="flat" cmpd="sng">
              <a:solidFill>
                <a:srgbClr val="BCF2E7"/>
              </a:solidFill>
              <a:prstDash val="solid"/>
              <a:round/>
              <a:headEnd type="diamond" w="med" len="med"/>
              <a:tailEnd type="none" w="med" len="med"/>
            </a:ln>
          </p:spPr>
        </p:cxnSp>
        <p:grpSp>
          <p:nvGrpSpPr>
            <p:cNvPr id="43" name="Google Shape;3773;p60">
              <a:extLst>
                <a:ext uri="{FF2B5EF4-FFF2-40B4-BE49-F238E27FC236}">
                  <a16:creationId xmlns:a16="http://schemas.microsoft.com/office/drawing/2014/main" id="{0CD0CC19-7E1C-4627-852B-1097CFB5F2FE}"/>
                </a:ext>
              </a:extLst>
            </p:cNvPr>
            <p:cNvGrpSpPr/>
            <p:nvPr/>
          </p:nvGrpSpPr>
          <p:grpSpPr>
            <a:xfrm>
              <a:off x="3258811" y="3779427"/>
              <a:ext cx="107918" cy="70048"/>
              <a:chOff x="3258811" y="3779427"/>
              <a:chExt cx="107918" cy="70048"/>
            </a:xfrm>
            <a:grpFill/>
          </p:grpSpPr>
          <p:cxnSp>
            <p:nvCxnSpPr>
              <p:cNvPr id="52" name="Google Shape;3774;p60">
                <a:extLst>
                  <a:ext uri="{FF2B5EF4-FFF2-40B4-BE49-F238E27FC236}">
                    <a16:creationId xmlns:a16="http://schemas.microsoft.com/office/drawing/2014/main" id="{E6D85DFF-6FEB-4B1C-93B3-1D68DBBED3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94273" y="3814450"/>
                <a:ext cx="72456" cy="0"/>
              </a:xfrm>
              <a:prstGeom prst="straightConnector1">
                <a:avLst/>
              </a:prstGeom>
              <a:grpFill/>
              <a:ln w="9525" cap="flat" cmpd="sng">
                <a:solidFill>
                  <a:srgbClr val="BCF2E7"/>
                </a:solidFill>
                <a:prstDash val="solid"/>
                <a:round/>
                <a:headEnd type="none" w="med" len="med"/>
                <a:tailEnd type="diamond" w="med" len="med"/>
              </a:ln>
            </p:spPr>
          </p:cxnSp>
          <p:sp>
            <p:nvSpPr>
              <p:cNvPr id="53" name="Google Shape;3775;p60">
                <a:extLst>
                  <a:ext uri="{FF2B5EF4-FFF2-40B4-BE49-F238E27FC236}">
                    <a16:creationId xmlns:a16="http://schemas.microsoft.com/office/drawing/2014/main" id="{D1534469-09E4-464E-9FF5-C55FD51BAB66}"/>
                  </a:ext>
                </a:extLst>
              </p:cNvPr>
              <p:cNvSpPr/>
              <p:nvPr/>
            </p:nvSpPr>
            <p:spPr>
              <a:xfrm rot="5400000">
                <a:off x="3254146" y="3784092"/>
                <a:ext cx="70048" cy="60717"/>
              </a:xfrm>
              <a:custGeom>
                <a:avLst/>
                <a:gdLst/>
                <a:ahLst/>
                <a:cxnLst/>
                <a:rect l="l" t="t" r="r" b="b"/>
                <a:pathLst>
                  <a:path w="31949" h="27693" extrusionOk="0">
                    <a:moveTo>
                      <a:pt x="7959" y="1"/>
                    </a:moveTo>
                    <a:lnTo>
                      <a:pt x="1" y="13847"/>
                    </a:lnTo>
                    <a:lnTo>
                      <a:pt x="7959" y="27693"/>
                    </a:lnTo>
                    <a:lnTo>
                      <a:pt x="23991" y="27693"/>
                    </a:lnTo>
                    <a:lnTo>
                      <a:pt x="31949" y="13847"/>
                    </a:lnTo>
                    <a:lnTo>
                      <a:pt x="23991" y="1"/>
                    </a:lnTo>
                    <a:close/>
                  </a:path>
                </a:pathLst>
              </a:custGeom>
              <a:grpFill/>
              <a:ln w="9525" cap="flat" cmpd="sng">
                <a:solidFill>
                  <a:srgbClr val="BCF2E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44" name="Google Shape;3776;p60">
              <a:extLst>
                <a:ext uri="{FF2B5EF4-FFF2-40B4-BE49-F238E27FC236}">
                  <a16:creationId xmlns:a16="http://schemas.microsoft.com/office/drawing/2014/main" id="{0A2CCDD2-580C-4F63-A1BC-8B7CF9AC40AA}"/>
                </a:ext>
              </a:extLst>
            </p:cNvPr>
            <p:cNvGrpSpPr/>
            <p:nvPr/>
          </p:nvGrpSpPr>
          <p:grpSpPr>
            <a:xfrm>
              <a:off x="2059840" y="4139484"/>
              <a:ext cx="184164" cy="70048"/>
              <a:chOff x="2059840" y="4139484"/>
              <a:chExt cx="184164" cy="70048"/>
            </a:xfrm>
            <a:grpFill/>
          </p:grpSpPr>
          <p:cxnSp>
            <p:nvCxnSpPr>
              <p:cNvPr id="50" name="Google Shape;3777;p60">
                <a:extLst>
                  <a:ext uri="{FF2B5EF4-FFF2-40B4-BE49-F238E27FC236}">
                    <a16:creationId xmlns:a16="http://schemas.microsoft.com/office/drawing/2014/main" id="{96647943-0F09-4A61-A24E-1FD06222B3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59840" y="4174507"/>
                <a:ext cx="123448" cy="2539"/>
              </a:xfrm>
              <a:prstGeom prst="straightConnector1">
                <a:avLst/>
              </a:prstGeom>
              <a:grpFill/>
              <a:ln w="9525" cap="flat" cmpd="sng">
                <a:solidFill>
                  <a:srgbClr val="BCF2E7"/>
                </a:solidFill>
                <a:prstDash val="solid"/>
                <a:round/>
                <a:headEnd type="diamond" w="med" len="med"/>
                <a:tailEnd type="none" w="med" len="med"/>
              </a:ln>
            </p:spPr>
          </p:cxnSp>
          <p:sp>
            <p:nvSpPr>
              <p:cNvPr id="51" name="Google Shape;3778;p60">
                <a:extLst>
                  <a:ext uri="{FF2B5EF4-FFF2-40B4-BE49-F238E27FC236}">
                    <a16:creationId xmlns:a16="http://schemas.microsoft.com/office/drawing/2014/main" id="{6E3566A3-45E8-4BA9-A5E1-50AE6058B448}"/>
                  </a:ext>
                </a:extLst>
              </p:cNvPr>
              <p:cNvSpPr/>
              <p:nvPr/>
            </p:nvSpPr>
            <p:spPr>
              <a:xfrm rot="5400000">
                <a:off x="2178622" y="4144149"/>
                <a:ext cx="70048" cy="60717"/>
              </a:xfrm>
              <a:custGeom>
                <a:avLst/>
                <a:gdLst/>
                <a:ahLst/>
                <a:cxnLst/>
                <a:rect l="l" t="t" r="r" b="b"/>
                <a:pathLst>
                  <a:path w="31949" h="27693" extrusionOk="0">
                    <a:moveTo>
                      <a:pt x="7959" y="1"/>
                    </a:moveTo>
                    <a:lnTo>
                      <a:pt x="1" y="13847"/>
                    </a:lnTo>
                    <a:lnTo>
                      <a:pt x="7959" y="27693"/>
                    </a:lnTo>
                    <a:lnTo>
                      <a:pt x="23991" y="27693"/>
                    </a:lnTo>
                    <a:lnTo>
                      <a:pt x="31949" y="13847"/>
                    </a:lnTo>
                    <a:lnTo>
                      <a:pt x="23991" y="1"/>
                    </a:lnTo>
                    <a:close/>
                  </a:path>
                </a:pathLst>
              </a:custGeom>
              <a:grpFill/>
              <a:ln w="9525" cap="flat" cmpd="sng">
                <a:solidFill>
                  <a:srgbClr val="BCF2E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47" name="Google Shape;3781;p60">
              <a:extLst>
                <a:ext uri="{FF2B5EF4-FFF2-40B4-BE49-F238E27FC236}">
                  <a16:creationId xmlns:a16="http://schemas.microsoft.com/office/drawing/2014/main" id="{2B90E101-363E-4EF3-8C6F-CD8D3BF874D1}"/>
                </a:ext>
              </a:extLst>
            </p:cNvPr>
            <p:cNvGrpSpPr/>
            <p:nvPr/>
          </p:nvGrpSpPr>
          <p:grpSpPr>
            <a:xfrm>
              <a:off x="2943836" y="4268886"/>
              <a:ext cx="60717" cy="122559"/>
              <a:chOff x="2943836" y="4268886"/>
              <a:chExt cx="60717" cy="122559"/>
            </a:xfrm>
            <a:grpFill/>
          </p:grpSpPr>
          <p:sp>
            <p:nvSpPr>
              <p:cNvPr id="48" name="Google Shape;3782;p60">
                <a:extLst>
                  <a:ext uri="{FF2B5EF4-FFF2-40B4-BE49-F238E27FC236}">
                    <a16:creationId xmlns:a16="http://schemas.microsoft.com/office/drawing/2014/main" id="{F13FCD3D-89F0-4B45-A87B-203B2658F14F}"/>
                  </a:ext>
                </a:extLst>
              </p:cNvPr>
              <p:cNvSpPr/>
              <p:nvPr/>
            </p:nvSpPr>
            <p:spPr>
              <a:xfrm rot="5400000">
                <a:off x="2939170" y="4326062"/>
                <a:ext cx="70048" cy="60717"/>
              </a:xfrm>
              <a:custGeom>
                <a:avLst/>
                <a:gdLst/>
                <a:ahLst/>
                <a:cxnLst/>
                <a:rect l="l" t="t" r="r" b="b"/>
                <a:pathLst>
                  <a:path w="31949" h="27693" extrusionOk="0">
                    <a:moveTo>
                      <a:pt x="7959" y="1"/>
                    </a:moveTo>
                    <a:lnTo>
                      <a:pt x="1" y="13847"/>
                    </a:lnTo>
                    <a:lnTo>
                      <a:pt x="7959" y="27693"/>
                    </a:lnTo>
                    <a:lnTo>
                      <a:pt x="23991" y="27693"/>
                    </a:lnTo>
                    <a:lnTo>
                      <a:pt x="31949" y="13847"/>
                    </a:lnTo>
                    <a:lnTo>
                      <a:pt x="23991" y="1"/>
                    </a:lnTo>
                    <a:close/>
                  </a:path>
                </a:pathLst>
              </a:custGeom>
              <a:grpFill/>
              <a:ln w="9525" cap="flat" cmpd="sng">
                <a:solidFill>
                  <a:srgbClr val="BCF2E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cxnSp>
            <p:nvCxnSpPr>
              <p:cNvPr id="49" name="Google Shape;3783;p60">
                <a:extLst>
                  <a:ext uri="{FF2B5EF4-FFF2-40B4-BE49-F238E27FC236}">
                    <a16:creationId xmlns:a16="http://schemas.microsoft.com/office/drawing/2014/main" id="{78333E86-17F5-4CAA-8E51-747B64B6ED84}"/>
                  </a:ext>
                </a:extLst>
              </p:cNvPr>
              <p:cNvCxnSpPr/>
              <p:nvPr/>
            </p:nvCxnSpPr>
            <p:spPr>
              <a:xfrm>
                <a:off x="2974204" y="4268886"/>
                <a:ext cx="0" cy="52500"/>
              </a:xfrm>
              <a:prstGeom prst="straightConnector1">
                <a:avLst/>
              </a:prstGeom>
              <a:grpFill/>
              <a:ln w="9525" cap="flat" cmpd="sng">
                <a:solidFill>
                  <a:srgbClr val="BCF2E7"/>
                </a:solidFill>
                <a:prstDash val="solid"/>
                <a:round/>
                <a:headEnd type="diamond" w="med" len="med"/>
                <a:tailEnd type="none" w="med" len="med"/>
              </a:ln>
            </p:spPr>
          </p:cxnSp>
        </p:grpSp>
      </p:grpSp>
      <p:sp>
        <p:nvSpPr>
          <p:cNvPr id="60" name="Заголовок 2">
            <a:extLst>
              <a:ext uri="{FF2B5EF4-FFF2-40B4-BE49-F238E27FC236}">
                <a16:creationId xmlns:a16="http://schemas.microsoft.com/office/drawing/2014/main" id="{6A86C565-AECB-4A1B-9064-F0D47DE60028}"/>
              </a:ext>
            </a:extLst>
          </p:cNvPr>
          <p:cNvSpPr txBox="1">
            <a:spLocks/>
          </p:cNvSpPr>
          <p:nvPr/>
        </p:nvSpPr>
        <p:spPr>
          <a:xfrm>
            <a:off x="646499" y="299413"/>
            <a:ext cx="3398996" cy="728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4800" b="1" i="0" u="none" strike="noStrike" cap="none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Krub"/>
              <a:buNone/>
              <a:defRPr sz="5200" b="1" i="0" u="none" strike="noStrike" cap="none">
                <a:solidFill>
                  <a:srgbClr val="191919"/>
                </a:solidFill>
                <a:latin typeface="Krub"/>
                <a:ea typeface="Krub"/>
                <a:cs typeface="Krub"/>
                <a:sym typeface="Krub"/>
              </a:defRPr>
            </a:lvl9pPr>
          </a:lstStyle>
          <a:p>
            <a:pPr algn="l"/>
            <a:r>
              <a:rPr lang="ru-RU" sz="3200" dirty="0"/>
              <a:t>План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10946238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4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dirty="0"/>
              <a:t>Наш</a:t>
            </a:r>
            <a:r>
              <a:rPr lang="ru-RU" dirty="0"/>
              <a:t>а</a:t>
            </a:r>
            <a:r>
              <a:rPr lang="en" dirty="0"/>
              <a:t> команд</a:t>
            </a:r>
            <a:r>
              <a:rPr lang="ru-RU" dirty="0"/>
              <a:t>а</a:t>
            </a:r>
            <a:endParaRPr lang="en" dirty="0"/>
          </a:p>
        </p:txBody>
      </p:sp>
      <p:sp>
        <p:nvSpPr>
          <p:cNvPr id="725" name="Google Shape;725;p48"/>
          <p:cNvSpPr txBox="1"/>
          <p:nvPr/>
        </p:nvSpPr>
        <p:spPr>
          <a:xfrm>
            <a:off x="2424580" y="2197350"/>
            <a:ext cx="2498805" cy="37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" sz="2000" dirty="0">
                <a:solidFill>
                  <a:schemeClr val="dk1"/>
                </a:solidFill>
                <a:latin typeface="Krub"/>
                <a:cs typeface="Krub"/>
                <a:sym typeface="Krub Medium"/>
              </a:rPr>
              <a:t>Чепк</a:t>
            </a:r>
            <a:r>
              <a:rPr lang="ru-RU" sz="2000" dirty="0">
                <a:solidFill>
                  <a:schemeClr val="dk1"/>
                </a:solidFill>
                <a:latin typeface="Krub"/>
                <a:cs typeface="Krub"/>
                <a:sym typeface="Krub Medium"/>
              </a:rPr>
              <a:t>о</a:t>
            </a:r>
            <a:r>
              <a:rPr lang="en" sz="2000" dirty="0">
                <a:solidFill>
                  <a:schemeClr val="dk1"/>
                </a:solidFill>
                <a:latin typeface="Krub"/>
                <a:cs typeface="Krub"/>
                <a:sym typeface="Krub Medium"/>
              </a:rPr>
              <a:t> Анастася Андреевна</a:t>
            </a:r>
            <a:endParaRPr lang="ru-RU" sz="2000" dirty="0">
              <a:solidFill>
                <a:schemeClr val="dk1"/>
              </a:solidFill>
              <a:cs typeface="Krub"/>
              <a:sym typeface="Krub"/>
            </a:endParaRPr>
          </a:p>
        </p:txBody>
      </p:sp>
      <p:sp>
        <p:nvSpPr>
          <p:cNvPr id="738" name="Google Shape;738;p48"/>
          <p:cNvSpPr txBox="1"/>
          <p:nvPr/>
        </p:nvSpPr>
        <p:spPr>
          <a:xfrm>
            <a:off x="6535967" y="2197350"/>
            <a:ext cx="2295923" cy="37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" sz="2000" dirty="0">
                <a:solidFill>
                  <a:schemeClr val="dk1"/>
                </a:solidFill>
                <a:latin typeface="Krub"/>
                <a:cs typeface="Krub"/>
                <a:sym typeface="Krub Medium"/>
              </a:rPr>
              <a:t>Шишов</a:t>
            </a:r>
            <a:r>
              <a:rPr lang="ru-RU" sz="2000" dirty="0">
                <a:solidFill>
                  <a:schemeClr val="dk1"/>
                </a:solidFill>
                <a:latin typeface="Krub"/>
                <a:cs typeface="Krub"/>
                <a:sym typeface="Krub Medium"/>
              </a:rPr>
              <a:t>а</a:t>
            </a:r>
            <a:r>
              <a:rPr lang="en" sz="2000" dirty="0">
                <a:solidFill>
                  <a:schemeClr val="dk1"/>
                </a:solidFill>
                <a:latin typeface="Krub"/>
                <a:cs typeface="Krub"/>
                <a:sym typeface="Krub Medium"/>
              </a:rPr>
              <a:t> Анн</a:t>
            </a:r>
            <a:r>
              <a:rPr lang="ru-RU" sz="2000" dirty="0">
                <a:solidFill>
                  <a:schemeClr val="dk1"/>
                </a:solidFill>
                <a:latin typeface="Krub"/>
                <a:cs typeface="Krub"/>
                <a:sym typeface="Krub Medium"/>
              </a:rPr>
              <a:t>а</a:t>
            </a:r>
            <a:r>
              <a:rPr lang="en" sz="2000" dirty="0">
                <a:solidFill>
                  <a:schemeClr val="dk1"/>
                </a:solidFill>
                <a:latin typeface="Krub"/>
                <a:cs typeface="Krub"/>
                <a:sym typeface="Krub Medium"/>
              </a:rPr>
              <a:t> Павловн</a:t>
            </a:r>
            <a:r>
              <a:rPr lang="ru-RU" sz="2000" dirty="0">
                <a:solidFill>
                  <a:schemeClr val="dk1"/>
                </a:solidFill>
                <a:latin typeface="Krub"/>
                <a:cs typeface="Krub"/>
                <a:sym typeface="Krub Medium"/>
              </a:rPr>
              <a:t>а</a:t>
            </a:r>
            <a:endParaRPr lang="ru-RU" sz="2000" dirty="0">
              <a:solidFill>
                <a:schemeClr val="dk1"/>
              </a:solidFill>
              <a:cs typeface="Krub"/>
            </a:endParaRPr>
          </a:p>
        </p:txBody>
      </p:sp>
      <p:pic>
        <p:nvPicPr>
          <p:cNvPr id="3" name="Рисунок 2" descr="Изображение выглядит как шаблон, пиксель&#10;&#10;Автоматически созданное описание">
            <a:extLst>
              <a:ext uri="{FF2B5EF4-FFF2-40B4-BE49-F238E27FC236}">
                <a16:creationId xmlns:a16="http://schemas.microsoft.com/office/drawing/2014/main" id="{9A9D19E3-3F53-B9BD-C211-9BAEDCA16B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9950" y="3530553"/>
            <a:ext cx="1412576" cy="139101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1CE4A24-89DA-1FEC-DB5C-391F5A11BD32}"/>
              </a:ext>
            </a:extLst>
          </p:cNvPr>
          <p:cNvSpPr txBox="1"/>
          <p:nvPr/>
        </p:nvSpPr>
        <p:spPr>
          <a:xfrm>
            <a:off x="5155025" y="4067938"/>
            <a:ext cx="1587462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/>
              <a:t>Страничка нашего проекта на  </a:t>
            </a:r>
            <a:r>
              <a:rPr lang="ru-RU" dirty="0" err="1"/>
              <a:t>Leader</a:t>
            </a:r>
            <a:r>
              <a:rPr lang="ru-RU" dirty="0"/>
              <a:t>-ID :</a:t>
            </a:r>
          </a:p>
        </p:txBody>
      </p:sp>
      <p:pic>
        <p:nvPicPr>
          <p:cNvPr id="9" name="Рисунок 8" descr="Изображение выглядит как одежда, человек, небо, облако&#10;&#10;Автоматически созданное описание">
            <a:extLst>
              <a:ext uri="{FF2B5EF4-FFF2-40B4-BE49-F238E27FC236}">
                <a16:creationId xmlns:a16="http://schemas.microsoft.com/office/drawing/2014/main" id="{148CE395-09C3-12D9-F57A-4DCF466F6F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3385" y="1803610"/>
            <a:ext cx="1409700" cy="1468041"/>
          </a:xfrm>
          <a:prstGeom prst="rect">
            <a:avLst/>
          </a:prstGeom>
        </p:spPr>
      </p:pic>
      <p:pic>
        <p:nvPicPr>
          <p:cNvPr id="12" name="Рисунок 11" descr="Изображение выглядит как одежда, человек, Человеческое лицо, строительство&#10;&#10;Автоматически созданное описание">
            <a:extLst>
              <a:ext uri="{FF2B5EF4-FFF2-40B4-BE49-F238E27FC236}">
                <a16:creationId xmlns:a16="http://schemas.microsoft.com/office/drawing/2014/main" id="{6A630734-B10B-9227-9361-5BBDE2D38B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438" y="1805742"/>
            <a:ext cx="1409701" cy="1468041"/>
          </a:xfrm>
          <a:prstGeom prst="rect">
            <a:avLst/>
          </a:prstGeom>
        </p:spPr>
      </p:pic>
      <p:grpSp>
        <p:nvGrpSpPr>
          <p:cNvPr id="20" name="Google Shape;359;p30">
            <a:extLst>
              <a:ext uri="{FF2B5EF4-FFF2-40B4-BE49-F238E27FC236}">
                <a16:creationId xmlns:a16="http://schemas.microsoft.com/office/drawing/2014/main" id="{6A08CB2B-5C73-CB25-DB59-E17E077B4E0B}"/>
              </a:ext>
            </a:extLst>
          </p:cNvPr>
          <p:cNvGrpSpPr/>
          <p:nvPr/>
        </p:nvGrpSpPr>
        <p:grpSpPr>
          <a:xfrm rot="10800000">
            <a:off x="2650267" y="3388898"/>
            <a:ext cx="1292571" cy="1114796"/>
            <a:chOff x="7745496" y="3824717"/>
            <a:chExt cx="854705" cy="737104"/>
          </a:xfrm>
        </p:grpSpPr>
        <p:sp>
          <p:nvSpPr>
            <p:cNvPr id="18" name="Google Shape;360;p30">
              <a:extLst>
                <a:ext uri="{FF2B5EF4-FFF2-40B4-BE49-F238E27FC236}">
                  <a16:creationId xmlns:a16="http://schemas.microsoft.com/office/drawing/2014/main" id="{55B78745-AFBB-2891-B8BB-B5B0059A408D}"/>
                </a:ext>
              </a:extLst>
            </p:cNvPr>
            <p:cNvSpPr/>
            <p:nvPr/>
          </p:nvSpPr>
          <p:spPr>
            <a:xfrm>
              <a:off x="7745496" y="4220121"/>
              <a:ext cx="341700" cy="341700"/>
            </a:xfrm>
            <a:prstGeom prst="plus">
              <a:avLst>
                <a:gd name="adj" fmla="val 32768"/>
              </a:avLst>
            </a:prstGeom>
            <a:solidFill>
              <a:srgbClr val="95E7D3">
                <a:alpha val="310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9" name="Google Shape;361;p30">
              <a:extLst>
                <a:ext uri="{FF2B5EF4-FFF2-40B4-BE49-F238E27FC236}">
                  <a16:creationId xmlns:a16="http://schemas.microsoft.com/office/drawing/2014/main" id="{0A668833-9796-C8F9-D0A0-90229C41EAEF}"/>
                </a:ext>
              </a:extLst>
            </p:cNvPr>
            <p:cNvSpPr/>
            <p:nvPr/>
          </p:nvSpPr>
          <p:spPr>
            <a:xfrm>
              <a:off x="8087201" y="3824717"/>
              <a:ext cx="513000" cy="513000"/>
            </a:xfrm>
            <a:prstGeom prst="plus">
              <a:avLst>
                <a:gd name="adj" fmla="val 32768"/>
              </a:avLst>
            </a:prstGeom>
            <a:solidFill>
              <a:srgbClr val="95E7D3">
                <a:alpha val="550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C2BAC73A-ACA7-4972-8E6F-E3583A0045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7192" y="0"/>
            <a:ext cx="1566808" cy="566977"/>
          </a:xfrm>
          <a:prstGeom prst="rect">
            <a:avLst/>
          </a:prstGeom>
        </p:spPr>
      </p:pic>
      <p:sp>
        <p:nvSpPr>
          <p:cNvPr id="3" name="Google Shape;789;p49">
            <a:extLst>
              <a:ext uri="{FF2B5EF4-FFF2-40B4-BE49-F238E27FC236}">
                <a16:creationId xmlns:a16="http://schemas.microsoft.com/office/drawing/2014/main" id="{0DF66293-364F-AFBC-5D8D-FFAC3372F4B6}"/>
              </a:ext>
            </a:extLst>
          </p:cNvPr>
          <p:cNvSpPr txBox="1">
            <a:spLocks/>
          </p:cNvSpPr>
          <p:nvPr/>
        </p:nvSpPr>
        <p:spPr>
          <a:xfrm>
            <a:off x="1697981" y="1766799"/>
            <a:ext cx="5748037" cy="11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ub"/>
              <a:buNone/>
              <a:defRPr sz="3000" b="1" i="0" u="none" strike="noStrike" cap="none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ub"/>
              <a:buNone/>
              <a:defRPr sz="3000" b="1" i="0" u="none" strike="noStrike" cap="none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ub"/>
              <a:buNone/>
              <a:defRPr sz="3000" b="1" i="0" u="none" strike="noStrike" cap="none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ub"/>
              <a:buNone/>
              <a:defRPr sz="3000" b="1" i="0" u="none" strike="noStrike" cap="none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ub"/>
              <a:buNone/>
              <a:defRPr sz="3000" b="1" i="0" u="none" strike="noStrike" cap="none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ub"/>
              <a:buNone/>
              <a:defRPr sz="3000" b="1" i="0" u="none" strike="noStrike" cap="none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ub"/>
              <a:buNone/>
              <a:defRPr sz="3000" b="1" i="0" u="none" strike="noStrike" cap="none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ub"/>
              <a:buNone/>
              <a:defRPr sz="3000" b="1" i="0" u="none" strike="noStrike" cap="none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ub"/>
              <a:buNone/>
              <a:defRPr sz="3000" b="1" i="0" u="none" strike="noStrike" cap="none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9pPr>
          </a:lstStyle>
          <a:p>
            <a:r>
              <a:rPr lang="en" sz="4000" dirty="0"/>
              <a:t>Спасибо </a:t>
            </a:r>
            <a:r>
              <a:rPr lang="ru-RU" sz="4000" dirty="0"/>
              <a:t>за</a:t>
            </a:r>
            <a:r>
              <a:rPr lang="en" sz="4000" dirty="0"/>
              <a:t> внимани</a:t>
            </a:r>
            <a:r>
              <a:rPr lang="ru-RU" sz="4000" dirty="0"/>
              <a:t>е</a:t>
            </a:r>
            <a:r>
              <a:rPr lang="en" sz="4000" dirty="0"/>
              <a:t>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ealth, Safety, and Security Center by Slidesgo">
  <a:themeElements>
    <a:clrScheme name="Simple Light">
      <a:dk1>
        <a:srgbClr val="315F6A"/>
      </a:dk1>
      <a:lt1>
        <a:srgbClr val="FFFFFF"/>
      </a:lt1>
      <a:dk2>
        <a:srgbClr val="0F343D"/>
      </a:dk2>
      <a:lt2>
        <a:srgbClr val="D9FFFF"/>
      </a:lt2>
      <a:accent1>
        <a:srgbClr val="95E7D3"/>
      </a:accent1>
      <a:accent2>
        <a:srgbClr val="80E5E1"/>
      </a:accent2>
      <a:accent3>
        <a:srgbClr val="5FCAC2"/>
      </a:accent3>
      <a:accent4>
        <a:srgbClr val="5DC9A7"/>
      </a:accent4>
      <a:accent5>
        <a:srgbClr val="A0D4FC"/>
      </a:accent5>
      <a:accent6>
        <a:srgbClr val="107C8E"/>
      </a:accent6>
      <a:hlink>
        <a:srgbClr val="0F343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837</Words>
  <Application>Microsoft Office PowerPoint</Application>
  <PresentationFormat>Экран (16:9)</PresentationFormat>
  <Paragraphs>154</Paragraphs>
  <Slides>17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33" baseType="lpstr">
      <vt:lpstr>Gothic A1 SemiBold</vt:lpstr>
      <vt:lpstr>Open Sans</vt:lpstr>
      <vt:lpstr>Calibri</vt:lpstr>
      <vt:lpstr>YS Text</vt:lpstr>
      <vt:lpstr>Krub Medium</vt:lpstr>
      <vt:lpstr>Montserrat</vt:lpstr>
      <vt:lpstr>Arial</vt:lpstr>
      <vt:lpstr>Raleway</vt:lpstr>
      <vt:lpstr>Montserrat Black</vt:lpstr>
      <vt:lpstr>Krub</vt:lpstr>
      <vt:lpstr>Times New Roman</vt:lpstr>
      <vt:lpstr>Wingdings</vt:lpstr>
      <vt:lpstr>Courier New</vt:lpstr>
      <vt:lpstr>Gothic A1</vt:lpstr>
      <vt:lpstr>Krub Light</vt:lpstr>
      <vt:lpstr>Health, Safety, and Security Center by Slidesgo</vt:lpstr>
      <vt:lpstr>ThoraxScan: Нейросеть для точной диагностики заболеваний грудной клетки</vt:lpstr>
      <vt:lpstr>О проекте. Актуальность</vt:lpstr>
      <vt:lpstr>Презентация PowerPoint</vt:lpstr>
      <vt:lpstr>Проблемы: </vt:lpstr>
      <vt:lpstr>Конкуренты: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Инвестиции</vt:lpstr>
      <vt:lpstr>Презентация PowerPoint</vt:lpstr>
      <vt:lpstr>Презентация PowerPoint</vt:lpstr>
      <vt:lpstr>Показатели эффективности проекта</vt:lpstr>
      <vt:lpstr>Презентация PowerPoint</vt:lpstr>
      <vt:lpstr>Наша команда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ThoraxScan: Нейросеть для точной диагностики заболеваний грудной клетки</dc:title>
  <dc:creator>1</dc:creator>
  <cp:lastModifiedBy>Шишова Анна Павловна</cp:lastModifiedBy>
  <cp:revision>17</cp:revision>
  <dcterms:modified xsi:type="dcterms:W3CDTF">2023-11-24T00:47:35Z</dcterms:modified>
</cp:coreProperties>
</file>