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303" r:id="rId7"/>
    <p:sldId id="263" r:id="rId8"/>
    <p:sldId id="287" r:id="rId9"/>
    <p:sldId id="299" r:id="rId10"/>
    <p:sldId id="304" r:id="rId11"/>
    <p:sldId id="301" r:id="rId12"/>
    <p:sldId id="300" r:id="rId13"/>
    <p:sldId id="305" r:id="rId14"/>
    <p:sldId id="308" r:id="rId15"/>
    <p:sldId id="290" r:id="rId16"/>
    <p:sldId id="306" r:id="rId17"/>
    <p:sldId id="264" r:id="rId18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8" autoAdjust="0"/>
  </p:normalViewPr>
  <p:slideViewPr>
    <p:cSldViewPr>
      <p:cViewPr>
        <p:scale>
          <a:sx n="100" d="100"/>
          <a:sy n="100" d="100"/>
        </p:scale>
        <p:origin x="-658" y="-91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 smtClean="0"/>
            <a:t>Владелец недвижимости</a:t>
          </a:r>
          <a:endParaRPr lang="ru-RU" sz="32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 smtClean="0"/>
            <a:t>Риск пожара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/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/>
      <dgm:t>
        <a:bodyPr/>
        <a:lstStyle/>
        <a:p>
          <a:r>
            <a:rPr lang="en-US" sz="1400" b="1" dirty="0" smtClean="0"/>
            <a:t>SOM</a:t>
          </a:r>
          <a:endParaRPr lang="ru-RU" sz="1400" b="1" dirty="0"/>
        </a:p>
        <a:p>
          <a:r>
            <a:rPr lang="ru-RU" sz="1000" b="1" dirty="0" smtClean="0"/>
            <a:t>Тактика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/>
      <dgm:t>
        <a:bodyPr/>
        <a:lstStyle/>
        <a:p>
          <a:r>
            <a:rPr lang="en-US" sz="1400" b="1" dirty="0" smtClean="0"/>
            <a:t>TAM</a:t>
          </a:r>
          <a:endParaRPr lang="en-US" sz="1400" b="1" dirty="0"/>
        </a:p>
        <a:p>
          <a:r>
            <a:rPr lang="ru-RU" sz="1000" b="1" dirty="0" smtClean="0"/>
            <a:t>Перспектива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  <dgm:t>
        <a:bodyPr/>
        <a:lstStyle/>
        <a:p>
          <a:endParaRPr lang="ru-RU"/>
        </a:p>
      </dgm:t>
    </dgm:pt>
    <dgm:pt modelId="{A493D662-2D6B-4213-8BCC-C3E77744DC58}" type="pres">
      <dgm:prSet presAssocID="{55BFBAC8-337F-499E-9BC4-6FD1736C15A7}" presName="circle1" presStyleLbl="node1" presStyleIdx="0" presStyleCnt="3" custScaleX="98208" custScaleY="93878" custLinFactNeighborX="-5" custLinFactNeighborY="4025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  <dgm:t>
        <a:bodyPr/>
        <a:lstStyle/>
        <a:p>
          <a:endParaRPr lang="ru-RU"/>
        </a:p>
      </dgm:t>
    </dgm:pt>
    <dgm:pt modelId="{71F9D321-AD24-4B2F-9858-808383740F5B}" type="pres">
      <dgm:prSet presAssocID="{55BFBAC8-337F-499E-9BC4-6FD1736C15A7}" presName="circle2" presStyleLbl="node1" presStyleIdx="1" presStyleCnt="3" custScaleX="99950" custScaleY="102982" custLinFactNeighborX="-478" custLinFactNeighborY="-1298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  <dgm:t>
        <a:bodyPr/>
        <a:lstStyle/>
        <a:p>
          <a:endParaRPr lang="ru-RU"/>
        </a:p>
      </dgm:t>
    </dgm:pt>
    <dgm:pt modelId="{F4F73ED0-32D2-41A1-B72D-C2D81FC80C1A}" type="pres">
      <dgm:prSet presAssocID="{55BFBAC8-337F-499E-9BC4-6FD1736C15A7}" presName="circle3" presStyleLbl="node1" presStyleIdx="2" presStyleCnt="3" custScaleX="119156" custScaleY="107109" custLinFactNeighborX="0" custLinFactNeighborY="-1443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504B07-4D28-4320-8157-ACBB0A0AD613}" type="presOf" srcId="{0818C206-01D3-42CA-8284-93BDB68F62D6}" destId="{E9939ED1-4562-48D9-BE1C-4783B0C5CCC3}" srcOrd="1" destOrd="0" presId="urn:microsoft.com/office/officeart/2005/8/layout/venn2"/>
    <dgm:cxn modelId="{B97D2851-367A-4938-8643-3E77186B6344}" srcId="{55BFBAC8-337F-499E-9BC4-6FD1736C15A7}" destId="{A5C99BE3-4D64-4E7A-B18B-8B213C86CDEC}" srcOrd="2" destOrd="0" parTransId="{A4593E7A-F82E-4547-8497-D80A9A76C689}" sibTransId="{8D36F347-D085-46EA-AEC9-0A960CB6B522}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60754034-EF17-4762-9279-32E12B48EA31}" type="presOf" srcId="{A5C99BE3-4D64-4E7A-B18B-8B213C86CDEC}" destId="{F4F73ED0-32D2-41A1-B72D-C2D81FC80C1A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F64B8F25-D77A-427E-AF37-F3D72A20E7D8}" type="presOf" srcId="{4B8D2A1B-1AF5-4C7B-861F-7B6A3BC87275}" destId="{71F9D321-AD24-4B2F-9858-808383740F5B}" srcOrd="0" destOrd="0" presId="urn:microsoft.com/office/officeart/2005/8/layout/venn2"/>
    <dgm:cxn modelId="{CE9178A8-8CB3-48D2-A953-AB3A85E348D8}" type="presOf" srcId="{A5C99BE3-4D64-4E7A-B18B-8B213C86CDEC}" destId="{2C29A3DA-C316-42BB-A5C2-535CBF0E275C}" srcOrd="1" destOrd="0" presId="urn:microsoft.com/office/officeart/2005/8/layout/venn2"/>
    <dgm:cxn modelId="{129E51AC-1D83-4B42-BEEE-07D8BED6C60E}" srcId="{55BFBAC8-337F-499E-9BC4-6FD1736C15A7}" destId="{4B8D2A1B-1AF5-4C7B-861F-7B6A3BC87275}" srcOrd="1" destOrd="0" parTransId="{1D539D50-E2A1-498F-B9B3-68DE08EFC708}" sibTransId="{D0B8BD9E-20C1-4484-A250-52655C0BA592}"/>
    <dgm:cxn modelId="{0B3B3C01-7134-4E2D-B60A-606733E362B5}" type="presOf" srcId="{0818C206-01D3-42CA-8284-93BDB68F62D6}" destId="{A493D662-2D6B-4213-8BCC-C3E77744DC58}" srcOrd="0" destOrd="0" presId="urn:microsoft.com/office/officeart/2005/8/layout/venn2"/>
    <dgm:cxn modelId="{58F4449F-64EE-4F8E-90BB-A4F1C7B1385F}" type="presOf" srcId="{4B8D2A1B-1AF5-4C7B-861F-7B6A3BC87275}" destId="{1BAB291C-2D12-4C6C-AF57-8F3D2971ECEF}" srcOrd="1" destOrd="0" presId="urn:microsoft.com/office/officeart/2005/8/layout/venn2"/>
    <dgm:cxn modelId="{45D188F4-B452-438A-AC35-1437639A13C8}" type="presParOf" srcId="{0AA7055B-6A39-42CE-9DAA-F774E35C7CE0}" destId="{BC414194-CF75-48E5-A718-61A934C9264C}" srcOrd="0" destOrd="0" presId="urn:microsoft.com/office/officeart/2005/8/layout/venn2"/>
    <dgm:cxn modelId="{05383BC8-4344-4FE3-B231-98E9DD1A0759}" type="presParOf" srcId="{BC414194-CF75-48E5-A718-61A934C9264C}" destId="{A493D662-2D6B-4213-8BCC-C3E77744DC58}" srcOrd="0" destOrd="0" presId="urn:microsoft.com/office/officeart/2005/8/layout/venn2"/>
    <dgm:cxn modelId="{F84F8F5D-FD19-4D0A-A5D7-A75BB58C428A}" type="presParOf" srcId="{BC414194-CF75-48E5-A718-61A934C9264C}" destId="{E9939ED1-4562-48D9-BE1C-4783B0C5CCC3}" srcOrd="1" destOrd="0" presId="urn:microsoft.com/office/officeart/2005/8/layout/venn2"/>
    <dgm:cxn modelId="{8A36E273-0664-46D2-942B-2C0558F6045B}" type="presParOf" srcId="{0AA7055B-6A39-42CE-9DAA-F774E35C7CE0}" destId="{2D8272D6-E575-4238-A0D6-5D8B76F9C1BD}" srcOrd="1" destOrd="0" presId="urn:microsoft.com/office/officeart/2005/8/layout/venn2"/>
    <dgm:cxn modelId="{E6D099C7-F1AE-4388-B728-5EB4E862C1B9}" type="presParOf" srcId="{2D8272D6-E575-4238-A0D6-5D8B76F9C1BD}" destId="{71F9D321-AD24-4B2F-9858-808383740F5B}" srcOrd="0" destOrd="0" presId="urn:microsoft.com/office/officeart/2005/8/layout/venn2"/>
    <dgm:cxn modelId="{3A4BB2CD-97CE-4D7E-B83B-FE3885351CBC}" type="presParOf" srcId="{2D8272D6-E575-4238-A0D6-5D8B76F9C1BD}" destId="{1BAB291C-2D12-4C6C-AF57-8F3D2971ECEF}" srcOrd="1" destOrd="0" presId="urn:microsoft.com/office/officeart/2005/8/layout/venn2"/>
    <dgm:cxn modelId="{120061F8-6228-47FC-A6EB-D15B8759FF28}" type="presParOf" srcId="{0AA7055B-6A39-42CE-9DAA-F774E35C7CE0}" destId="{7B9134C8-35FA-4C35-943A-88376E3E58B3}" srcOrd="2" destOrd="0" presId="urn:microsoft.com/office/officeart/2005/8/layout/venn2"/>
    <dgm:cxn modelId="{3AC6436D-5E74-499C-95F8-00CB59336C51}" type="presParOf" srcId="{7B9134C8-35FA-4C35-943A-88376E3E58B3}" destId="{F4F73ED0-32D2-41A1-B72D-C2D81FC80C1A}" srcOrd="0" destOrd="0" presId="urn:microsoft.com/office/officeart/2005/8/layout/venn2"/>
    <dgm:cxn modelId="{0A4A22D5-9F1A-4439-B1CB-7EE5153F1032}" type="presParOf" srcId="{7B9134C8-35FA-4C35-943A-88376E3E58B3}" destId="{2C29A3DA-C316-42BB-A5C2-535CBF0E275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Аналоговые приложения (</a:t>
          </a:r>
          <a:r>
            <a:rPr lang="en-US" b="0" i="0" dirty="0" smtClean="0"/>
            <a:t>FIRE CHECK</a:t>
          </a:r>
          <a:r>
            <a:rPr lang="ru-RU" b="0" i="0" dirty="0" smtClean="0"/>
            <a:t>)</a:t>
          </a:r>
          <a:endParaRPr lang="ru-RU" b="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 smtClean="0"/>
            <a:t>FIRE CHECK</a:t>
          </a:r>
          <a:endParaRPr lang="ru-RU" b="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Более быстрое обслуживание и выше уровень надёжности за счёт прямой трансляции приборов в приложении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926" custLinFactNeighborY="-2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Риск пожара</a:t>
          </a:r>
          <a:endParaRPr lang="ru-RU" sz="40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Владелец недвижимости</a:t>
          </a:r>
          <a:endParaRPr lang="ru-RU" sz="3200" kern="1200" dirty="0"/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504097" y="208718"/>
          <a:ext cx="4392204" cy="41985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1932662" y="418646"/>
        <a:ext cx="1535075" cy="629782"/>
      </dsp:txXfrm>
    </dsp:sp>
    <dsp:sp modelId="{71F9D321-AD24-4B2F-9858-808383740F5B}">
      <dsp:nvSpPr>
        <dsp:cNvPr id="0" name=""/>
        <dsp:cNvSpPr/>
      </dsp:nvSpPr>
      <dsp:spPr>
        <a:xfrm>
          <a:off x="1008097" y="916345"/>
          <a:ext cx="3352584" cy="34542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TAM</a:t>
          </a:r>
          <a:endParaRPr lang="en-US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Перспектива</a:t>
          </a:r>
          <a:endParaRPr lang="ru-RU" sz="1000" b="1" kern="1200" dirty="0"/>
        </a:p>
      </dsp:txBody>
      <dsp:txXfrm>
        <a:off x="1903237" y="1132238"/>
        <a:ext cx="1562304" cy="647678"/>
      </dsp:txXfrm>
    </dsp:sp>
    <dsp:sp modelId="{F4F73ED0-32D2-41A1-B72D-C2D81FC80C1A}">
      <dsp:nvSpPr>
        <dsp:cNvPr id="0" name=""/>
        <dsp:cNvSpPr/>
      </dsp:nvSpPr>
      <dsp:spPr>
        <a:xfrm>
          <a:off x="1368155" y="2016229"/>
          <a:ext cx="2664536" cy="23951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SOM</a:t>
          </a:r>
          <a:endParaRPr lang="ru-R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Тактика</a:t>
          </a:r>
          <a:endParaRPr lang="ru-RU" sz="1000" b="1" kern="1200" dirty="0"/>
        </a:p>
      </dsp:txBody>
      <dsp:txXfrm>
        <a:off x="1758367" y="2615016"/>
        <a:ext cx="1884111" cy="11975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3659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365932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31465" y="1180272"/>
          <a:ext cx="3059169" cy="3131358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Аналоговые приложения (</a:t>
          </a:r>
          <a:r>
            <a:rPr lang="en-US" sz="2600" b="0" i="0" kern="1200" dirty="0" smtClean="0"/>
            <a:t>FIRE CHECK</a:t>
          </a:r>
          <a:r>
            <a:rPr lang="ru-RU" sz="2600" b="0" i="0" kern="1200" dirty="0" smtClean="0"/>
            <a:t>)</a:t>
          </a:r>
          <a:endParaRPr lang="ru-RU" sz="2600" b="0" kern="1200" dirty="0"/>
        </a:p>
      </dsp:txBody>
      <dsp:txXfrm>
        <a:off x="31465" y="1180272"/>
        <a:ext cx="3059169" cy="3131358"/>
      </dsp:txXfrm>
    </dsp:sp>
    <dsp:sp modelId="{34E68AF3-FEED-4A3D-869A-6E2B7BBFBA4D}">
      <dsp:nvSpPr>
        <dsp:cNvPr id="0" name=""/>
        <dsp:cNvSpPr/>
      </dsp:nvSpPr>
      <dsp:spPr>
        <a:xfrm>
          <a:off x="3490590" y="3659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365932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263128"/>
          <a:ext cx="3059169" cy="313135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0" i="0" kern="1200" dirty="0" smtClean="0"/>
            <a:t>FIRE CHECK</a:t>
          </a:r>
          <a:endParaRPr lang="ru-RU" sz="2600" b="0" kern="1200" dirty="0"/>
        </a:p>
      </dsp:txBody>
      <dsp:txXfrm>
        <a:off x="3490590" y="1263128"/>
        <a:ext cx="3059169" cy="3131358"/>
      </dsp:txXfrm>
    </dsp:sp>
    <dsp:sp modelId="{869E6585-1C72-4E82-914E-39E2C4E28665}">
      <dsp:nvSpPr>
        <dsp:cNvPr id="0" name=""/>
        <dsp:cNvSpPr/>
      </dsp:nvSpPr>
      <dsp:spPr>
        <a:xfrm>
          <a:off x="6981180" y="35850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358503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263128"/>
          <a:ext cx="3059169" cy="313135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Более быстрое обслуживание и выше уровень надёжности за счёт прямой трансляции приборов в приложении</a:t>
          </a:r>
          <a:endParaRPr lang="ru-RU" sz="2600" kern="1200" dirty="0"/>
        </a:p>
      </dsp:txBody>
      <dsp:txXfrm>
        <a:off x="6978043" y="1263128"/>
        <a:ext cx="3059169" cy="3131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 err="1" smtClean="0"/>
              <a:t>FireGuardian</a:t>
            </a:r>
            <a:endParaRPr lang="en-US" sz="4400" dirty="0" smtClean="0"/>
          </a:p>
          <a:p>
            <a:pPr algn="ctr">
              <a:lnSpc>
                <a:spcPct val="100000"/>
              </a:lnSpc>
            </a:pPr>
            <a:r>
              <a:rPr lang="en-US" sz="2800" spc="-1" dirty="0" smtClean="0"/>
              <a:t>Fireguard's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2592040" y="278982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366612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Куракин Артем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Логика, лидерство, ум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Финансовый консультант и  Менеджер по тестированию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1594" y="1464369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787B603E-652F-4B4A-86EC-F1FB6295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8424" y="1464368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501120" y="3309923"/>
            <a:ext cx="2883092" cy="160431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i="1" smtClean="0">
                <a:solidFill>
                  <a:schemeClr val="bg1">
                    <a:lumMod val="50000"/>
                  </a:schemeClr>
                </a:solidFill>
              </a:rPr>
              <a:t>Горохов Егор</a:t>
            </a:r>
            <a:endParaRPr lang="ru-RU" sz="15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Ответственность,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смекалка, </a:t>
            </a:r>
            <a:endParaRPr lang="ru-RU" sz="16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i="1" dirty="0" smtClean="0">
                <a:solidFill>
                  <a:schemeClr val="bg1">
                    <a:lumMod val="50000"/>
                  </a:schemeClr>
                </a:solidFill>
              </a:rPr>
              <a:t>Генеральный директор</a:t>
            </a:r>
            <a:endParaRPr lang="ru-RU" sz="15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Приложение</a:t>
            </a:r>
            <a:r>
              <a:rPr lang="ru-RU" sz="14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, которое позволяет следить и отслеживать события в недвижимости 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338945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63395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u="none" dirty="0" smtClean="0"/>
                        <a:t>Инновация мирового</a:t>
                      </a:r>
                      <a:r>
                        <a:rPr lang="ru-RU" u="none" baseline="0" dirty="0" smtClean="0"/>
                        <a:t> уровня</a:t>
                      </a:r>
                      <a:endParaRPr lang="ru-RU" u="none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u="sng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ü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ü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 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компоненты робототехники и </a:t>
                      </a:r>
                      <a:r>
                        <a:rPr lang="ru-RU" dirty="0" err="1" smtClean="0"/>
                        <a:t>сенсорика</a:t>
                      </a:r>
                      <a:r>
                        <a:rPr lang="ru-RU" dirty="0" smtClean="0"/>
                        <a:t>,</a:t>
                      </a:r>
                    </a:p>
                    <a:p>
                      <a:r>
                        <a:rPr lang="ru-RU" dirty="0" smtClean="0"/>
                        <a:t>технологии беспроводной связи 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-12403" y="2421008"/>
            <a:ext cx="100806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Целевая аудитория: Люди с домом (квартирой), предприятием (в котором может случиться возгорание)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Портрет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потребителя:</a:t>
            </a:r>
            <a:b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Пол: любой</a:t>
            </a:r>
            <a:b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Возраст: 14+</a:t>
            </a:r>
            <a:b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Место жительства: любое</a:t>
            </a:r>
            <a:b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0278620"/>
              </p:ext>
            </p:extLst>
          </p:nvPr>
        </p:nvGraphicFramePr>
        <p:xfrm>
          <a:off x="-432296" y="1035075"/>
          <a:ext cx="5400847" cy="4472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расчитываться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как с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гео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клиенты, имеющие потребность, но 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не обязательно готовые платить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измеряется как в натуральных единицах, так и рублях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1980348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Снижение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94426" y="2805834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Автоматизированное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0311" y="4527297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Разовые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Продажа продукта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Материальные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Предоставление услуг для защиты объекта от пожара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Партнёры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Посредники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Реклама, обслуживание приложения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Разработка обновлений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4248224" y="161113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503808" y="603027"/>
            <a:ext cx="9072000" cy="4824536"/>
          </a:xfrm>
        </p:spPr>
        <p:txBody>
          <a:bodyPr/>
          <a:lstStyle/>
          <a:p>
            <a:r>
              <a:rPr lang="ru-RU" sz="1300" b="1" dirty="0" smtClean="0"/>
              <a:t>1) Исследование рынка и потребностей клиентов. На этом этапе мы анализируем существующие решения и определяем, какие проблемы могут возникнуть у пользователей в области контроля пожарной безопасности в доме. Это позволяет нам разработать концепцию приложения, которая наилучшим образом удовлетворит потребности наших клиентов.</a:t>
            </a:r>
          </a:p>
          <a:p>
            <a:endParaRPr lang="ru-RU" sz="1300" b="1" dirty="0" smtClean="0"/>
          </a:p>
          <a:p>
            <a:r>
              <a:rPr lang="ru-RU" sz="1300" b="1" dirty="0" smtClean="0"/>
              <a:t>2) Проектирование системы. На втором этапе мы разрабатываем архитектуру приложения, определяем функциональные возможности, описываем интерфейс пользователя и функциональные требования к приложению.</a:t>
            </a:r>
          </a:p>
          <a:p>
            <a:endParaRPr lang="ru-RU" sz="1300" b="1" dirty="0" smtClean="0"/>
          </a:p>
          <a:p>
            <a:r>
              <a:rPr lang="ru-RU" sz="1300" b="1" dirty="0" smtClean="0"/>
              <a:t>3) Разработка приложения. На этом этапе наши разработчики начинают создавать приложение. Мы используем современные технологии и методы разработки, чтобы обеспечить качество и эффективность процесса.</a:t>
            </a:r>
          </a:p>
          <a:p>
            <a:endParaRPr lang="ru-RU" sz="1300" b="1" dirty="0" smtClean="0"/>
          </a:p>
          <a:p>
            <a:r>
              <a:rPr lang="ru-RU" sz="1300" b="1" dirty="0" smtClean="0"/>
              <a:t>4) Тестирование и отладка. Когда приложение готово, мы проводим тестирование на различных устройствах и операционных системах, чтобы убедиться, что оно работает корректно. Мы также отлаживаем и исправляем найденные ошибки.</a:t>
            </a:r>
          </a:p>
          <a:p>
            <a:endParaRPr lang="ru-RU" sz="1300" b="1" dirty="0" smtClean="0"/>
          </a:p>
          <a:p>
            <a:r>
              <a:rPr lang="ru-RU" sz="1300" b="1" dirty="0" smtClean="0"/>
              <a:t>5) Релиз и поддержка. После успешного тестирования приложение готово к выпуску. Мы публикуем его в магазинах приложений и предоставляем поддержку нашим клиентам, чтобы решить любые возникшие проблемы и улучшить приложение при необходимости</a:t>
            </a:r>
            <a:r>
              <a:rPr lang="ru-RU" b="1" dirty="0" smtClean="0"/>
              <a:t>.</a:t>
            </a:r>
          </a:p>
          <a:p>
            <a:endParaRPr lang="ru-RU" sz="1300" b="1" dirty="0" smtClean="0"/>
          </a:p>
          <a:p>
            <a:r>
              <a:rPr lang="ru-RU" sz="1300" b="1" dirty="0" smtClean="0"/>
              <a:t>Таким образом, процесс производства Приложения для контроля пожарной безопасности в доме включает в себя все необходимые этапы, чтобы создать качественное и удобное приложение, которое сможет помочь людям улучшить безопасность в своих домах.</a:t>
            </a:r>
            <a:endParaRPr lang="ru-RU" sz="1300" b="1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03808" y="0"/>
            <a:ext cx="9071280" cy="528867"/>
          </a:xfrm>
        </p:spPr>
        <p:txBody>
          <a:bodyPr lIns="720000"/>
          <a:lstStyle/>
          <a:p>
            <a:r>
              <a:rPr lang="ru-RU" sz="2500" dirty="0">
                <a:ea typeface="MS Gothic" pitchFamily="49" charset="-128"/>
              </a:rPr>
              <a:t>Процесс производства товара (оказания услуги)</a:t>
            </a:r>
            <a:endParaRPr sz="25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341411" y="891059"/>
            <a:ext cx="9576817" cy="4392488"/>
          </a:xfrm>
        </p:spPr>
        <p:txBody>
          <a:bodyPr/>
          <a:lstStyle/>
          <a:p>
            <a:r>
              <a:rPr lang="ru-RU" dirty="0" smtClean="0"/>
              <a:t>Цель проекта по SMART для приложения для контроля пожарной безопасности в доме состоит в создании удобного и надежного инструмента, который поможет пользователю </a:t>
            </a:r>
            <a:r>
              <a:rPr lang="ru-RU" dirty="0" err="1" smtClean="0"/>
              <a:t>мониторить</a:t>
            </a:r>
            <a:r>
              <a:rPr lang="ru-RU" dirty="0" smtClean="0"/>
              <a:t> и контролировать безопасность его дома в случае возникновения пожара. Это будет достигнуто через разработку приложения, которое будет следить за окружающей атмосферой и предупреждать пользователя об опасностях, создавать план эвакуации и помогать его выполнению. Приложение сможет работать с автономными сенсорами, контролировать работу устройств пожарной защиты и возможностью отправки данных на сервер, что обеспечивает постоянное обновление информации и возможность ее анализа. Главной целью проекта является уверенность пользователей в безопасности и сохранение жизни и имущества при возможном пожаре в доме.</a:t>
            </a:r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722239"/>
              </p:ext>
            </p:extLst>
          </p:nvPr>
        </p:nvGraphicFramePr>
        <p:xfrm>
          <a:off x="143768" y="1467123"/>
          <a:ext cx="9793089" cy="3193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Разработка приложения и тестирование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1,000,000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Реклама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500,000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1,500,000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963068"/>
            <a:ext cx="8890243" cy="3658694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2600" dirty="0"/>
              <a:t>Так как это приложение является программным продуктом для мобильных устройств, его организационно-правовая форма будет Общество с ограниченной ответственностью (ООО</a:t>
            </a:r>
            <a:r>
              <a:rPr lang="ru-RU" sz="2600" dirty="0" smtClean="0"/>
              <a:t>).</a:t>
            </a:r>
          </a:p>
          <a:p>
            <a:pPr>
              <a:buFont typeface="Times New Roman" pitchFamily="18" charset="0"/>
              <a:buNone/>
            </a:pPr>
            <a:r>
              <a:rPr lang="ru-RU" sz="2600" dirty="0">
                <a:ea typeface="MS Gothic" pitchFamily="49" charset="-128"/>
              </a:rPr>
              <a:t>Как и в любом другом проекте, выбор системы налогообложения для Приложения для контроля пожарной безопасности в доме зависит от ряда факторов, включая форму собственности, масштабы бизнеса, региональное законодательство и др</a:t>
            </a:r>
            <a:r>
              <a:rPr lang="ru-RU" sz="2600" dirty="0" smtClean="0">
                <a:ea typeface="MS Gothic" pitchFamily="49" charset="-128"/>
              </a:rPr>
              <a:t>.</a:t>
            </a:r>
            <a:br>
              <a:rPr lang="ru-RU" sz="2600" dirty="0" smtClean="0">
                <a:ea typeface="MS Gothic" pitchFamily="49" charset="-128"/>
              </a:rPr>
            </a:br>
            <a:r>
              <a:rPr lang="ru-RU" sz="2600" dirty="0" smtClean="0">
                <a:ea typeface="MS Gothic" pitchFamily="49" charset="-128"/>
              </a:rPr>
              <a:t>Поэтому мы </a:t>
            </a:r>
            <a:r>
              <a:rPr lang="ru-RU" sz="2600" dirty="0">
                <a:ea typeface="MS Gothic" pitchFamily="49" charset="-128"/>
              </a:rPr>
              <a:t>решили выбрать </a:t>
            </a:r>
            <a:r>
              <a:rPr lang="ru-RU" sz="2600" dirty="0" smtClean="0">
                <a:ea typeface="MS Gothic" pitchFamily="49" charset="-128"/>
              </a:rPr>
              <a:t>Упрощенную систему налогообложения </a:t>
            </a:r>
            <a:r>
              <a:rPr lang="ru-RU" sz="2600" dirty="0">
                <a:ea typeface="MS Gothic" pitchFamily="49" charset="-128"/>
              </a:rPr>
              <a:t>(УСН)</a:t>
            </a: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547977"/>
              </p:ext>
            </p:extLst>
          </p:nvPr>
        </p:nvGraphicFramePr>
        <p:xfrm>
          <a:off x="79749" y="982800"/>
          <a:ext cx="9921126" cy="5616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3 300 000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2 520 000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780 000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663 000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</a:p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,500,000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232910" y="3305146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Шушпанов Роман, 89124481015,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romashushpanov1778@gmail.com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vk.com/zozoarmyane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6016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4408" y="1523437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616377" y="3011956"/>
            <a:ext cx="2474820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Перевозчиков Арсений, 89800423908, </a:t>
            </a:r>
            <a:r>
              <a:rPr lang="en-US" sz="1300" b="1" dirty="0" smtClean="0">
                <a:solidFill>
                  <a:schemeClr val="bg1">
                    <a:lumMod val="50000"/>
                  </a:schemeClr>
                </a:solidFill>
              </a:rPr>
              <a:t>Perevozchikov.arseniy1996@mail.ru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https://vk.com/arseniy_izh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8056</TotalTime>
  <Words>824</Words>
  <Application>Microsoft Office PowerPoint</Application>
  <PresentationFormat>Произвольный</PresentationFormat>
  <Paragraphs>358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Honor</cp:lastModifiedBy>
  <cp:revision>47</cp:revision>
  <dcterms:created xsi:type="dcterms:W3CDTF">2022-10-14T10:42:52Z</dcterms:created>
  <dcterms:modified xsi:type="dcterms:W3CDTF">2023-12-30T17:39:31Z</dcterms:modified>
  <dc:language>ru-RU</dc:language>
</cp:coreProperties>
</file>