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304" r:id="rId7"/>
    <p:sldId id="297" r:id="rId8"/>
    <p:sldId id="298" r:id="rId9"/>
    <p:sldId id="299" r:id="rId10"/>
    <p:sldId id="300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3" autoAdjust="0"/>
    <p:restoredTop sz="95604" autoAdjust="0"/>
  </p:normalViewPr>
  <p:slideViewPr>
    <p:cSldViewPr snapToGrid="0">
      <p:cViewPr varScale="1">
        <p:scale>
          <a:sx n="74" d="100"/>
          <a:sy n="74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0" strike="noStrike" spc="-1" dirty="0">
                <a:latin typeface="Arial"/>
                <a:ea typeface="Arial"/>
              </a:rPr>
              <a:t>Проводник - мобильное приложение для знакомства с Россией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" sz="2400" b="0" strike="noStrike" spc="-1" dirty="0">
                <a:latin typeface="Arial"/>
                <a:ea typeface="Arial"/>
              </a:rPr>
              <a:t>Санкт-Петербургский Государстевнный Экономический Университет (СПБГЭУ)</a:t>
            </a:r>
            <a:endParaRPr lang="ru-RU" sz="2400" b="0" strike="noStrike" spc="-1" dirty="0"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A868D5-B864-4444-BD9B-20D7B14578D5}"/>
              </a:ext>
            </a:extLst>
          </p:cNvPr>
          <p:cNvSpPr txBox="1"/>
          <p:nvPr/>
        </p:nvSpPr>
        <p:spPr>
          <a:xfrm>
            <a:off x="766571" y="2656820"/>
            <a:ext cx="18246047" cy="698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480" algn="just">
              <a:lnSpc>
                <a:spcPct val="115000"/>
              </a:lnSpc>
              <a:buNone/>
              <a:tabLst>
                <a:tab pos="0" algn="l"/>
              </a:tabLst>
            </a:pPr>
            <a:r>
              <a:rPr lang="ru-RU" sz="2800" b="0" strike="noStrike" spc="-1" dirty="0">
                <a:latin typeface="Arial"/>
                <a:ea typeface="Arial"/>
              </a:rPr>
              <a:t>Наш пользователь, иностранный гость нашей страны , хочет как можно быстрее адаптироваться к российской среде, но не может, потому что ему мешает то, что он далек от культуры, законов и т. д. нашей страны; имеет языковой барьер; не имеет связей в стране,</a:t>
            </a:r>
            <a:endParaRPr lang="ru-RU" sz="2800" b="0" strike="noStrike" spc="-1" dirty="0">
              <a:latin typeface="Arial"/>
            </a:endParaRPr>
          </a:p>
          <a:p>
            <a:pPr marL="114480" algn="just">
              <a:lnSpc>
                <a:spcPct val="115000"/>
              </a:lnSpc>
              <a:buNone/>
              <a:tabLst>
                <a:tab pos="0" algn="l"/>
              </a:tabLst>
            </a:pPr>
            <a:r>
              <a:rPr lang="ru-RU" sz="2800" b="0" strike="noStrike" spc="-1" dirty="0">
                <a:latin typeface="Arial"/>
                <a:ea typeface="Arial"/>
              </a:rPr>
              <a:t>а существующие решения, такие как миграционные центры, курсы по изучению русского языка и культуры, законодательство РФ на бумажных носителях имеют существенный недостаток: МФЦ - огромные очереди, невозможность сотрудников изъясняться с мигрантом на его родном языке, необходимость неоднократных визитов по одному и тому же вопросу, отсутствие возможности поделиться и перенять чужой опыт; курсы – дорогостоящие, время затратные; печатные законы – отсутствие пояснений и непонимание важности их изучения.</a:t>
            </a:r>
          </a:p>
          <a:p>
            <a:pPr marL="114480" algn="just">
              <a:lnSpc>
                <a:spcPct val="115000"/>
              </a:lnSpc>
              <a:buNone/>
              <a:tabLst>
                <a:tab pos="0" algn="l"/>
              </a:tabLst>
            </a:pPr>
            <a:endParaRPr lang="ru-RU" sz="2800" b="0" strike="noStrike" spc="-1" dirty="0">
              <a:latin typeface="Arial"/>
            </a:endParaRPr>
          </a:p>
          <a:p>
            <a:pPr marL="114480" algn="just">
              <a:lnSpc>
                <a:spcPct val="115000"/>
              </a:lnSpc>
              <a:buNone/>
              <a:tabLst>
                <a:tab pos="0" algn="l"/>
              </a:tabLst>
            </a:pPr>
            <a:r>
              <a:rPr lang="ru-RU" sz="2800" b="0" strike="noStrike" spc="-1" dirty="0">
                <a:latin typeface="Arial"/>
                <a:ea typeface="Arial"/>
              </a:rPr>
              <a:t>А россияне, в свою очередь хотят чувствовать себя в безопасности рядом с представителями других стран, привить уважение к своей культуре, призвать к соблюдению порядков РФ, и это противоречит основной цели нашего пользователя, потому что для иностранных мигрантов главной целью прибытия в Россию является заработок, а не посвящение в культуру нашей страны.</a:t>
            </a:r>
            <a:endParaRPr lang="ru-RU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5848" y="1548822"/>
            <a:ext cx="18424652" cy="755491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ru-RU" sz="3600" b="0" strike="noStrike" spc="-1" dirty="0">
                <a:latin typeface="Arial"/>
                <a:ea typeface="Arial"/>
              </a:rPr>
              <a:t>Частичные аналоги:</a:t>
            </a:r>
            <a:endParaRPr lang="ru-RU" sz="3600" b="0" strike="noStrike" spc="-1" dirty="0">
              <a:latin typeface="Arial"/>
            </a:endParaRPr>
          </a:p>
          <a:p>
            <a:pPr marL="342900" indent="-34290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ru-RU" sz="3600" b="0" strike="noStrike" spc="-1" dirty="0">
                <a:latin typeface="Arial"/>
                <a:ea typeface="Arial"/>
              </a:rPr>
              <a:t>В рамках государственного законодательства созданы миграционные центры, обеспечивающие легальное пребывание и статус мигранта.</a:t>
            </a:r>
            <a:endParaRPr lang="ru-RU" sz="3600" b="0" strike="noStrike" spc="-1" dirty="0">
              <a:latin typeface="Arial"/>
            </a:endParaRPr>
          </a:p>
          <a:p>
            <a:pPr marL="342900" indent="-34290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ru-RU" sz="3600" b="0" strike="noStrike" spc="-1" dirty="0">
                <a:latin typeface="Arial"/>
                <a:ea typeface="Arial"/>
              </a:rPr>
              <a:t>Приложения и курсы по изучению русского языка.</a:t>
            </a:r>
            <a:endParaRPr lang="ru-RU" sz="3600" spc="-1" dirty="0">
              <a:latin typeface="Arial"/>
            </a:endParaRPr>
          </a:p>
          <a:p>
            <a:pPr marL="342900" indent="-34290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en-US" sz="3600" b="0" strike="noStrike" spc="-1" dirty="0">
                <a:latin typeface="Arial"/>
                <a:ea typeface="Arial"/>
              </a:rPr>
              <a:t>Online </a:t>
            </a:r>
            <a:r>
              <a:rPr lang="ru-RU" sz="3600" b="0" strike="noStrike" spc="-1" dirty="0">
                <a:latin typeface="Arial"/>
                <a:ea typeface="Arial"/>
              </a:rPr>
              <a:t>ресурсы такие как приложения: </a:t>
            </a:r>
            <a:r>
              <a:rPr lang="en-US" sz="3600" b="0" strike="noStrike" spc="-1" dirty="0" err="1">
                <a:latin typeface="Arial"/>
                <a:ea typeface="Arial"/>
              </a:rPr>
              <a:t>Imigrant</a:t>
            </a:r>
            <a:r>
              <a:rPr lang="en-US" sz="3600" b="0" strike="noStrike" spc="-1" dirty="0">
                <a:latin typeface="Arial"/>
                <a:ea typeface="Arial"/>
              </a:rPr>
              <a:t>, </a:t>
            </a:r>
            <a:r>
              <a:rPr lang="ru-RU" sz="3600" b="0" strike="noStrike" spc="-1" dirty="0">
                <a:latin typeface="Arial"/>
                <a:ea typeface="Arial"/>
              </a:rPr>
              <a:t>Мигрант, Мой дом.</a:t>
            </a:r>
          </a:p>
          <a:p>
            <a:pPr marL="0" algn="just">
              <a:lnSpc>
                <a:spcPct val="11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ru-RU" sz="3600" b="0" strike="noStrike" spc="-1" dirty="0">
                <a:latin typeface="Arial"/>
              </a:rPr>
              <a:t>Преимущества проекта:</a:t>
            </a:r>
          </a:p>
          <a:p>
            <a:pPr marL="742950" indent="-74295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ru-RU" sz="3600" spc="-1" dirty="0">
                <a:latin typeface="Arial"/>
              </a:rPr>
              <a:t>Удобный интерфейс</a:t>
            </a:r>
          </a:p>
          <a:p>
            <a:pPr marL="742950" indent="-74295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ru-RU" sz="3600" spc="-1" dirty="0">
                <a:latin typeface="Arial"/>
              </a:rPr>
              <a:t>Быстрая помощь</a:t>
            </a:r>
          </a:p>
          <a:p>
            <a:pPr marL="742950" indent="-74295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ru-RU" sz="3600" spc="-1" dirty="0">
                <a:latin typeface="Arial"/>
              </a:rPr>
              <a:t>Уделение внимания адаптации</a:t>
            </a:r>
          </a:p>
          <a:p>
            <a:pPr marL="742950" indent="-74295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ru-RU" sz="3600" spc="-1" dirty="0">
                <a:latin typeface="Arial"/>
              </a:rPr>
              <a:t>Акцент на Африканские страны </a:t>
            </a:r>
          </a:p>
          <a:p>
            <a:pPr marL="742950" indent="-742950" algn="just">
              <a:lnSpc>
                <a:spcPct val="115000"/>
              </a:lnSpc>
              <a:spcAft>
                <a:spcPts val="1199"/>
              </a:spcAft>
              <a:buFont typeface="+mj-lt"/>
              <a:buAutoNum type="arabicPeriod"/>
              <a:tabLst>
                <a:tab pos="0" algn="l"/>
              </a:tabLst>
            </a:pPr>
            <a:endParaRPr lang="ru-RU" sz="3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102012-E3AF-5D40-A3E6-D1841A7FCF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762C84-E1C4-4148-87CD-E6B12893B2B0}"/>
              </a:ext>
            </a:extLst>
          </p:cNvPr>
          <p:cNvSpPr txBox="1"/>
          <p:nvPr/>
        </p:nvSpPr>
        <p:spPr>
          <a:xfrm>
            <a:off x="894587" y="3825894"/>
            <a:ext cx="18314926" cy="6409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ru-RU" sz="4400" b="0" strike="noStrike" spc="-1" dirty="0">
                <a:latin typeface="Arial"/>
                <a:ea typeface="Arial"/>
              </a:rPr>
              <a:t>Ущерб несет как российское общество, так и сами мигранты. Он выражается в столкновении интересов и кардинально разных культур. </a:t>
            </a:r>
            <a:endParaRPr lang="ru-RU" sz="44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ru-RU" sz="4400" b="0" strike="noStrike" spc="-1" dirty="0">
                <a:latin typeface="Arial"/>
                <a:ea typeface="Arial"/>
              </a:rPr>
              <a:t>Если не решать данную проблему, то это приведет к следующим последствиям: рост криминала, притеснение культуры и религии коренного народа, негативное отношение местных жителей к мигрантам в целом, осложнение ситуации на рынке рабочей силы, организация преступных группировок по национальному признаку.</a:t>
            </a:r>
            <a:endParaRPr lang="ru-RU" sz="4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7AA4F1-398B-DA41-8C63-936E009465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574F8AB0-638C-624C-9B21-EF286F8085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7177529"/>
              </p:ext>
            </p:extLst>
          </p:nvPr>
        </p:nvGraphicFramePr>
        <p:xfrm>
          <a:off x="784860" y="970919"/>
          <a:ext cx="18065472" cy="10239096"/>
        </p:xfrm>
        <a:graphic>
          <a:graphicData uri="http://schemas.openxmlformats.org/drawingml/2006/table">
            <a:tbl>
              <a:tblPr/>
              <a:tblGrid>
                <a:gridCol w="3612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2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2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2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143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3161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3600" b="0" strike="noStrike" spc="-1" dirty="0">
                          <a:latin typeface="Arial"/>
                        </a:rPr>
                        <a:t>Бизнес-модель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33A3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013">
                <a:tc rowSpan="2">
                  <a:txBody>
                    <a:bodyPr/>
                    <a:lstStyle/>
                    <a:p>
                      <a:r>
                        <a:rPr lang="ru-RU" sz="3600" b="0" strike="noStrike" spc="-1" dirty="0">
                          <a:latin typeface="Arial"/>
                        </a:rPr>
                        <a:t>Ключевые партнеры:</a:t>
                      </a:r>
                    </a:p>
                    <a:p>
                      <a:r>
                        <a:rPr lang="ru-RU" sz="3600" b="0" strike="noStrike" spc="-1" dirty="0">
                          <a:latin typeface="Arial"/>
                        </a:rPr>
                        <a:t>ФМС</a:t>
                      </a:r>
                    </a:p>
                    <a:p>
                      <a:r>
                        <a:rPr lang="ru-RU" sz="3600" b="0" strike="noStrike" spc="-1" dirty="0">
                          <a:latin typeface="Arial"/>
                        </a:rPr>
                        <a:t>МФЦ</a:t>
                      </a:r>
                    </a:p>
                    <a:p>
                      <a:r>
                        <a:rPr lang="ru-RU" sz="3600" b="0" strike="noStrike" spc="-1" dirty="0">
                          <a:latin typeface="Arial"/>
                        </a:rPr>
                        <a:t>ФАДН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2400" b="0" strike="noStrike" spc="-1" dirty="0">
                          <a:latin typeface="Arial"/>
                        </a:rPr>
                        <a:t>Ключевые виды деятельности:</a:t>
                      </a:r>
                    </a:p>
                    <a:p>
                      <a:r>
                        <a:rPr lang="ru-RU" sz="2400" b="0" strike="noStrike" spc="-1" dirty="0">
                          <a:latin typeface="Arial"/>
                        </a:rPr>
                        <a:t>- Информационная поддержка мигрантов с целью их ускоренной адаптации</a:t>
                      </a:r>
                    </a:p>
                    <a:p>
                      <a:r>
                        <a:rPr lang="ru-RU" sz="2400" b="0" strike="noStrike" spc="-1" dirty="0">
                          <a:latin typeface="Arial"/>
                        </a:rPr>
                        <a:t>- Консультативная помощь с оформлением </a:t>
                      </a:r>
                      <a:r>
                        <a:rPr lang="ru-RU" sz="2400" b="0" strike="noStrike" spc="-1" dirty="0" err="1">
                          <a:latin typeface="Arial"/>
                        </a:rPr>
                        <a:t>докуменетов</a:t>
                      </a:r>
                      <a:endParaRPr lang="ru-RU" sz="2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2400" b="0" strike="noStrike" spc="-1" dirty="0">
                          <a:latin typeface="Arial"/>
                        </a:rPr>
                        <a:t>Предоставляемая ценность:</a:t>
                      </a:r>
                    </a:p>
                    <a:p>
                      <a:r>
                        <a:rPr lang="ru-RU" sz="2400" b="0" strike="noStrike" spc="-1" dirty="0">
                          <a:latin typeface="Arial"/>
                        </a:rPr>
                        <a:t>Всесторонняя информационная и консультативная поддержка мигрантов с целью ускоренной адаптации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strike="noStrike" spc="-1">
                          <a:latin typeface="Arial"/>
                        </a:rPr>
                        <a:t>Взаимоотношения с клиентами:</a:t>
                      </a:r>
                    </a:p>
                    <a:p>
                      <a:r>
                        <a:rPr lang="ru-RU" sz="2400" b="0" strike="noStrike" spc="-1">
                          <a:latin typeface="Arial"/>
                        </a:rPr>
                        <a:t>- регистрация в приложении </a:t>
                      </a:r>
                    </a:p>
                    <a:p>
                      <a:r>
                        <a:rPr lang="ru-RU" sz="2400" b="0" strike="noStrike" spc="-1">
                          <a:latin typeface="Arial"/>
                        </a:rPr>
                        <a:t>- взаимодействие через чат в приложении и рассылки по эл. почте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2400" b="0" strike="noStrike" spc="-1">
                          <a:latin typeface="Arial"/>
                        </a:rPr>
                        <a:t>Клиенты:</a:t>
                      </a:r>
                    </a:p>
                    <a:p>
                      <a:r>
                        <a:rPr lang="ru-RU" sz="2400" b="0" strike="noStrike" spc="-1">
                          <a:latin typeface="Arial"/>
                        </a:rPr>
                        <a:t>-иностранцы, приехавшие в страну с целью полного переезда и смены гражданства. </a:t>
                      </a:r>
                    </a:p>
                    <a:p>
                      <a:r>
                        <a:rPr lang="ru-RU" sz="2400" b="0" strike="noStrike" spc="-1">
                          <a:latin typeface="Arial"/>
                        </a:rPr>
                        <a:t>-иностранцы, приехавшие в страну с целью поиска работы и более комфортных условий для жизни</a:t>
                      </a:r>
                    </a:p>
                    <a:p>
                      <a:endParaRPr lang="ru-RU" sz="24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latin typeface="Arial"/>
                        </a:rPr>
                        <a:t>Возраст не имеет значения, приезжие из стран Африки, стран СНГ, Китая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26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 dirty="0">
                        <a:highlight>
                          <a:srgbClr val="008080"/>
                        </a:highlight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strike="noStrike" spc="-1" dirty="0">
                          <a:latin typeface="Arial"/>
                        </a:rPr>
                        <a:t>Каналы сбыта: комбинированные. Продвижение услуг напрямую, а также с помощью ключевых партнеров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0013">
                <a:tc gridSpan="2">
                  <a:txBody>
                    <a:bodyPr/>
                    <a:lstStyle/>
                    <a:p>
                      <a:r>
                        <a:rPr lang="ru-RU" sz="3600" b="0" strike="noStrike" spc="-1" dirty="0">
                          <a:latin typeface="Arial"/>
                        </a:rPr>
                        <a:t>Издержки: трудовые ресурсы,  затраты на разработку и создание приложения, затраты на </a:t>
                      </a:r>
                      <a:r>
                        <a:rPr lang="ru-RU" sz="3600" b="0" strike="noStrike" spc="-1" dirty="0" err="1">
                          <a:latin typeface="Arial"/>
                        </a:rPr>
                        <a:t>консультаципю</a:t>
                      </a:r>
                      <a:r>
                        <a:rPr lang="ru-RU" sz="3600" b="0" strike="noStrike" spc="-1" dirty="0">
                          <a:latin typeface="Arial"/>
                        </a:rPr>
                        <a:t> квалифицированных специалистов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3600" b="0" strike="noStrike" spc="-1" dirty="0">
                          <a:latin typeface="Arial"/>
                        </a:rPr>
                        <a:t>Доходы: доходы с рекламы в самом приложении, доходы от партнёров, которых мы размещаем в качестве сервисов для клиентов, доходы с подписки на приложение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47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5684D7-9358-6B4C-88CF-67F701D24CC2}"/>
              </a:ext>
            </a:extLst>
          </p:cNvPr>
          <p:cNvSpPr txBox="1"/>
          <p:nvPr/>
        </p:nvSpPr>
        <p:spPr>
          <a:xfrm>
            <a:off x="894587" y="3173538"/>
            <a:ext cx="17721218" cy="4144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algn="just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ru-RU" sz="4000" b="0" strike="noStrike" spc="-1" dirty="0">
                <a:solidFill>
                  <a:srgbClr val="000000"/>
                </a:solidFill>
                <a:latin typeface="Arial"/>
              </a:rPr>
              <a:t>Успешные кейсы: получение инвестиций, определение целевого рынка, поиск партнеров для рекламы как внутри приложения, так и самого приложения. </a:t>
            </a:r>
          </a:p>
          <a:p>
            <a:pPr marL="108000" algn="just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ru-RU" sz="4000" b="0" strike="noStrike" spc="-1" dirty="0">
                <a:solidFill>
                  <a:srgbClr val="000000"/>
                </a:solidFill>
                <a:latin typeface="Arial"/>
              </a:rPr>
              <a:t>Клиенты: мигранты из стран </a:t>
            </a:r>
            <a:r>
              <a:rPr lang="ru-RU" sz="4000" b="0" strike="noStrike" spc="-1" dirty="0" err="1">
                <a:solidFill>
                  <a:srgbClr val="000000"/>
                </a:solidFill>
                <a:latin typeface="Arial"/>
              </a:rPr>
              <a:t>африки</a:t>
            </a:r>
            <a:r>
              <a:rPr lang="ru-RU" sz="4000" b="0" strike="noStrike" spc="-1" dirty="0">
                <a:solidFill>
                  <a:srgbClr val="000000"/>
                </a:solidFill>
                <a:latin typeface="Arial"/>
              </a:rPr>
              <a:t>, средней </a:t>
            </a:r>
            <a:r>
              <a:rPr lang="ru-RU" sz="4000" b="0" strike="noStrike" spc="-1" dirty="0" err="1">
                <a:solidFill>
                  <a:srgbClr val="000000"/>
                </a:solidFill>
                <a:latin typeface="Arial"/>
              </a:rPr>
              <a:t>азии</a:t>
            </a:r>
            <a:r>
              <a:rPr lang="ru-RU" sz="4000" b="0" strike="noStrike" spc="-1" dirty="0">
                <a:solidFill>
                  <a:srgbClr val="000000"/>
                </a:solidFill>
                <a:latin typeface="Arial"/>
              </a:rPr>
              <a:t>, стран СНГ.</a:t>
            </a:r>
          </a:p>
          <a:p>
            <a:pPr marL="108000" algn="just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ru-RU" sz="4000" b="0" strike="noStrike" spc="-1" dirty="0">
                <a:solidFill>
                  <a:srgbClr val="000000"/>
                </a:solidFill>
                <a:latin typeface="Arial"/>
              </a:rPr>
              <a:t>Привлеченные инвестиции: денежные средства полученные от государства, гранты, собственные средства, кредит.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2882011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Рисунок 1">
            <a:extLst>
              <a:ext uri="{FF2B5EF4-FFF2-40B4-BE49-F238E27FC236}">
                <a16:creationId xmlns:a16="http://schemas.microsoft.com/office/drawing/2014/main" id="{F930496F-B453-AD43-8AF0-D71258789C8B}"/>
              </a:ext>
            </a:extLst>
          </p:cNvPr>
          <p:cNvPicPr/>
          <p:nvPr/>
        </p:nvPicPr>
        <p:blipFill>
          <a:blip r:embed="rId3"/>
          <a:srcRect t="9280"/>
          <a:stretch/>
        </p:blipFill>
        <p:spPr>
          <a:xfrm>
            <a:off x="7345345" y="2444224"/>
            <a:ext cx="4506010" cy="7277843"/>
          </a:xfrm>
          <a:prstGeom prst="rect">
            <a:avLst/>
          </a:prstGeom>
          <a:ln w="0">
            <a:noFill/>
          </a:ln>
        </p:spPr>
      </p:pic>
      <p:sp>
        <p:nvSpPr>
          <p:cNvPr id="18" name="TextBox 2">
            <a:extLst>
              <a:ext uri="{FF2B5EF4-FFF2-40B4-BE49-F238E27FC236}">
                <a16:creationId xmlns:a16="http://schemas.microsoft.com/office/drawing/2014/main" id="{1E100BD0-62F0-EB4B-B30C-982ECCF382FF}"/>
              </a:ext>
            </a:extLst>
          </p:cNvPr>
          <p:cNvSpPr/>
          <p:nvPr/>
        </p:nvSpPr>
        <p:spPr>
          <a:xfrm>
            <a:off x="6188579" y="9964208"/>
            <a:ext cx="5527836" cy="11471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7875" tIns="98938" rIns="197875" bIns="98938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078" spc="-2" dirty="0" err="1">
                <a:latin typeface="Arial"/>
                <a:ea typeface="Arial"/>
              </a:rPr>
              <a:t>Кусса</a:t>
            </a:r>
            <a:r>
              <a:rPr lang="ru-RU" sz="3078" spc="-2" dirty="0">
                <a:latin typeface="Arial"/>
                <a:ea typeface="Arial"/>
              </a:rPr>
              <a:t> Евгения Алексеевна</a:t>
            </a:r>
            <a:endParaRPr lang="ru-RU" sz="3078" spc="-2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3078" spc="-2" dirty="0">
                <a:latin typeface="Arial"/>
                <a:ea typeface="Arial"/>
              </a:rPr>
              <a:t>Лидер проекта </a:t>
            </a:r>
            <a:endParaRPr lang="ru-RU" sz="3078" spc="-2" dirty="0">
              <a:latin typeface="Arial"/>
            </a:endParaRPr>
          </a:p>
        </p:txBody>
      </p:sp>
      <p:pic>
        <p:nvPicPr>
          <p:cNvPr id="19" name="Рисунок 3">
            <a:extLst>
              <a:ext uri="{FF2B5EF4-FFF2-40B4-BE49-F238E27FC236}">
                <a16:creationId xmlns:a16="http://schemas.microsoft.com/office/drawing/2014/main" id="{284DE308-F39F-B64D-BA19-6BC34EC07221}"/>
              </a:ext>
            </a:extLst>
          </p:cNvPr>
          <p:cNvPicPr/>
          <p:nvPr/>
        </p:nvPicPr>
        <p:blipFill>
          <a:blip r:embed="rId4"/>
          <a:srcRect t="9712"/>
          <a:stretch/>
        </p:blipFill>
        <p:spPr>
          <a:xfrm>
            <a:off x="13737905" y="2351619"/>
            <a:ext cx="4591492" cy="7370448"/>
          </a:xfrm>
          <a:prstGeom prst="rect">
            <a:avLst/>
          </a:prstGeom>
          <a:ln w="0">
            <a:noFill/>
          </a:ln>
        </p:spPr>
      </p:pic>
      <p:sp>
        <p:nvSpPr>
          <p:cNvPr id="20" name="TextBox 4">
            <a:extLst>
              <a:ext uri="{FF2B5EF4-FFF2-40B4-BE49-F238E27FC236}">
                <a16:creationId xmlns:a16="http://schemas.microsoft.com/office/drawing/2014/main" id="{FE5383F3-79FE-D041-BE24-ECC5CB9321EC}"/>
              </a:ext>
            </a:extLst>
          </p:cNvPr>
          <p:cNvSpPr/>
          <p:nvPr/>
        </p:nvSpPr>
        <p:spPr>
          <a:xfrm>
            <a:off x="13064339" y="10044150"/>
            <a:ext cx="5938625" cy="11471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7875" tIns="98938" rIns="197875" bIns="98938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078" spc="-2">
                <a:latin typeface="Arial"/>
                <a:ea typeface="Arial"/>
              </a:rPr>
              <a:t>Кизь Анна Антоновна</a:t>
            </a:r>
            <a:endParaRPr lang="ru-RU" sz="3078" spc="-2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3078" spc="-2">
                <a:latin typeface="Arial"/>
                <a:ea typeface="Arial"/>
              </a:rPr>
              <a:t>Администратор проекта</a:t>
            </a:r>
            <a:endParaRPr lang="ru-RU" sz="3078" spc="-2">
              <a:latin typeface="Arial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096E9C2-BFDC-434F-8BD6-9E87B76F6C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3" t="29850" r="15251" b="7426"/>
          <a:stretch/>
        </p:blipFill>
        <p:spPr>
          <a:xfrm>
            <a:off x="1175466" y="4132494"/>
            <a:ext cx="4524737" cy="558957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0D8681E-B1CC-1049-818D-C4A714C4BC95}"/>
              </a:ext>
            </a:extLst>
          </p:cNvPr>
          <p:cNvSpPr txBox="1"/>
          <p:nvPr/>
        </p:nvSpPr>
        <p:spPr>
          <a:xfrm>
            <a:off x="-793165" y="9948072"/>
            <a:ext cx="8461999" cy="1039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078" spc="-2" dirty="0"/>
              <a:t>Вишникин Иван Дмитриевич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3078" spc="-2" dirty="0" err="1"/>
              <a:t>Креатор</a:t>
            </a:r>
            <a:endParaRPr lang="ru-RU" sz="3078" spc="-2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95C8801-D4FF-4342-9E51-3DBFA46650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6B3FCC-3EE1-844A-A976-26BEEF3FCB9B}"/>
              </a:ext>
            </a:extLst>
          </p:cNvPr>
          <p:cNvSpPr txBox="1"/>
          <p:nvPr/>
        </p:nvSpPr>
        <p:spPr>
          <a:xfrm>
            <a:off x="1500996" y="2453213"/>
            <a:ext cx="15350706" cy="7817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Font typeface="StarSymbol"/>
              <a:buAutoNum type="arabicPeriod"/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</a:rPr>
              <a:t>Всесторонний анализ миграционного  прироста в 2021, 2022 и 2023 году. Анализ прогноза миграционного прироста на 2024 год и на ближайшие 5 лет;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Font typeface="StarSymbol"/>
              <a:buAutoNum type="arabicPeriod"/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</a:rPr>
              <a:t>Привлечение специалистов в миграционном вопросе, а также специалистов, изучающих народы, являющиеся нашей ЦА;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Font typeface="StarSymbol"/>
              <a:buAutoNum type="arabicPeriod"/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</a:rPr>
              <a:t>Составление пула функций, которые будут решать потребности приезжающих иностранцев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Font typeface="StarSymbol"/>
              <a:buAutoNum type="arabicPeriod"/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</a:rPr>
              <a:t>Взаимодействие с государственными структурами с целью сотрудничества в реализации проекта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Font typeface="StarSymbol"/>
              <a:buAutoNum type="arabicPeriod"/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</a:rPr>
              <a:t>Создание и разработка приложения по методу MVP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Font typeface="StarSymbol"/>
              <a:buAutoNum type="arabicPeriod"/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</a:rPr>
              <a:t>Анализ полученных результатов и совершенствование проекта</a:t>
            </a:r>
          </a:p>
          <a:p>
            <a:pPr marL="432000" indent="-324000" algn="just">
              <a:spcBef>
                <a:spcPts val="1417"/>
              </a:spcBef>
              <a:buClr>
                <a:srgbClr val="000000"/>
              </a:buClr>
              <a:buFont typeface="StarSymbol"/>
              <a:buAutoNum type="arabicPeriod"/>
            </a:pPr>
            <a:r>
              <a:rPr lang="ru-RU" sz="3600" spc="-1" dirty="0">
                <a:solidFill>
                  <a:srgbClr val="000000"/>
                </a:solidFill>
                <a:latin typeface="Arial"/>
              </a:rPr>
              <a:t>Привлечение инвестиций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 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/>
              <a:t>89218629814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Kussadereza@yandex.ru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3721</TotalTime>
  <Words>662</Words>
  <Application>Microsoft Macintosh PowerPoint</Application>
  <PresentationFormat>Произвольный</PresentationFormat>
  <Paragraphs>67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StarSymbol</vt:lpstr>
      <vt:lpstr>ОБЛОЖКИ</vt:lpstr>
      <vt:lpstr>РАЗДЕЛИТЕЛИ</vt:lpstr>
      <vt:lpstr>Проводник - мобильное приложение для знакомства с Россией</vt:lpstr>
      <vt:lpstr>Проблема</vt:lpstr>
      <vt:lpstr>Решение</vt:lpstr>
      <vt:lpstr>Рынок</vt:lpstr>
      <vt:lpstr>Презентация PowerPoint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Пакулина Мария Владиславовна</cp:lastModifiedBy>
  <cp:revision>220</cp:revision>
  <dcterms:created xsi:type="dcterms:W3CDTF">2021-03-01T12:07:13Z</dcterms:created>
  <dcterms:modified xsi:type="dcterms:W3CDTF">2023-11-20T13:00:07Z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