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78" r:id="rId6"/>
    <p:sldId id="291" r:id="rId7"/>
    <p:sldId id="298" r:id="rId8"/>
    <p:sldId id="292" r:id="rId9"/>
    <p:sldId id="293" r:id="rId10"/>
    <p:sldId id="294" r:id="rId11"/>
    <p:sldId id="295" r:id="rId12"/>
    <p:sldId id="296" r:id="rId13"/>
    <p:sldId id="282" r:id="rId14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35" autoAdjust="0"/>
    <p:restoredTop sz="88673" autoAdjust="0"/>
  </p:normalViewPr>
  <p:slideViewPr>
    <p:cSldViewPr snapToGrid="0" snapToObjects="1" showGuides="1">
      <p:cViewPr>
        <p:scale>
          <a:sx n="80" d="100"/>
          <a:sy n="80" d="100"/>
        </p:scale>
        <p:origin x="-498" y="162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  <pc:docChgLst>
    <pc:chgData name="Александра Бочарова" userId="23990a4ced122c3d" providerId="LiveId" clId="{ABA417B3-DDDE-48A5-A57C-4556164230B3}"/>
    <pc:docChg chg="custSel addSld delSld modSld">
      <pc:chgData name="Александра Бочарова" userId="23990a4ced122c3d" providerId="LiveId" clId="{ABA417B3-DDDE-48A5-A57C-4556164230B3}" dt="2022-07-28T11:30:36.952" v="69" actId="1076"/>
      <pc:docMkLst>
        <pc:docMk/>
      </pc:docMkLst>
      <pc:sldChg chg="del">
        <pc:chgData name="Александра Бочарова" userId="23990a4ced122c3d" providerId="LiveId" clId="{ABA417B3-DDDE-48A5-A57C-4556164230B3}" dt="2022-07-28T11:04:38.874" v="0" actId="2696"/>
        <pc:sldMkLst>
          <pc:docMk/>
          <pc:sldMk cId="0" sldId="260"/>
        </pc:sldMkLst>
      </pc:sldChg>
      <pc:sldChg chg="del">
        <pc:chgData name="Александра Бочарова" userId="23990a4ced122c3d" providerId="LiveId" clId="{ABA417B3-DDDE-48A5-A57C-4556164230B3}" dt="2022-07-28T11:27:03.241" v="53" actId="2696"/>
        <pc:sldMkLst>
          <pc:docMk/>
          <pc:sldMk cId="0" sldId="262"/>
        </pc:sldMkLst>
      </pc:sldChg>
      <pc:sldChg chg="del">
        <pc:chgData name="Александра Бочарова" userId="23990a4ced122c3d" providerId="LiveId" clId="{ABA417B3-DDDE-48A5-A57C-4556164230B3}" dt="2022-07-28T11:13:01.930" v="2" actId="2696"/>
        <pc:sldMkLst>
          <pc:docMk/>
          <pc:sldMk cId="1646028645" sldId="267"/>
        </pc:sldMkLst>
      </pc:sldChg>
      <pc:sldChg chg="new del">
        <pc:chgData name="Александра Бочарова" userId="23990a4ced122c3d" providerId="LiveId" clId="{ABA417B3-DDDE-48A5-A57C-4556164230B3}" dt="2022-07-28T11:13:22.556" v="4" actId="2696"/>
        <pc:sldMkLst>
          <pc:docMk/>
          <pc:sldMk cId="2010728395" sldId="271"/>
        </pc:sldMkLst>
      </pc:sldChg>
      <pc:sldChg chg="del">
        <pc:chgData name="Александра Бочарова" userId="23990a4ced122c3d" providerId="LiveId" clId="{ABA417B3-DDDE-48A5-A57C-4556164230B3}" dt="2022-07-28T11:04:42.545" v="1" actId="2696"/>
        <pc:sldMkLst>
          <pc:docMk/>
          <pc:sldMk cId="3742280270" sldId="271"/>
        </pc:sldMkLst>
      </pc:sldChg>
      <pc:sldChg chg="delSp modSp new mod">
        <pc:chgData name="Александра Бочарова" userId="23990a4ced122c3d" providerId="LiveId" clId="{ABA417B3-DDDE-48A5-A57C-4556164230B3}" dt="2022-07-28T11:29:52.561" v="63" actId="27636"/>
        <pc:sldMkLst>
          <pc:docMk/>
          <pc:sldMk cId="4118535931" sldId="271"/>
        </pc:sldMkLst>
        <pc:spChg chg="del">
          <ac:chgData name="Александра Бочарова" userId="23990a4ced122c3d" providerId="LiveId" clId="{ABA417B3-DDDE-48A5-A57C-4556164230B3}" dt="2022-07-28T11:18:22.702" v="11" actId="478"/>
          <ac:spMkLst>
            <pc:docMk/>
            <pc:sldMk cId="4118535931" sldId="271"/>
            <ac:spMk id="2" creationId="{37109A43-ACCE-87B4-26AD-CF2783D88B9C}"/>
          </ac:spMkLst>
        </pc:spChg>
        <pc:spChg chg="mod">
          <ac:chgData name="Александра Бочарова" userId="23990a4ced122c3d" providerId="LiveId" clId="{ABA417B3-DDDE-48A5-A57C-4556164230B3}" dt="2022-07-28T11:29:52.561" v="63" actId="27636"/>
          <ac:spMkLst>
            <pc:docMk/>
            <pc:sldMk cId="4118535931" sldId="271"/>
            <ac:spMk id="3" creationId="{0F11CC26-0F22-F413-835D-79D4BA71D243}"/>
          </ac:spMkLst>
        </pc:spChg>
        <pc:spChg chg="mod">
          <ac:chgData name="Александра Бочарова" userId="23990a4ced122c3d" providerId="LiveId" clId="{ABA417B3-DDDE-48A5-A57C-4556164230B3}" dt="2022-07-28T11:18:37.867" v="13" actId="12"/>
          <ac:spMkLst>
            <pc:docMk/>
            <pc:sldMk cId="4118535931" sldId="271"/>
            <ac:spMk id="4" creationId="{6DB7400C-647B-FB6B-23A6-EEC81F34E7C8}"/>
          </ac:spMkLst>
        </pc:spChg>
      </pc:sldChg>
      <pc:sldChg chg="delSp modSp new mod">
        <pc:chgData name="Александра Бочарова" userId="23990a4ced122c3d" providerId="LiveId" clId="{ABA417B3-DDDE-48A5-A57C-4556164230B3}" dt="2022-07-28T11:27:46.653" v="54"/>
        <pc:sldMkLst>
          <pc:docMk/>
          <pc:sldMk cId="3194052570" sldId="272"/>
        </pc:sldMkLst>
        <pc:spChg chg="del">
          <ac:chgData name="Александра Бочарова" userId="23990a4ced122c3d" providerId="LiveId" clId="{ABA417B3-DDDE-48A5-A57C-4556164230B3}" dt="2022-07-28T11:19:21.772" v="15" actId="478"/>
          <ac:spMkLst>
            <pc:docMk/>
            <pc:sldMk cId="3194052570" sldId="272"/>
            <ac:spMk id="2" creationId="{2D17BC04-D9C5-891E-FEC4-8699249DC2C6}"/>
          </ac:spMkLst>
        </pc:spChg>
        <pc:spChg chg="mod">
          <ac:chgData name="Александра Бочарова" userId="23990a4ced122c3d" providerId="LiveId" clId="{ABA417B3-DDDE-48A5-A57C-4556164230B3}" dt="2022-07-28T11:21:10.377" v="40" actId="20577"/>
          <ac:spMkLst>
            <pc:docMk/>
            <pc:sldMk cId="3194052570" sldId="272"/>
            <ac:spMk id="3" creationId="{0936C1B7-E3FC-8D4E-F423-12E84BFBA201}"/>
          </ac:spMkLst>
        </pc:spChg>
        <pc:spChg chg="mod">
          <ac:chgData name="Александра Бочарова" userId="23990a4ced122c3d" providerId="LiveId" clId="{ABA417B3-DDDE-48A5-A57C-4556164230B3}" dt="2022-07-28T11:27:46.653" v="54"/>
          <ac:spMkLst>
            <pc:docMk/>
            <pc:sldMk cId="3194052570" sldId="272"/>
            <ac:spMk id="4" creationId="{5CD780F4-EC2E-24C0-DDEA-6DE98F1FAF14}"/>
          </ac:spMkLst>
        </pc:spChg>
      </pc:sldChg>
      <pc:sldChg chg="addSp delSp modSp add mod">
        <pc:chgData name="Александра Бочарова" userId="23990a4ced122c3d" providerId="LiveId" clId="{ABA417B3-DDDE-48A5-A57C-4556164230B3}" dt="2022-07-28T11:28:36.256" v="58" actId="1076"/>
        <pc:sldMkLst>
          <pc:docMk/>
          <pc:sldMk cId="3178500109" sldId="273"/>
        </pc:sldMkLst>
        <pc:spChg chg="mod">
          <ac:chgData name="Александра Бочарова" userId="23990a4ced122c3d" providerId="LiveId" clId="{ABA417B3-DDDE-48A5-A57C-4556164230B3}" dt="2022-07-28T11:21:27.109" v="52" actId="20577"/>
          <ac:spMkLst>
            <pc:docMk/>
            <pc:sldMk cId="3178500109" sldId="273"/>
            <ac:spMk id="3" creationId="{0936C1B7-E3FC-8D4E-F423-12E84BFBA201}"/>
          </ac:spMkLst>
        </pc:spChg>
        <pc:spChg chg="del">
          <ac:chgData name="Александра Бочарова" userId="23990a4ced122c3d" providerId="LiveId" clId="{ABA417B3-DDDE-48A5-A57C-4556164230B3}" dt="2022-07-28T11:28:25.010" v="55"/>
          <ac:spMkLst>
            <pc:docMk/>
            <pc:sldMk cId="3178500109" sldId="273"/>
            <ac:spMk id="4" creationId="{5CD780F4-EC2E-24C0-DDEA-6DE98F1FAF14}"/>
          </ac:spMkLst>
        </pc:spChg>
        <pc:spChg chg="add mod">
          <ac:chgData name="Александра Бочарова" userId="23990a4ced122c3d" providerId="LiveId" clId="{ABA417B3-DDDE-48A5-A57C-4556164230B3}" dt="2022-07-28T11:28:36.256" v="58" actId="1076"/>
          <ac:spMkLst>
            <pc:docMk/>
            <pc:sldMk cId="3178500109" sldId="273"/>
            <ac:spMk id="6" creationId="{E6FABA27-B068-D6B3-FDC5-85425FD7C822}"/>
          </ac:spMkLst>
        </pc:spChg>
        <pc:picChg chg="add mod">
          <ac:chgData name="Александра Бочарова" userId="23990a4ced122c3d" providerId="LiveId" clId="{ABA417B3-DDDE-48A5-A57C-4556164230B3}" dt="2022-07-28T11:28:27.639" v="56" actId="1076"/>
          <ac:picMkLst>
            <pc:docMk/>
            <pc:sldMk cId="3178500109" sldId="273"/>
            <ac:picMk id="2" creationId="{67736C41-9DD4-7C3A-EBCE-5A498A972604}"/>
          </ac:picMkLst>
        </pc:picChg>
      </pc:sldChg>
      <pc:sldChg chg="addSp delSp modSp new mod">
        <pc:chgData name="Александра Бочарова" userId="23990a4ced122c3d" providerId="LiveId" clId="{ABA417B3-DDDE-48A5-A57C-4556164230B3}" dt="2022-07-28T11:30:36.952" v="69" actId="1076"/>
        <pc:sldMkLst>
          <pc:docMk/>
          <pc:sldMk cId="40583889" sldId="274"/>
        </pc:sldMkLst>
        <pc:spChg chg="del">
          <ac:chgData name="Александра Бочарова" userId="23990a4ced122c3d" providerId="LiveId" clId="{ABA417B3-DDDE-48A5-A57C-4556164230B3}" dt="2022-07-28T11:29:13.337" v="60" actId="478"/>
          <ac:spMkLst>
            <pc:docMk/>
            <pc:sldMk cId="40583889" sldId="274"/>
            <ac:spMk id="2" creationId="{DD2EDADD-E81E-C749-0F14-C76478B2C306}"/>
          </ac:spMkLst>
        </pc:spChg>
        <pc:spChg chg="mod">
          <ac:chgData name="Александра Бочарова" userId="23990a4ced122c3d" providerId="LiveId" clId="{ABA417B3-DDDE-48A5-A57C-4556164230B3}" dt="2022-07-28T11:30:06.882" v="64"/>
          <ac:spMkLst>
            <pc:docMk/>
            <pc:sldMk cId="40583889" sldId="274"/>
            <ac:spMk id="3" creationId="{BC7A1EAF-E809-2AA4-077A-DF27BDE06A4B}"/>
          </ac:spMkLst>
        </pc:spChg>
        <pc:spChg chg="del">
          <ac:chgData name="Александра Бочарова" userId="23990a4ced122c3d" providerId="LiveId" clId="{ABA417B3-DDDE-48A5-A57C-4556164230B3}" dt="2022-07-28T11:30:21.690" v="65"/>
          <ac:spMkLst>
            <pc:docMk/>
            <pc:sldMk cId="40583889" sldId="274"/>
            <ac:spMk id="4" creationId="{0D32BC46-B14D-888D-F4FC-3F86A1A612CB}"/>
          </ac:spMkLst>
        </pc:spChg>
        <pc:spChg chg="add mod">
          <ac:chgData name="Александра Бочарова" userId="23990a4ced122c3d" providerId="LiveId" clId="{ABA417B3-DDDE-48A5-A57C-4556164230B3}" dt="2022-07-28T11:30:34.640" v="68" actId="14100"/>
          <ac:spMkLst>
            <pc:docMk/>
            <pc:sldMk cId="40583889" sldId="274"/>
            <ac:spMk id="6" creationId="{7B0EFD4C-0D56-46A9-3D1A-350188F9BB61}"/>
          </ac:spMkLst>
        </pc:spChg>
        <pc:spChg chg="add mod">
          <ac:chgData name="Александра Бочарова" userId="23990a4ced122c3d" providerId="LiveId" clId="{ABA417B3-DDDE-48A5-A57C-4556164230B3}" dt="2022-07-28T11:30:36.952" v="69" actId="1076"/>
          <ac:spMkLst>
            <pc:docMk/>
            <pc:sldMk cId="40583889" sldId="274"/>
            <ac:spMk id="7" creationId="{FBCD1DB0-C866-367C-D89F-40C689F86EB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21.11.2023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21.11.2023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636354"/>
            <a:ext cx="5753344" cy="1495017"/>
          </a:xfrm>
        </p:spPr>
        <p:txBody>
          <a:bodyPr>
            <a:normAutofit fontScale="90000"/>
          </a:bodyPr>
          <a:lstStyle/>
          <a:p>
            <a:r>
              <a:rPr lang="ru-RU" dirty="0"/>
              <a:t>Разработка проекта утилизации теплоты доменного шлака на ПАО «Северсталь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6030" y="3404503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/>
              <a:t>Мы </a:t>
            </a:r>
            <a:r>
              <a:rPr lang="ru-RU" sz="2000" dirty="0"/>
              <a:t>делаем </a:t>
            </a:r>
            <a:r>
              <a:rPr lang="ru-RU" sz="2000" dirty="0" smtClean="0"/>
              <a:t>проект </a:t>
            </a:r>
            <a:r>
              <a:rPr lang="ru-RU" sz="2000" dirty="0"/>
              <a:t>утилизации теплоты доменного шлака </a:t>
            </a:r>
            <a:r>
              <a:rPr lang="ru-RU" sz="2000" dirty="0" smtClean="0"/>
              <a:t>для </a:t>
            </a:r>
            <a:r>
              <a:rPr lang="ru-RU" sz="2000" dirty="0"/>
              <a:t>ПАО «Северсталь» </a:t>
            </a:r>
            <a:r>
              <a:rPr lang="ru-RU" sz="2000" dirty="0" smtClean="0"/>
              <a:t>чтобы снизить </a:t>
            </a:r>
            <a:r>
              <a:rPr lang="ru-RU" sz="2000" dirty="0" smtClean="0"/>
              <a:t>расход теплоты</a:t>
            </a:r>
            <a:r>
              <a:rPr lang="ru-RU" sz="2000" dirty="0">
                <a:latin typeface="Times New Roman"/>
                <a:ea typeface="Times New Roman"/>
              </a:rPr>
              <a:t> </a:t>
            </a:r>
            <a:r>
              <a:rPr lang="ru-RU" sz="2000" dirty="0" smtClean="0">
                <a:latin typeface="Times New Roman"/>
                <a:ea typeface="Times New Roman"/>
              </a:rPr>
              <a:t>на </a:t>
            </a:r>
            <a:endParaRPr lang="ru-RU" sz="2000" dirty="0">
              <a:latin typeface="Times New Roman"/>
              <a:ea typeface="Times New Roman"/>
            </a:endParaRPr>
          </a:p>
          <a:p>
            <a:r>
              <a:rPr lang="ru-RU" sz="2000" dirty="0" smtClean="0">
                <a:latin typeface="Times New Roman"/>
                <a:ea typeface="Times New Roman"/>
              </a:rPr>
              <a:t>25 </a:t>
            </a:r>
            <a:r>
              <a:rPr lang="ru-RU" sz="2000" dirty="0" smtClean="0">
                <a:latin typeface="Times New Roman"/>
                <a:ea typeface="Times New Roman"/>
              </a:rPr>
              <a:t>МВт</a:t>
            </a:r>
            <a:r>
              <a:rPr lang="ru-RU" sz="2000" dirty="0" smtClean="0"/>
              <a:t>!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проекта и проблема клиента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83010"/>
            <a:ext cx="10971372" cy="4835900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При производстве чугуна в доменном производстве образуется расплавленный шлак, выход которого составляет 0,3-0,6 тонны на 1 тонну чугуна. Жидкий шлак выходит из доменной печи при температуре порядка 1400-1500 С, и содержит значительное количество физической теплоты, составляющей  в расчёте на 1 тонну шлака 1600-1800 МДж, что эквивалентно 55-61 кг условного топлива.</a:t>
            </a: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В настоящее время некоторая часть жидкого доменного шлака направляется в установки мокрой грануляции, где получается гранулированный шлак с размером гранул 1-2 мм, а большая часть шлака отправляется на </a:t>
            </a:r>
            <a:r>
              <a:rPr lang="ru-RU" sz="1800" dirty="0" err="1" smtClean="0">
                <a:latin typeface="Times New Roman" pitchFamily="18" charset="0"/>
                <a:ea typeface="Times New Roman"/>
                <a:cs typeface="Times New Roman" pitchFamily="18" charset="0"/>
              </a:rPr>
              <a:t>шлакоотвалы</a:t>
            </a:r>
            <a:r>
              <a:rPr lang="ru-RU" sz="1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О данной проблеме мы узнали из общения со специалистами Управления главного энергетика ПАО «Северсталь» – </a:t>
            </a:r>
            <a:r>
              <a:rPr lang="ru-RU" sz="1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Бахваловым</a:t>
            </a:r>
            <a:r>
              <a:rPr lang="ru-RU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М.А. и </a:t>
            </a:r>
            <a:r>
              <a:rPr lang="ru-RU" sz="1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Разинковым</a:t>
            </a:r>
            <a:r>
              <a:rPr lang="ru-RU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А.А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а также из научно-технической литературы по имеющейся теме.</a:t>
            </a: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Данная проблема является весьма актуальной для ПАО «Северсталь», т.к. ее решение 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позволит повысить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энергоэффективность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снизить воздействие на окружающую среду и повысит общую операционную устойчивость.</a:t>
            </a:r>
          </a:p>
          <a:p>
            <a:endParaRPr lang="ru-RU" sz="1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Существующий вариант решения данной 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проблемы – использование </a:t>
            </a:r>
            <a:r>
              <a:rPr lang="ru-RU" sz="1800" dirty="0">
                <a:latin typeface="Times New Roman" pitchFamily="18" charset="0"/>
                <a:ea typeface="Times New Roman"/>
                <a:cs typeface="Times New Roman" pitchFamily="18" charset="0"/>
              </a:rPr>
              <a:t>установки сухой грануляции доменного </a:t>
            </a:r>
            <a:r>
              <a:rPr lang="ru-RU" sz="1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шлака.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Мы предлагаем</a:t>
            </a:r>
            <a:r>
              <a:rPr lang="ru-RU" sz="2000" dirty="0" smtClean="0">
                <a:latin typeface="Times New Roman"/>
                <a:ea typeface="Times New Roman"/>
              </a:rPr>
              <a:t> внедрение </a:t>
            </a:r>
            <a:r>
              <a:rPr lang="ru-RU" sz="2000" dirty="0">
                <a:latin typeface="Times New Roman"/>
                <a:ea typeface="Times New Roman"/>
              </a:rPr>
              <a:t>сухой грануляции </a:t>
            </a:r>
            <a:r>
              <a:rPr lang="ru-RU" sz="2000" dirty="0" smtClean="0">
                <a:latin typeface="Times New Roman"/>
                <a:ea typeface="Times New Roman"/>
              </a:rPr>
              <a:t>шлака, в которой </a:t>
            </a:r>
            <a:r>
              <a:rPr lang="ru-RU" sz="2000" dirty="0">
                <a:latin typeface="Times New Roman"/>
                <a:ea typeface="Times New Roman"/>
              </a:rPr>
              <a:t>будут исключены выбросы в атмосферу вредных сернистых соединений, и не потребуются затраты теплоты на сушку мокрого гранулированного </a:t>
            </a:r>
            <a:r>
              <a:rPr lang="ru-RU" sz="2000" dirty="0" smtClean="0">
                <a:latin typeface="Times New Roman"/>
                <a:ea typeface="Times New Roman"/>
              </a:rPr>
              <a:t>шлака.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нашей технологии </a:t>
            </a:r>
            <a:r>
              <a:rPr lang="ru-RU" sz="2000" dirty="0">
                <a:latin typeface="Times New Roman"/>
                <a:ea typeface="Times New Roman"/>
              </a:rPr>
              <a:t>воздух, нагретый в установке сухой грануляции шлака до температуры 500-600 </a:t>
            </a:r>
            <a:r>
              <a:rPr lang="ru-RU" sz="2000" dirty="0">
                <a:latin typeface="Times New Roman"/>
                <a:ea typeface="Times New Roman"/>
                <a:cs typeface="Times New Roman"/>
                <a:sym typeface="Symbol"/>
              </a:rPr>
              <a:t></a:t>
            </a:r>
            <a:r>
              <a:rPr lang="ru-RU" sz="2000" dirty="0">
                <a:latin typeface="Times New Roman"/>
                <a:ea typeface="Times New Roman"/>
              </a:rPr>
              <a:t>С, предлагается использовать в котле-утилизаторе для получения водяного пара, который далее направляется в паровую турбину для выработки электроэнергии, или прямо на производственные нужды. </a:t>
            </a:r>
            <a:endParaRPr lang="ru-RU" sz="2000" dirty="0" smtClean="0">
              <a:latin typeface="Times New Roman"/>
              <a:ea typeface="Times New Roman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Такая технология использования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сухой грануляции шлака пока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что не применяется на металлургических комбинатах, поэтому ее можно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считать новой.</a:t>
            </a:r>
          </a:p>
          <a:p>
            <a:pPr lvl="0"/>
            <a:endParaRPr lang="ru-RU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Наше решение является лучше, чем использование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мокрой грануляции,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т.к. </a:t>
            </a:r>
            <a:r>
              <a:rPr lang="ru-RU" sz="2000" dirty="0">
                <a:latin typeface="Times New Roman" pitchFamily="18" charset="0"/>
                <a:ea typeface="Times New Roman"/>
                <a:cs typeface="Times New Roman" pitchFamily="18" charset="0"/>
              </a:rPr>
              <a:t>не потребуются затраты теплоты на сушку мокрого гранулированного </a:t>
            </a:r>
            <a:r>
              <a:rPr lang="ru-RU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шлака.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21106" y="777015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FFFF"/>
                </a:solidFill>
              </a:rPr>
              <a:t>Схема использования </a:t>
            </a:r>
            <a:r>
              <a:rPr lang="ru-RU" dirty="0" smtClean="0">
                <a:solidFill>
                  <a:srgbClr val="FFFFFF"/>
                </a:solidFill>
              </a:rPr>
              <a:t>сухой грануляции шлака 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22" y="863775"/>
            <a:ext cx="10596912" cy="5142619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85652" y="5758863"/>
            <a:ext cx="3135086" cy="60816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 – котел-утилизатор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3041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Целевая аудитория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Нашим клиентом являются крупные металлургические комбинаты (ЧМК, НЛМК, ММК), где имеются конвертерное производство 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шлака.</a:t>
            </a:r>
          </a:p>
          <a:p>
            <a:pPr lvl="0"/>
            <a:endParaRPr lang="ru-RU" sz="1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Проблемой является снижение себестоимости конечной продукции (стального проката) и повышение конкурентоспособности 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предприятия.</a:t>
            </a:r>
          </a:p>
          <a:p>
            <a:pPr lvl="0"/>
            <a:endParaRPr lang="ru-RU" sz="1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Мы проводили интервью со специалистами УГЭ ПАО «Северсталь» - ведущим экспертом в области малой энергетики и ВИЭ </a:t>
            </a:r>
            <a:r>
              <a:rPr lang="ru-RU" sz="1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Бахваловым</a:t>
            </a:r>
            <a:r>
              <a:rPr lang="ru-RU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Максимом Андреевичем, и старшим менеджером центра развития бизнес системы «Северстали» </a:t>
            </a:r>
            <a:r>
              <a:rPr lang="ru-RU" sz="1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Разинковым</a:t>
            </a:r>
            <a:r>
              <a:rPr lang="ru-RU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Антоном 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Александровичем.</a:t>
            </a:r>
            <a:endParaRPr lang="ru-RU" sz="1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Бизнес-модель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>
                <a:solidFill>
                  <a:srgbClr val="000000"/>
                </a:solidFill>
              </a:rPr>
              <a:t>Стоимость реализации проекта составляет примерно </a:t>
            </a:r>
            <a:r>
              <a:rPr lang="ru-RU" dirty="0" smtClean="0">
                <a:solidFill>
                  <a:srgbClr val="000000"/>
                </a:solidFill>
              </a:rPr>
              <a:t>1 </a:t>
            </a:r>
            <a:r>
              <a:rPr lang="ru-RU" dirty="0">
                <a:solidFill>
                  <a:srgbClr val="000000"/>
                </a:solidFill>
              </a:rPr>
              <a:t>млрд. руб.:</a:t>
            </a:r>
          </a:p>
          <a:p>
            <a:pPr marL="342900" lvl="0" indent="-342900">
              <a:buFontTx/>
              <a:buChar char="-"/>
            </a:pPr>
            <a:r>
              <a:rPr lang="ru-RU" dirty="0" smtClean="0">
                <a:solidFill>
                  <a:srgbClr val="000000"/>
                </a:solidFill>
              </a:rPr>
              <a:t>0,5 млрд – установка сухой грануляции шлака</a:t>
            </a:r>
            <a:endParaRPr lang="ru-RU" dirty="0">
              <a:solidFill>
                <a:srgbClr val="000000"/>
              </a:solidFill>
            </a:endParaRPr>
          </a:p>
          <a:p>
            <a:pPr marL="342900" lvl="0" indent="-342900">
              <a:buFontTx/>
              <a:buChar char="-"/>
            </a:pPr>
            <a:r>
              <a:rPr lang="ru-RU" dirty="0" smtClean="0">
                <a:solidFill>
                  <a:srgbClr val="000000"/>
                </a:solidFill>
              </a:rPr>
              <a:t>0,5 </a:t>
            </a:r>
            <a:r>
              <a:rPr lang="ru-RU" dirty="0">
                <a:solidFill>
                  <a:srgbClr val="000000"/>
                </a:solidFill>
              </a:rPr>
              <a:t>млрд – </a:t>
            </a:r>
            <a:r>
              <a:rPr lang="ru-RU" dirty="0" smtClean="0">
                <a:solidFill>
                  <a:srgbClr val="000000"/>
                </a:solidFill>
              </a:rPr>
              <a:t>котел-утилизатор с турбиной</a:t>
            </a:r>
            <a:endParaRPr lang="ru-RU" dirty="0">
              <a:solidFill>
                <a:srgbClr val="000000"/>
              </a:solidFill>
            </a:endParaRPr>
          </a:p>
          <a:p>
            <a:pPr marL="0" lvl="0" indent="0"/>
            <a:endParaRPr lang="ru-RU" dirty="0">
              <a:solidFill>
                <a:srgbClr val="000000"/>
              </a:solidFill>
            </a:endParaRPr>
          </a:p>
          <a:p>
            <a:pPr marL="0" lvl="0" indent="0"/>
            <a:r>
              <a:rPr lang="ru-RU" dirty="0">
                <a:solidFill>
                  <a:srgbClr val="000000"/>
                </a:solidFill>
              </a:rPr>
              <a:t>Экономический эффект за счет выработки собственной </a:t>
            </a:r>
            <a:r>
              <a:rPr lang="ru-RU" dirty="0" smtClean="0">
                <a:solidFill>
                  <a:srgbClr val="000000"/>
                </a:solidFill>
              </a:rPr>
              <a:t>мощности паровой турбины </a:t>
            </a:r>
            <a:r>
              <a:rPr lang="ru-RU" dirty="0">
                <a:solidFill>
                  <a:srgbClr val="000000"/>
                </a:solidFill>
              </a:rPr>
              <a:t>в количестве </a:t>
            </a:r>
            <a:r>
              <a:rPr lang="ru-RU" dirty="0" smtClean="0">
                <a:solidFill>
                  <a:srgbClr val="000000"/>
                </a:solidFill>
              </a:rPr>
              <a:t>25 </a:t>
            </a:r>
            <a:r>
              <a:rPr lang="ru-RU" dirty="0">
                <a:solidFill>
                  <a:srgbClr val="000000"/>
                </a:solidFill>
              </a:rPr>
              <a:t>МВт составляет примерно </a:t>
            </a:r>
            <a:r>
              <a:rPr lang="ru-RU" dirty="0" smtClean="0">
                <a:solidFill>
                  <a:srgbClr val="000000"/>
                </a:solidFill>
              </a:rPr>
              <a:t>0,7 </a:t>
            </a:r>
            <a:r>
              <a:rPr lang="ru-RU" dirty="0">
                <a:solidFill>
                  <a:srgbClr val="000000"/>
                </a:solidFill>
              </a:rPr>
              <a:t>млрд. руб.</a:t>
            </a:r>
          </a:p>
          <a:p>
            <a:pPr marL="0" lvl="0" indent="0"/>
            <a:endParaRPr lang="ru-RU" dirty="0">
              <a:solidFill>
                <a:srgbClr val="000000"/>
              </a:solidFill>
            </a:endParaRPr>
          </a:p>
          <a:p>
            <a:pPr marL="0" lvl="0" indent="0"/>
            <a:r>
              <a:rPr lang="ru-RU" dirty="0">
                <a:solidFill>
                  <a:srgbClr val="000000"/>
                </a:solidFill>
              </a:rPr>
              <a:t>Срок окупаемости проекта – </a:t>
            </a:r>
            <a:r>
              <a:rPr lang="ru-RU" dirty="0" smtClean="0">
                <a:solidFill>
                  <a:srgbClr val="000000"/>
                </a:solidFill>
              </a:rPr>
              <a:t>1,5 </a:t>
            </a:r>
            <a:r>
              <a:rPr lang="ru-RU" dirty="0">
                <a:solidFill>
                  <a:srgbClr val="000000"/>
                </a:solidFill>
              </a:rPr>
              <a:t>года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Рынок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>
                <a:solidFill>
                  <a:srgbClr val="000000"/>
                </a:solidFill>
              </a:rPr>
              <a:t>Технология может быть востребована на крупных отечественных и зарубежных металлургических предприятиях. В России имеется </a:t>
            </a:r>
            <a:r>
              <a:rPr lang="ru-RU" dirty="0" smtClean="0">
                <a:solidFill>
                  <a:srgbClr val="000000"/>
                </a:solidFill>
              </a:rPr>
              <a:t>два</a:t>
            </a:r>
            <a:r>
              <a:rPr lang="ru-RU" dirty="0" smtClean="0">
                <a:solidFill>
                  <a:srgbClr val="000000"/>
                </a:solidFill>
              </a:rPr>
              <a:t> </a:t>
            </a:r>
            <a:r>
              <a:rPr lang="ru-RU" dirty="0">
                <a:solidFill>
                  <a:srgbClr val="000000"/>
                </a:solidFill>
              </a:rPr>
              <a:t>таких предприятия </a:t>
            </a:r>
            <a:r>
              <a:rPr lang="ru-RU" dirty="0" smtClean="0">
                <a:solidFill>
                  <a:srgbClr val="000000"/>
                </a:solidFill>
              </a:rPr>
              <a:t>(НЛМК</a:t>
            </a:r>
            <a:r>
              <a:rPr lang="ru-RU" dirty="0">
                <a:solidFill>
                  <a:srgbClr val="000000"/>
                </a:solidFill>
              </a:rPr>
              <a:t>, ММК)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Конкуренты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число конкурентов технологии сухого гранулирования шлака в России входят такие компании, как «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Ростех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», SMS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и «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Тенова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Прямыми конкурентами технологии сухого гранулирования шлака в России являются компании, предлагающие аналогичные технологии или решения для того же применения. Косвенные конкуренты могут включать альтернативные методы обработки или утилизации шлака, такие как технологии влажного гранулирования или другие подходы к управлению отходами в промышленных условиях.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Текущие результаты команды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Данный проект точно является хорошим решением проблемы, благодаря </a:t>
            </a:r>
            <a:r>
              <a:rPr lang="ru-RU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внедрению </a:t>
            </a:r>
            <a:r>
              <a:rPr lang="ru-RU" sz="2000" dirty="0">
                <a:latin typeface="Times New Roman" pitchFamily="18" charset="0"/>
                <a:ea typeface="Times New Roman"/>
                <a:cs typeface="Times New Roman" pitchFamily="18" charset="0"/>
              </a:rPr>
              <a:t>сухой грануляции шлака, в которой будут исключены выбросы в атмосферу вредных сернистых соединений, и не потребуются затраты теплоты на сушку мокрого гранулированного шлака</a:t>
            </a:r>
            <a:r>
              <a:rPr lang="ru-RU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</a:p>
          <a:p>
            <a:endParaRPr lang="ru-RU" sz="20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Технология новая, и поэтому многим инвесторам будет интересно купить что-то новое 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ещё не испытанное.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Конкурентов не так много, поэтому можно сказать, что их и нет. Во многом, они применяют лишь альтернативные методы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утилизирования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шлака.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Также реализация не обойдется в большую сумму 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уже окупится через 1,5 года!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Команда</a:t>
            </a:r>
            <a:endParaRPr lang="ru-RU" dirty="0"/>
          </a:p>
        </p:txBody>
      </p:sp>
      <p:sp>
        <p:nvSpPr>
          <p:cNvPr id="43" name="Объект 1"/>
          <p:cNvSpPr txBox="1">
            <a:spLocks/>
          </p:cNvSpPr>
          <p:nvPr/>
        </p:nvSpPr>
        <p:spPr>
          <a:xfrm>
            <a:off x="550144" y="962542"/>
            <a:ext cx="10971372" cy="5740024"/>
          </a:xfrm>
          <a:prstGeom prst="rect">
            <a:avLst/>
          </a:prstGeom>
        </p:spPr>
        <p:txBody>
          <a:bodyPr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 smtClean="0"/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Проектный наставник: Петрова Галина Михайловна (доцент, кандидат наук ЧГУ, Кафедры Теплоэнергетики и теплотехники)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Лидер команды: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Кокуева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Екатерина Валерьевна (студентка группы 3ТТм-01-1оп-22 ЧГУ)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Участники: Субботин Кирилл Артёмович(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студент 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группы 3ТТм-01-1оп-22 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ЧГУ)</a:t>
            </a:r>
          </a:p>
          <a:p>
            <a:r>
              <a:rPr lang="ru-RU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Башунов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Руслан Сергеевич (студент группы 3ТТб-01-1оп-21 ЧГУ)</a:t>
            </a:r>
          </a:p>
          <a:p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Сокол Александр Максимович(студент группы 3ТББ-02-1оп-21 ЧГУ)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6200D7A-E42F-473E-ABEB-7993CB9305DC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4c612441-9502-4d03-96ef-459065c861af"/>
    <ds:schemaRef ds:uri="http://purl.org/dc/elements/1.1/"/>
    <ds:schemaRef ds:uri="http://schemas.microsoft.com/office/infopath/2007/PartnerControls"/>
    <ds:schemaRef ds:uri="2b9d9955-93fb-4bd4-bcdb-8e7ddc259c2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2658</TotalTime>
  <Words>624</Words>
  <Application>Microsoft Office PowerPoint</Application>
  <PresentationFormat>Произвольный</PresentationFormat>
  <Paragraphs>69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Презентация</vt:lpstr>
      <vt:lpstr>Разработка проекта утилизации теплоты доменного шлака на ПАО «Северсталь»</vt:lpstr>
      <vt:lpstr>Актуальность проекта и проблема клиента</vt:lpstr>
      <vt:lpstr>Решение</vt:lpstr>
      <vt:lpstr>Схема использования сухой грануляции шлака 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Команда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User</cp:lastModifiedBy>
  <cp:revision>307</cp:revision>
  <dcterms:created xsi:type="dcterms:W3CDTF">2022-04-04T12:37:27Z</dcterms:created>
  <dcterms:modified xsi:type="dcterms:W3CDTF">2023-11-20T23:52:49Z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