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301" r:id="rId3"/>
    <p:sldId id="303" r:id="rId4"/>
    <p:sldId id="329" r:id="rId5"/>
    <p:sldId id="337" r:id="rId6"/>
    <p:sldId id="338" r:id="rId7"/>
    <p:sldId id="266" r:id="rId8"/>
    <p:sldId id="309" r:id="rId9"/>
    <p:sldId id="340" r:id="rId10"/>
    <p:sldId id="312" r:id="rId11"/>
    <p:sldId id="330" r:id="rId12"/>
    <p:sldId id="336" r:id="rId13"/>
    <p:sldId id="316" r:id="rId14"/>
    <p:sldId id="328" r:id="rId15"/>
    <p:sldId id="318" r:id="rId16"/>
    <p:sldId id="333" r:id="rId17"/>
    <p:sldId id="334" r:id="rId18"/>
    <p:sldId id="335" r:id="rId19"/>
    <p:sldId id="332" r:id="rId20"/>
  </p:sldIdLst>
  <p:sldSz cx="12192000" cy="6858000"/>
  <p:notesSz cx="6858000" cy="9144000"/>
  <p:defaultTextStyle>
    <a:defPPr lvl="0">
      <a:defRPr lang="ru-RU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09E64FD-ACD9-4677-BDED-B7E8B69A10AA}">
          <p14:sldIdLst>
            <p14:sldId id="257"/>
            <p14:sldId id="301"/>
            <p14:sldId id="303"/>
            <p14:sldId id="329"/>
            <p14:sldId id="337"/>
            <p14:sldId id="338"/>
          </p14:sldIdLst>
        </p14:section>
        <p14:section name="Раздел без заголовка" id="{4D29F3BB-06FC-454E-B382-C1620C3D8253}">
          <p14:sldIdLst>
            <p14:sldId id="266"/>
            <p14:sldId id="309"/>
            <p14:sldId id="340"/>
            <p14:sldId id="312"/>
            <p14:sldId id="330"/>
            <p14:sldId id="336"/>
            <p14:sldId id="316"/>
            <p14:sldId id="328"/>
            <p14:sldId id="318"/>
            <p14:sldId id="333"/>
            <p14:sldId id="334"/>
            <p14:sldId id="335"/>
            <p14:sldId id="332"/>
          </p14:sldIdLst>
        </p14:section>
        <p14:section name="Раздел без заголовка" id="{898ABDB3-1E4A-49FC-965C-507F2887C13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394" autoAdjust="0"/>
  </p:normalViewPr>
  <p:slideViewPr>
    <p:cSldViewPr snapToGrid="0">
      <p:cViewPr varScale="1">
        <p:scale>
          <a:sx n="89" d="100"/>
          <a:sy n="89" d="100"/>
        </p:scale>
        <p:origin x="40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90D23-0CAD-4571-BB7B-36983800F011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7D8FA-3A20-4DA5-8DF2-64BAAC1E3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73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728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662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429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95B87A-D920-F451-4E4E-C3BDA49AD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3188666-8A69-C52D-BA62-C40815EB7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CAD5AD5-396F-D21C-4880-D1371AD76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57C3CC9-AAF9-8242-21CA-C1EE7B19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5047DE8-54D9-C084-1010-A0EE6EAF9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839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A9A606-E819-23C6-B406-666656020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143A1B9-1980-492B-65E1-801431913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49A939B-7195-088B-EFA3-C3B3EC174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06AEA1F-79BA-973D-F599-FD827B0D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52E0F53-A468-B41F-67B3-BA1DC730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31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DC21B5-D9BE-4107-D878-A6AEB05EB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4B78E52-10EF-2186-A69D-857801AB2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E0D8FCE-E1A6-409C-98C6-8E127BC70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4B2A1E-8691-9626-4F15-D395C4E9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52D8ADF-E6B7-111E-659B-1EF08B842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52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533D1C-4E46-D8A5-AF5D-4547890D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BF36763-30D0-7157-B4FD-F9EC3FF12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FF4F2A8-2269-70A4-B2F2-B047DE666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984FED9-2D9A-9464-78E5-58CC115BB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4F77327-4CCF-0973-AF58-045535F80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A57CF9C-52C5-2F54-309E-681E7694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50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E5D8FA-4C27-B07C-1970-E0CFF5A34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8A6AE63-8B1A-46BD-F6B1-FE8866DD0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CA98D9A-AD59-A0FE-33D3-88DFF1D3F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BE4BE71-EC93-80FD-6D8E-0F4B46E50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F2FAA74-BF2A-B01E-5FF8-E85D22B496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D7B4173-BCD4-36ED-9AC9-8AC4404FD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93B4DF75-6808-1E1D-89D3-4F2F50EE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F72F3950-0C71-7FDD-2A4D-CA3209AB9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99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0B5F8C-3104-D62B-D09A-99E16B6DB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8282924-B8DC-9EE3-C5C4-DDE893DCD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CE7B681-EC07-E0BD-3499-FD9A604A0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D3E001F-CEB8-31C1-A549-419C78923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951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D0D97BFD-7178-A2F0-D6AB-6F5F09427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A01573B-FD42-89CF-8547-E9EF8967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B8BCF0B-A3A2-576F-3DBC-54519C5A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63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F5C6A4-D3D7-B03A-1DFC-0E93E5E54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6F7C002-3733-F186-5CCD-BD4C5603D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A3ACFBD-2892-99E0-771C-9057FB77A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CD2A405-04F8-FABC-C8AD-4D4A64BF0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B83E399-07C2-3663-9ED9-CFC3156B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62EB8CE-85AC-E35D-C2FC-196EAE004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204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D67D64-8A7A-881A-7C7A-92B644C4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6765063-182B-729D-B3BC-5A9817D2AD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10C414D-75E3-4CE2-0E24-C0AE22CF0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5624493-C1CF-B84D-7EB3-36E2B207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E23060F-26FD-4FC9-625A-EAE51ACA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92E9541-78DB-FB7B-E985-86C90D74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365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4584C2-6F5A-86B1-45FE-5A1D1069D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4449A8F-CF1B-8763-BED8-01D02B95C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30D4129-3BF8-00A4-13D1-E36C4DD15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6F1912C-0A8B-7FC1-21F6-23399CC30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053C043-293F-E182-9ADB-02012728C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32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9B2BA18-096C-7793-CC2B-AF66D70A3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ACEAA12-61D4-EA45-480C-1813DAB6B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853DCD8-B54E-F2B1-F19F-EAC19C13B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C098FCF-8CAE-317E-B919-2504CA6EA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AFEB461-F49E-3862-24E3-8E4D065F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233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4335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FDDE0D-4946-531A-5EA5-71A88BDBE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936BFFB-415D-9147-75D6-A8BD75A32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ABD346F-61E3-E297-E5B4-1698F0973B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ADE29-5D30-41C9-8D42-10D9AF28330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4E0DAA4-9B4C-1C2E-969C-B5DBA3C69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FA68A05-984C-DC65-DB86-C99863685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1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jf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fif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89;p1"/>
          <p:cNvGrpSpPr/>
          <p:nvPr/>
        </p:nvGrpSpPr>
        <p:grpSpPr>
          <a:xfrm>
            <a:off x="0" y="0"/>
            <a:ext cx="12192000" cy="6858001"/>
            <a:chOff x="0" y="0"/>
            <a:chExt cx="12192000" cy="6857999"/>
          </a:xfrm>
        </p:grpSpPr>
        <p:pic>
          <p:nvPicPr>
            <p:cNvPr id="115" name="Google Shape;90;p1" descr="Google Shape;90;p1"/>
            <p:cNvPicPr>
              <a:picLocks noChangeAspect="1"/>
            </p:cNvPicPr>
            <p:nvPr/>
          </p:nvPicPr>
          <p:blipFill>
            <a:blip r:embed="rId2">
              <a:alphaModFix amt="80000"/>
            </a:blip>
            <a:srcRect t="4949" b="13248"/>
            <a:stretch>
              <a:fillRect/>
            </a:stretch>
          </p:blipFill>
          <p:spPr>
            <a:xfrm>
              <a:off x="20" y="1282"/>
              <a:ext cx="12191980" cy="6856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6" name="Google Shape;91;p1"/>
            <p:cNvSpPr/>
            <p:nvPr/>
          </p:nvSpPr>
          <p:spPr>
            <a:xfrm>
              <a:off x="0" y="0"/>
              <a:ext cx="12192000" cy="6856718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 w="12700" cap="flat">
              <a:solidFill>
                <a:srgbClr val="1C3052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dirty="0"/>
            </a:p>
          </p:txBody>
        </p:sp>
      </p:grpSp>
      <p:sp>
        <p:nvSpPr>
          <p:cNvPr id="118" name="Google Shape;92;p1"/>
          <p:cNvSpPr/>
          <p:nvPr/>
        </p:nvSpPr>
        <p:spPr>
          <a:xfrm>
            <a:off x="0" y="3625838"/>
            <a:ext cx="8306512" cy="708656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Помощь в получении услуг с учетом специфики города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региона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Google Shape;93;p1"/>
          <p:cNvSpPr txBox="1"/>
          <p:nvPr/>
        </p:nvSpPr>
        <p:spPr>
          <a:xfrm>
            <a:off x="100178" y="2794884"/>
            <a:ext cx="11991643" cy="830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5800" b="1"/>
            </a:pPr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0" name="Google Shape;94;p1" descr="Google Shape;94;p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66" y="189770"/>
            <a:ext cx="1295314" cy="37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Google Shape;95;p1" descr="Google Shape;95;p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39" y="81350"/>
            <a:ext cx="1158241" cy="4853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xmlns="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xmlns="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8A972F05-16E6-B335-51BC-F0EDAB9E6F0E}"/>
              </a:ext>
            </a:extLst>
          </p:cNvPr>
          <p:cNvGrpSpPr/>
          <p:nvPr/>
        </p:nvGrpSpPr>
        <p:grpSpPr>
          <a:xfrm>
            <a:off x="-1343" y="-3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xmlns="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xmlns="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xmlns="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xmlns="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xmlns="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" name="Google Shape;146;p4">
            <a:extLst>
              <a:ext uri="{FF2B5EF4-FFF2-40B4-BE49-F238E27FC236}">
                <a16:creationId xmlns:a16="http://schemas.microsoft.com/office/drawing/2014/main" xmlns="" id="{34CBD7B4-1A61-952D-6512-F467526BA2FF}"/>
              </a:ext>
            </a:extLst>
          </p:cNvPr>
          <p:cNvSpPr txBox="1"/>
          <p:nvPr/>
        </p:nvSpPr>
        <p:spPr>
          <a:xfrm>
            <a:off x="594376" y="274324"/>
            <a:ext cx="550162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Профиль команды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147;p4">
            <a:extLst>
              <a:ext uri="{FF2B5EF4-FFF2-40B4-BE49-F238E27FC236}">
                <a16:creationId xmlns:a16="http://schemas.microsoft.com/office/drawing/2014/main" xmlns="" id="{B97A52C0-A04E-65CB-459D-D941FB5539F0}"/>
              </a:ext>
            </a:extLst>
          </p:cNvPr>
          <p:cNvSpPr/>
          <p:nvPr/>
        </p:nvSpPr>
        <p:spPr>
          <a:xfrm>
            <a:off x="-1" y="761999"/>
            <a:ext cx="4500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21E3420F-5A1A-6AE7-81D0-FBE5E87128AB}"/>
              </a:ext>
            </a:extLst>
          </p:cNvPr>
          <p:cNvSpPr/>
          <p:nvPr/>
        </p:nvSpPr>
        <p:spPr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6F2434E-AB9E-C1AF-5E14-C5C2B844D983}"/>
              </a:ext>
            </a:extLst>
          </p:cNvPr>
          <p:cNvSpPr txBox="1"/>
          <p:nvPr/>
        </p:nvSpPr>
        <p:spPr>
          <a:xfrm>
            <a:off x="31244" y="4656057"/>
            <a:ext cx="352153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Янгулов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Тимур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идер команды, руководство над созданием проекта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помощь в разработке и его презентация. Работа с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нейросетями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и их внедрение.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21E171F9-0E4C-1EEA-2CBB-1055D189581F}"/>
              </a:ext>
            </a:extLst>
          </p:cNvPr>
          <p:cNvSpPr/>
          <p:nvPr/>
        </p:nvSpPr>
        <p:spPr>
          <a:xfrm>
            <a:off x="3882075" y="1087118"/>
            <a:ext cx="1860729" cy="1854201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9147B22F-AD4B-1D9C-A833-09D522FB1E32}"/>
              </a:ext>
            </a:extLst>
          </p:cNvPr>
          <p:cNvSpPr/>
          <p:nvPr/>
        </p:nvSpPr>
        <p:spPr>
          <a:xfrm>
            <a:off x="3882075" y="4206239"/>
            <a:ext cx="1860729" cy="1854201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4F9C8270-37D1-312E-26B5-752C1458BCAF}"/>
              </a:ext>
            </a:extLst>
          </p:cNvPr>
          <p:cNvSpPr/>
          <p:nvPr/>
        </p:nvSpPr>
        <p:spPr>
          <a:xfrm>
            <a:off x="7868233" y="1087118"/>
            <a:ext cx="1860729" cy="1854201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5BE691B-B724-CC18-981E-F066D433ECE6}"/>
              </a:ext>
            </a:extLst>
          </p:cNvPr>
          <p:cNvSpPr txBox="1"/>
          <p:nvPr/>
        </p:nvSpPr>
        <p:spPr>
          <a:xfrm>
            <a:off x="5807956" y="1166813"/>
            <a:ext cx="1995124" cy="2185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Майорова Анна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spc="0" normalizeH="0" baseline="0" dirty="0" smtClean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Аналитик проекта. Разработка презентации проекта, сбор информации и обратная связь с будущими пользователями приложения.</a:t>
            </a:r>
            <a:endParaRPr kumimoji="0" lang="ru-RU" sz="1400" i="0" u="none" strike="noStrike" cap="none" spc="0" normalizeH="0" baseline="0" dirty="0">
              <a:ln>
                <a:noFill/>
              </a:ln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8D5F1A0-F75A-C88E-7E01-462640ACE20B}"/>
              </a:ext>
            </a:extLst>
          </p:cNvPr>
          <p:cNvSpPr txBox="1"/>
          <p:nvPr/>
        </p:nvSpPr>
        <p:spPr>
          <a:xfrm>
            <a:off x="9794115" y="1166813"/>
            <a:ext cx="2295308" cy="1538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Тищенко Евгений</a:t>
            </a:r>
            <a:endParaRPr kumimoji="0" lang="ru-RU" sz="1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Главный разработчик. Разработка функционала приложения на языке 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Python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и 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Java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а также исправление возникающих ошибок.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3AF93156-26FA-1DC3-5C70-87F45A0FE76F}"/>
              </a:ext>
            </a:extLst>
          </p:cNvPr>
          <p:cNvSpPr txBox="1"/>
          <p:nvPr/>
        </p:nvSpPr>
        <p:spPr>
          <a:xfrm>
            <a:off x="5807956" y="4302114"/>
            <a:ext cx="1995124" cy="19697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Рашидов </a:t>
            </a:r>
            <a:r>
              <a:rPr lang="ru-RU" sz="16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Умид</a:t>
            </a:r>
            <a:endParaRPr lang="ru-RU" sz="16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Аналитик проекта. Генерирование идей для расширения функционала приложения и помощь в сборе информации</a:t>
            </a:r>
            <a:r>
              <a:rPr kumimoji="0" lang="ru-RU" sz="140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от потенциальных пользователей.</a:t>
            </a:r>
            <a:endParaRPr kumimoji="0" lang="ru-RU" sz="14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9245" y="4206239"/>
            <a:ext cx="1993565" cy="198137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8D5F1A0-F75A-C88E-7E01-462640ACE20B}"/>
              </a:ext>
            </a:extLst>
          </p:cNvPr>
          <p:cNvSpPr txBox="1"/>
          <p:nvPr/>
        </p:nvSpPr>
        <p:spPr>
          <a:xfrm>
            <a:off x="9932810" y="4302114"/>
            <a:ext cx="2021414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Крюкова</a:t>
            </a:r>
            <a:r>
              <a:rPr kumimoji="0" lang="ru-RU" sz="16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Анастасия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Разработчик, маркетолог. Тестирование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приложения, идеи по его доработке и разработка </a:t>
            </a:r>
            <a:r>
              <a:rPr kumimoji="0" lang="en-US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PR-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кампании.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9" t="7353" r="459" b="17897"/>
          <a:stretch/>
        </p:blipFill>
        <p:spPr>
          <a:xfrm>
            <a:off x="7859686" y="1085315"/>
            <a:ext cx="1862226" cy="185600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8" t="6079" r="918" b="20656"/>
          <a:stretch/>
        </p:blipFill>
        <p:spPr>
          <a:xfrm>
            <a:off x="3882075" y="1085315"/>
            <a:ext cx="1860830" cy="195698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81"/>
          <a:stretch/>
        </p:blipFill>
        <p:spPr>
          <a:xfrm>
            <a:off x="3888336" y="4212725"/>
            <a:ext cx="1860880" cy="184122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973" y="4036953"/>
            <a:ext cx="2184039" cy="202412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54"/>
          <a:stretch/>
        </p:blipFill>
        <p:spPr>
          <a:xfrm>
            <a:off x="7939245" y="4212725"/>
            <a:ext cx="1865307" cy="1863335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60"/>
          <a:stretch/>
        </p:blipFill>
        <p:spPr>
          <a:xfrm>
            <a:off x="327875" y="1635760"/>
            <a:ext cx="2902435" cy="2885761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41" y="666572"/>
            <a:ext cx="2892641" cy="385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708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66;p10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239" name="Google Shape;267;p10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237" name="Google Shape;268;p10" descr="Google Shape;268;p10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38" name="Google Shape;269;p10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40" name="Google Shape;270;p10" descr="Google Shape;270;p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" name="Google Shape;271;p10" descr="Google Shape;271;p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3" name="Google Shape;272;p10"/>
          <p:cNvSpPr txBox="1"/>
          <p:nvPr/>
        </p:nvSpPr>
        <p:spPr>
          <a:xfrm>
            <a:off x="594376" y="274324"/>
            <a:ext cx="28857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244" name="Google Shape;273;p10"/>
          <p:cNvSpPr/>
          <p:nvPr/>
        </p:nvSpPr>
        <p:spPr>
          <a:xfrm>
            <a:off x="-1" y="761999"/>
            <a:ext cx="3276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274;p10">
            <a:extLst>
              <a:ext uri="{FF2B5EF4-FFF2-40B4-BE49-F238E27FC236}">
                <a16:creationId xmlns:a16="http://schemas.microsoft.com/office/drawing/2014/main" xmlns="" id="{B1403F65-A442-7379-084E-2416179D857F}"/>
              </a:ext>
            </a:extLst>
          </p:cNvPr>
          <p:cNvSpPr txBox="1"/>
          <p:nvPr/>
        </p:nvSpPr>
        <p:spPr>
          <a:xfrm>
            <a:off x="594375" y="1144072"/>
            <a:ext cx="9950913" cy="5016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1800"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Проблема, которую мы хотим решить в проекте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отсутствие на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территории Норильска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приложения, которое будет учитывать особенности города, предоставляя </a:t>
            </a:r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актуальную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информацию и консультацию чат-бота пользователям бесплатно.</a:t>
            </a:r>
          </a:p>
          <a:p>
            <a:pPr>
              <a:defRPr sz="1800"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Образовательная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система не обучает </a:t>
            </a:r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молодое поколение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данным вещам (оплата пошлин, страхование и т.д.), а </a:t>
            </a:r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старшее поколение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основном, не показывает, как справляться с этими трудностями или же само не умеет пользоваться подобными приложениями. Такие продукты, как: «</a:t>
            </a:r>
            <a:r>
              <a:rPr lang="ru-RU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Госуслуги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и «Консультант+» были созданы с целью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упрощения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получения государственных услуг, но крупные приложения не функционируют полностью на территории Норильска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а из-за санкций, взаимодействие с некоторыми затруднилось (невозможность скачать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Сбер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Тинькофф с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Play Market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App Store)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endParaRPr lang="ru-RU" sz="2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статистике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 Market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средний возраст пользователей приложения «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Госуслуги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составляет от 30 до 45 лет.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1150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8A972F05-16E6-B335-51BC-F0EDAB9E6F0E}"/>
              </a:ext>
            </a:extLst>
          </p:cNvPr>
          <p:cNvGrpSpPr/>
          <p:nvPr/>
        </p:nvGrpSpPr>
        <p:grpSpPr>
          <a:xfrm>
            <a:off x="-1" y="-5864"/>
            <a:ext cx="12192000" cy="6858003"/>
            <a:chOff x="0" y="0"/>
            <a:chExt cx="12192000" cy="6858003"/>
          </a:xfrm>
        </p:grpSpPr>
        <p:grpSp>
          <p:nvGrpSpPr>
            <p:cNvPr id="12" name="Google Shape;101;p2">
              <a:extLst>
                <a:ext uri="{FF2B5EF4-FFF2-40B4-BE49-F238E27FC236}">
                  <a16:creationId xmlns:a16="http://schemas.microsoft.com/office/drawing/2014/main" xmlns="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5" name="Google Shape;102;p2" descr="Google Shape;102;p2">
                <a:extLst>
                  <a:ext uri="{FF2B5EF4-FFF2-40B4-BE49-F238E27FC236}">
                    <a16:creationId xmlns:a16="http://schemas.microsoft.com/office/drawing/2014/main" xmlns="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6" name="Google Shape;103;p2">
                <a:extLst>
                  <a:ext uri="{FF2B5EF4-FFF2-40B4-BE49-F238E27FC236}">
                    <a16:creationId xmlns:a16="http://schemas.microsoft.com/office/drawing/2014/main" xmlns="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3" name="Google Shape;104;p2" descr="Google Shape;104;p2">
              <a:extLst>
                <a:ext uri="{FF2B5EF4-FFF2-40B4-BE49-F238E27FC236}">
                  <a16:creationId xmlns:a16="http://schemas.microsoft.com/office/drawing/2014/main" xmlns="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Google Shape;105;p2" descr="Google Shape;105;p2">
              <a:extLst>
                <a:ext uri="{FF2B5EF4-FFF2-40B4-BE49-F238E27FC236}">
                  <a16:creationId xmlns:a16="http://schemas.microsoft.com/office/drawing/2014/main" xmlns="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9" name="Google Shape;147;p4">
            <a:extLst>
              <a:ext uri="{FF2B5EF4-FFF2-40B4-BE49-F238E27FC236}">
                <a16:creationId xmlns:a16="http://schemas.microsoft.com/office/drawing/2014/main" xmlns="" id="{B97A52C0-A04E-65CB-459D-D941FB5539F0}"/>
              </a:ext>
            </a:extLst>
          </p:cNvPr>
          <p:cNvSpPr/>
          <p:nvPr/>
        </p:nvSpPr>
        <p:spPr>
          <a:xfrm>
            <a:off x="-1" y="761999"/>
            <a:ext cx="4500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Google Shape;146;p4">
            <a:extLst>
              <a:ext uri="{FF2B5EF4-FFF2-40B4-BE49-F238E27FC236}">
                <a16:creationId xmlns:a16="http://schemas.microsoft.com/office/drawing/2014/main" xmlns="" id="{34CBD7B4-1A61-952D-6512-F467526BA2FF}"/>
              </a:ext>
            </a:extLst>
          </p:cNvPr>
          <p:cNvSpPr txBox="1"/>
          <p:nvPr/>
        </p:nvSpPr>
        <p:spPr>
          <a:xfrm>
            <a:off x="594376" y="274324"/>
            <a:ext cx="550162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Результаты опроса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Google Shape;274;p10">
            <a:extLst>
              <a:ext uri="{FF2B5EF4-FFF2-40B4-BE49-F238E27FC236}">
                <a16:creationId xmlns:a16="http://schemas.microsoft.com/office/drawing/2014/main" xmlns="" id="{B1403F65-A442-7379-084E-2416179D857F}"/>
              </a:ext>
            </a:extLst>
          </p:cNvPr>
          <p:cNvSpPr txBox="1"/>
          <p:nvPr/>
        </p:nvSpPr>
        <p:spPr>
          <a:xfrm>
            <a:off x="594375" y="1144072"/>
            <a:ext cx="9950913" cy="1200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1800"/>
            </a:pP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результатам проведенного опроса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26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возрасте от 18 до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лет, мы столкнулись с такими ответами, как: (на примере </a:t>
            </a:r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Госуслуг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60" y="2260041"/>
            <a:ext cx="9426780" cy="103235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" r="5332"/>
          <a:stretch/>
        </p:blipFill>
        <p:spPr>
          <a:xfrm>
            <a:off x="414423" y="3745342"/>
            <a:ext cx="9413240" cy="59672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60"/>
          <a:stretch/>
        </p:blipFill>
        <p:spPr>
          <a:xfrm>
            <a:off x="318460" y="5688468"/>
            <a:ext cx="9396149" cy="57069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60" y="4728524"/>
            <a:ext cx="10529314" cy="55293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943" y="1709497"/>
            <a:ext cx="2219071" cy="493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9221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8A972F05-16E6-B335-51BC-F0EDAB9E6F0E}"/>
              </a:ext>
            </a:extLst>
          </p:cNvPr>
          <p:cNvGrpSpPr/>
          <p:nvPr/>
        </p:nvGrpSpPr>
        <p:grpSpPr>
          <a:xfrm>
            <a:off x="8986606" y="74843"/>
            <a:ext cx="2870115" cy="485358"/>
            <a:chOff x="8986606" y="81349"/>
            <a:chExt cx="2870115" cy="485358"/>
          </a:xfrm>
        </p:grpSpPr>
        <p:pic>
          <p:nvPicPr>
            <p:cNvPr id="4" name="Google Shape;104;p2" descr="Google Shape;104;p2">
              <a:extLst>
                <a:ext uri="{FF2B5EF4-FFF2-40B4-BE49-F238E27FC236}">
                  <a16:creationId xmlns:a16="http://schemas.microsoft.com/office/drawing/2014/main" xmlns="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" name="Google Shape;105;p2" descr="Google Shape;105;p2">
              <a:extLst>
                <a:ext uri="{FF2B5EF4-FFF2-40B4-BE49-F238E27FC236}">
                  <a16:creationId xmlns:a16="http://schemas.microsoft.com/office/drawing/2014/main" xmlns="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8" name="Google Shape;274;p10">
            <a:extLst>
              <a:ext uri="{FF2B5EF4-FFF2-40B4-BE49-F238E27FC236}">
                <a16:creationId xmlns:a16="http://schemas.microsoft.com/office/drawing/2014/main" xmlns="" id="{B1403F65-A442-7379-084E-2416179D857F}"/>
              </a:ext>
            </a:extLst>
          </p:cNvPr>
          <p:cNvSpPr txBox="1"/>
          <p:nvPr/>
        </p:nvSpPr>
        <p:spPr>
          <a:xfrm>
            <a:off x="594375" y="1144072"/>
            <a:ext cx="9950913" cy="461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1800"/>
            </a:pP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Google Shape;274;p10">
            <a:extLst>
              <a:ext uri="{FF2B5EF4-FFF2-40B4-BE49-F238E27FC236}">
                <a16:creationId xmlns:a16="http://schemas.microsoft.com/office/drawing/2014/main" xmlns="" id="{B1403F65-A442-7379-084E-2416179D857F}"/>
              </a:ext>
            </a:extLst>
          </p:cNvPr>
          <p:cNvSpPr txBox="1"/>
          <p:nvPr/>
        </p:nvSpPr>
        <p:spPr>
          <a:xfrm>
            <a:off x="594375" y="836423"/>
            <a:ext cx="9950913" cy="461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1800"/>
            </a:pP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удобства приложений пользователями (по шкале от 1 до 5) 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77" y="1453469"/>
            <a:ext cx="5265054" cy="308351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595" y="3317790"/>
            <a:ext cx="7437126" cy="30247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19499" y="4507007"/>
            <a:ext cx="1427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Госуслуги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638198" y="6120738"/>
            <a:ext cx="1427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2ГИС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94375" y="5419224"/>
            <a:ext cx="3580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«Мой Норильск» - низкая степень известности. (О приложении знают 2 опрошенных из 26)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834522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8A972F05-16E6-B335-51BC-F0EDAB9E6F0E}"/>
              </a:ext>
            </a:extLst>
          </p:cNvPr>
          <p:cNvGrpSpPr/>
          <p:nvPr/>
        </p:nvGrpSpPr>
        <p:grpSpPr>
          <a:xfrm>
            <a:off x="-1" y="-5864"/>
            <a:ext cx="12192000" cy="6858003"/>
            <a:chOff x="0" y="0"/>
            <a:chExt cx="12192000" cy="6858003"/>
          </a:xfrm>
        </p:grpSpPr>
        <p:grpSp>
          <p:nvGrpSpPr>
            <p:cNvPr id="3" name="Google Shape;101;p2">
              <a:extLst>
                <a:ext uri="{FF2B5EF4-FFF2-40B4-BE49-F238E27FC236}">
                  <a16:creationId xmlns:a16="http://schemas.microsoft.com/office/drawing/2014/main" xmlns="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6" name="Google Shape;102;p2" descr="Google Shape;102;p2">
                <a:extLst>
                  <a:ext uri="{FF2B5EF4-FFF2-40B4-BE49-F238E27FC236}">
                    <a16:creationId xmlns:a16="http://schemas.microsoft.com/office/drawing/2014/main" xmlns="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7" name="Google Shape;103;p2">
                <a:extLst>
                  <a:ext uri="{FF2B5EF4-FFF2-40B4-BE49-F238E27FC236}">
                    <a16:creationId xmlns:a16="http://schemas.microsoft.com/office/drawing/2014/main" xmlns="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/>
              </a:p>
            </p:txBody>
          </p:sp>
        </p:grpSp>
        <p:pic>
          <p:nvPicPr>
            <p:cNvPr id="4" name="Google Shape;104;p2" descr="Google Shape;104;p2">
              <a:extLst>
                <a:ext uri="{FF2B5EF4-FFF2-40B4-BE49-F238E27FC236}">
                  <a16:creationId xmlns:a16="http://schemas.microsoft.com/office/drawing/2014/main" xmlns="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" name="Google Shape;105;p2" descr="Google Shape;105;p2">
              <a:extLst>
                <a:ext uri="{FF2B5EF4-FFF2-40B4-BE49-F238E27FC236}">
                  <a16:creationId xmlns:a16="http://schemas.microsoft.com/office/drawing/2014/main" xmlns="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8" name="Google Shape;147;p4">
            <a:extLst>
              <a:ext uri="{FF2B5EF4-FFF2-40B4-BE49-F238E27FC236}">
                <a16:creationId xmlns:a16="http://schemas.microsoft.com/office/drawing/2014/main" xmlns="" id="{B97A52C0-A04E-65CB-459D-D941FB5539F0}"/>
              </a:ext>
            </a:extLst>
          </p:cNvPr>
          <p:cNvSpPr/>
          <p:nvPr/>
        </p:nvSpPr>
        <p:spPr>
          <a:xfrm>
            <a:off x="-1" y="761999"/>
            <a:ext cx="4500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Google Shape;146;p4">
            <a:extLst>
              <a:ext uri="{FF2B5EF4-FFF2-40B4-BE49-F238E27FC236}">
                <a16:creationId xmlns:a16="http://schemas.microsoft.com/office/drawing/2014/main" xmlns="" id="{34CBD7B4-1A61-952D-6512-F467526BA2FF}"/>
              </a:ext>
            </a:extLst>
          </p:cNvPr>
          <p:cNvSpPr txBox="1"/>
          <p:nvPr/>
        </p:nvSpPr>
        <p:spPr>
          <a:xfrm>
            <a:off x="594376" y="274324"/>
            <a:ext cx="550162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Вечно занято!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5" b="60873"/>
          <a:stretch/>
        </p:blipFill>
        <p:spPr>
          <a:xfrm>
            <a:off x="450968" y="1285676"/>
            <a:ext cx="4400175" cy="196172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00" b="37875"/>
          <a:stretch/>
        </p:blipFill>
        <p:spPr>
          <a:xfrm>
            <a:off x="5142609" y="2503823"/>
            <a:ext cx="5483559" cy="183734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0968" y="4892168"/>
            <a:ext cx="11006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Функция онлайн-записи в </a:t>
            </a:r>
            <a:r>
              <a:rPr lang="ru-RU" sz="2400" dirty="0" err="1" smtClean="0"/>
              <a:t>Госуслугах</a:t>
            </a:r>
            <a:r>
              <a:rPr lang="ru-RU" sz="2400" dirty="0" smtClean="0"/>
              <a:t> работает редко, так что людям приходится звонить в регистратуру по несколько раз, чтобы записаться на прием.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3406429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85;p11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255" name="Google Shape;286;p11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253" name="Google Shape;287;p11" descr="Google Shape;287;p11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54" name="Google Shape;288;p11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56" name="Google Shape;289;p11" descr="Google Shape;289;p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7" name="Google Shape;290;p11" descr="Google Shape;290;p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9" name="Google Shape;291;p11"/>
          <p:cNvSpPr txBox="1"/>
          <p:nvPr/>
        </p:nvSpPr>
        <p:spPr>
          <a:xfrm>
            <a:off x="594375" y="274324"/>
            <a:ext cx="52779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</a:t>
            </a:r>
          </a:p>
        </p:txBody>
      </p:sp>
      <p:sp>
        <p:nvSpPr>
          <p:cNvPr id="260" name="Google Shape;292;p11"/>
          <p:cNvSpPr/>
          <p:nvPr/>
        </p:nvSpPr>
        <p:spPr>
          <a:xfrm>
            <a:off x="-1" y="761999"/>
            <a:ext cx="5292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Google Shape;297;p11"/>
          <p:cNvSpPr txBox="1"/>
          <p:nvPr/>
        </p:nvSpPr>
        <p:spPr>
          <a:xfrm>
            <a:off x="4002685" y="933783"/>
            <a:ext cx="7779223" cy="5970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1800" b="1">
                <a:solidFill>
                  <a:srgbClr val="20A1D4"/>
                </a:solidFill>
              </a:defRPr>
            </a:pPr>
            <a:r>
              <a:rPr sz="1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</a:t>
            </a:r>
            <a:r>
              <a:rPr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характеристики</a:t>
            </a:r>
            <a:r>
              <a:rPr lang="ru-RU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Местное население, малознакомое с делами, касающимися разного рода документации и взаимодействия с рынком услуг. Аудитория, на которую рассчитано приложение:</a:t>
            </a:r>
          </a:p>
          <a:p>
            <a:pPr marL="342900" indent="-342900">
              <a:buFont typeface="+mj-lt"/>
              <a:buAutoNum type="arabicPeriod"/>
              <a:defRPr sz="1800" b="1">
                <a:solidFill>
                  <a:srgbClr val="20A1D4"/>
                </a:solidFill>
              </a:defRPr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молодежь от 18 до 25 лет.</a:t>
            </a:r>
          </a:p>
          <a:p>
            <a:pPr marL="342900" indent="-342900">
              <a:buFont typeface="+mj-lt"/>
              <a:buAutoNum type="arabicPeriod"/>
              <a:defRPr sz="1800" b="1">
                <a:solidFill>
                  <a:srgbClr val="20A1D4"/>
                </a:solidFill>
              </a:defRPr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старшее поколение в возрасте от 50 лет, начинающее пользоваться мобильными сервисами.</a:t>
            </a:r>
          </a:p>
          <a:p>
            <a:pPr marL="342900" indent="-342900">
              <a:buFont typeface="+mj-lt"/>
              <a:buAutoNum type="arabicPeriod"/>
              <a:defRPr sz="1800" b="1">
                <a:solidFill>
                  <a:srgbClr val="20A1D4"/>
                </a:solidFill>
              </a:defRPr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местные рекламодатели, желающие повысить известность своих продуктов. (монетизация)</a:t>
            </a:r>
            <a:endParaRPr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sz="1400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</a:t>
            </a:r>
            <a:r>
              <a:rPr sz="14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sz="1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потребности</a:t>
            </a:r>
            <a:r>
              <a:rPr sz="1400" b="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400" b="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1400" b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Нехватка знаний и жизненного опыта для решения бытовых вопросов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отсутствие рабочего функционала приложений (кредит, оплата ЖКХ, страхование имущества, запись к местным врачам и т.п.). Местное приложение «Мой Норильск» работает крайне плохо и не может удовлетворять потребности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ользователей. Необходимость работы приложения (хотя бы основных функций), вне зависимости от наличия интернета на территории города.</a:t>
            </a:r>
          </a:p>
          <a:p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sz="1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Продукты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сейчас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использует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рынке</a:t>
            </a:r>
            <a:r>
              <a:rPr sz="14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4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Госуслуги</a:t>
            </a:r>
            <a:r>
              <a:rPr lang="ru-RU" sz="14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Консультант+, 2ГИС, Мой Норильск, онлайн и </a:t>
            </a:r>
            <a:r>
              <a:rPr lang="ru-RU" sz="1400" b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оффлайн</a:t>
            </a:r>
            <a:r>
              <a:rPr lang="ru-RU" sz="14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консультации с юристами.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sz="1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Причины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которым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текущие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неэффективны: </a:t>
            </a:r>
            <a:r>
              <a:rPr lang="ru-RU" sz="14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неудобство интерфейса, узкая </a:t>
            </a:r>
            <a:r>
              <a:rPr lang="ru-RU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направленность (нехватка четких инструкций по использованию всего функционала приложения) </a:t>
            </a:r>
            <a:r>
              <a:rPr lang="ru-RU" sz="14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имеющейся информации.</a:t>
            </a:r>
            <a:endParaRPr sz="14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sz="1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ценит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обращает</a:t>
            </a:r>
            <a:r>
              <a:rPr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</a:t>
            </a:r>
            <a:r>
              <a:rPr sz="1400" b="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400" b="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простота в использовании, интуитивно понятный интерфейс, общедоступность, структурированность информации, быстрое решение вопроса.</a:t>
            </a:r>
            <a:endParaRPr sz="14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4" t="1556" r="20872" b="-1296"/>
          <a:stretch/>
        </p:blipFill>
        <p:spPr>
          <a:xfrm>
            <a:off x="305842" y="934623"/>
            <a:ext cx="2413837" cy="30743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760" y="2794474"/>
            <a:ext cx="2079833" cy="311974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42;p14"/>
          <p:cNvGrpSpPr/>
          <p:nvPr/>
        </p:nvGrpSpPr>
        <p:grpSpPr>
          <a:xfrm>
            <a:off x="0" y="-1"/>
            <a:ext cx="12192000" cy="6858001"/>
            <a:chOff x="0" y="0"/>
            <a:chExt cx="12192000" cy="6858000"/>
          </a:xfrm>
        </p:grpSpPr>
        <p:grpSp>
          <p:nvGrpSpPr>
            <p:cNvPr id="303" name="Google Shape;343;p14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01" name="Google Shape;344;p14" descr="Google Shape;344;p14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02" name="Google Shape;345;p14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04" name="Google Shape;346;p14" descr="Google Shape;346;p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Google Shape;347;p14" descr="Google Shape;347;p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7" name="Google Shape;348;p14"/>
          <p:cNvSpPr/>
          <p:nvPr/>
        </p:nvSpPr>
        <p:spPr>
          <a:xfrm>
            <a:off x="0" y="761999"/>
            <a:ext cx="2772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5" y="274319"/>
            <a:ext cx="203246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ПРОДУКТ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CE81F34-4552-B322-2F44-9E1A2B366185}"/>
              </a:ext>
            </a:extLst>
          </p:cNvPr>
          <p:cNvSpPr txBox="1"/>
          <p:nvPr/>
        </p:nvSpPr>
        <p:spPr>
          <a:xfrm>
            <a:off x="594365" y="1064644"/>
            <a:ext cx="65070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 продукт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условно-бесплатное мобильное приложение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605ECD4-B9E4-8452-DEDD-F2844EDD1788}"/>
              </a:ext>
            </a:extLst>
          </p:cNvPr>
          <p:cNvSpPr txBox="1"/>
          <p:nvPr/>
        </p:nvSpPr>
        <p:spPr>
          <a:xfrm>
            <a:off x="2326394" y="6086923"/>
            <a:ext cx="7539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noProof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Несколько </a:t>
            </a:r>
            <a:r>
              <a:rPr lang="en-US" noProof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noProof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тадий</a:t>
            </a:r>
            <a:r>
              <a:rPr lang="ru-RU" noProof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концептов будущего интерфейса приложения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 примере имеющихся на рынке.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12" y="2828485"/>
            <a:ext cx="2932631" cy="30358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77" b="35727"/>
          <a:stretch/>
        </p:blipFill>
        <p:spPr>
          <a:xfrm>
            <a:off x="2772000" y="2162284"/>
            <a:ext cx="4544657" cy="30358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6" t="27500" r="2357" b="28472"/>
          <a:stretch/>
        </p:blipFill>
        <p:spPr>
          <a:xfrm>
            <a:off x="6249392" y="1315693"/>
            <a:ext cx="5607329" cy="274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440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42;p14"/>
          <p:cNvGrpSpPr/>
          <p:nvPr/>
        </p:nvGrpSpPr>
        <p:grpSpPr>
          <a:xfrm>
            <a:off x="0" y="-1"/>
            <a:ext cx="12192000" cy="6858001"/>
            <a:chOff x="0" y="0"/>
            <a:chExt cx="12192000" cy="6858000"/>
          </a:xfrm>
        </p:grpSpPr>
        <p:grpSp>
          <p:nvGrpSpPr>
            <p:cNvPr id="303" name="Google Shape;343;p14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01" name="Google Shape;344;p14" descr="Google Shape;344;p14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02" name="Google Shape;345;p14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04" name="Google Shape;346;p14" descr="Google Shape;346;p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Google Shape;347;p14" descr="Google Shape;347;p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7" name="Google Shape;348;p14"/>
          <p:cNvSpPr/>
          <p:nvPr/>
        </p:nvSpPr>
        <p:spPr>
          <a:xfrm>
            <a:off x="0" y="761999"/>
            <a:ext cx="2772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5" y="274319"/>
            <a:ext cx="203246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ПРОДУКТ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CE81F34-4552-B322-2F44-9E1A2B366185}"/>
              </a:ext>
            </a:extLst>
          </p:cNvPr>
          <p:cNvSpPr txBox="1"/>
          <p:nvPr/>
        </p:nvSpPr>
        <p:spPr>
          <a:xfrm>
            <a:off x="594365" y="1132090"/>
            <a:ext cx="650707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Потребительские свойства и функционал: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Записаться к врачу в режиме онлайн.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Найти</a:t>
            </a:r>
            <a:r>
              <a:rPr kumimoji="0" lang="ru-RU" sz="2000" b="0" i="0" u="none" strike="noStrike" kern="1200" cap="none" spc="0" normalizeH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необходимое место в городе и сравнить с конкурентами, оставить отзыв.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Искать информацию при помощи чат-бота.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Звонить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в регистратуру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приемную по отдельной телефонной линии.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Подать онлайн заявление для корректировки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получения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замены каких-либо документов и т.п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Получение актуальных данных о времени работы учреждений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списке необходимых документов и т.п.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ошибок в работе приложения</a:t>
            </a:r>
            <a:endParaRPr kumimoji="0" lang="ru-RU" sz="2000" b="0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4602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342;p14"/>
          <p:cNvGrpSpPr/>
          <p:nvPr/>
        </p:nvGrpSpPr>
        <p:grpSpPr>
          <a:xfrm>
            <a:off x="-1" y="-1"/>
            <a:ext cx="12192000" cy="6858001"/>
            <a:chOff x="0" y="0"/>
            <a:chExt cx="12192000" cy="6858000"/>
          </a:xfrm>
        </p:grpSpPr>
        <p:grpSp>
          <p:nvGrpSpPr>
            <p:cNvPr id="11" name="Google Shape;343;p14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14" name="Google Shape;344;p14" descr="Google Shape;344;p14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" name="Google Shape;345;p14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2" name="Google Shape;346;p14" descr="Google Shape;346;p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" name="Google Shape;347;p14" descr="Google Shape;347;p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Google Shape;367;p15">
            <a:extLst>
              <a:ext uri="{FF2B5EF4-FFF2-40B4-BE49-F238E27FC236}">
                <a16:creationId xmlns:a16="http://schemas.microsoft.com/office/drawing/2014/main" xmlns="" id="{B684F0C8-4C9B-1898-573E-487227F4FD87}"/>
              </a:ext>
            </a:extLst>
          </p:cNvPr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70;p15">
            <a:extLst>
              <a:ext uri="{FF2B5EF4-FFF2-40B4-BE49-F238E27FC236}">
                <a16:creationId xmlns:a16="http://schemas.microsoft.com/office/drawing/2014/main" xmlns="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8EEAD6F-847E-CD95-98AC-80B42E8293C4}"/>
              </a:ext>
            </a:extLst>
          </p:cNvPr>
          <p:cNvSpPr txBox="1"/>
          <p:nvPr/>
        </p:nvSpPr>
        <p:spPr>
          <a:xfrm>
            <a:off x="492011" y="1072261"/>
            <a:ext cx="778509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уровне программного обеспечения наше приложение будет полагаться на такие аспекты, как: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языка программирования С++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/Python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(первый является одним из лучших вариантов для начинающих разработчиков, благодаря обширной библиотеке уже готовых типовых </a:t>
            </a:r>
            <a:r>
              <a:rPr lang="ru-RU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пресетов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применение второго позволит создать кросс-платформенную версию приложения в будущем).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Попытка с</a:t>
            </a:r>
            <a:r>
              <a:rPr kumimoji="0" lang="ru-RU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инхронизации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с базами данных похожих приложений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/Google/</a:t>
            </a:r>
            <a:r>
              <a:rPr lang="en-US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Yandex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гос. учреждений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для более обширного функционала (поиск мест по 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Google/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Yandex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-картам, запись к врачу в режиме 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online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возможность быстрого просмотра условий продуктов партнеров).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Нейросеть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Gigachat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YandexGPT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или же </a:t>
            </a:r>
            <a:r>
              <a:rPr lang="en-US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ChatGPT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(если компания вернется на рынок РФ)), которая ляжет в основу чат-бота приложения.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Чат-бот, позволяющий пользователям получать информацию в режиме реального времени.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работы части приложения в автономном режиме (</a:t>
            </a:r>
            <a:r>
              <a:rPr lang="ru-RU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оффлайн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готовности: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TRL-1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уровень идеи.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081" y="859057"/>
            <a:ext cx="2901012" cy="16998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605" y="2024151"/>
            <a:ext cx="2143125" cy="21431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101" y="4001178"/>
            <a:ext cx="1663338" cy="18696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656" y="3863153"/>
            <a:ext cx="2143125" cy="214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178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343;p14"/>
          <p:cNvGrpSpPr/>
          <p:nvPr/>
        </p:nvGrpSpPr>
        <p:grpSpPr>
          <a:xfrm>
            <a:off x="0" y="-2"/>
            <a:ext cx="12192000" cy="6858002"/>
            <a:chOff x="0" y="0"/>
            <a:chExt cx="12192000" cy="6857999"/>
          </a:xfrm>
        </p:grpSpPr>
        <p:pic>
          <p:nvPicPr>
            <p:cNvPr id="18" name="Google Shape;344;p14" descr="Google Shape;344;p14"/>
            <p:cNvPicPr>
              <a:picLocks noChangeAspect="1"/>
            </p:cNvPicPr>
            <p:nvPr/>
          </p:nvPicPr>
          <p:blipFill>
            <a:blip r:embed="rId2">
              <a:alphaModFix amt="80000"/>
            </a:blip>
            <a:srcRect t="4949" b="13248"/>
            <a:stretch>
              <a:fillRect/>
            </a:stretch>
          </p:blipFill>
          <p:spPr>
            <a:xfrm>
              <a:off x="20" y="1282"/>
              <a:ext cx="12191980" cy="6856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" name="Google Shape;345;p14"/>
            <p:cNvSpPr/>
            <p:nvPr/>
          </p:nvSpPr>
          <p:spPr>
            <a:xfrm>
              <a:off x="0" y="0"/>
              <a:ext cx="12192000" cy="6856718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25000">
                  <a:srgbClr val="FFFFFF"/>
                </a:gs>
                <a:gs pos="100000">
                  <a:srgbClr val="FFFFFF">
                    <a:alpha val="15685"/>
                  </a:srgbClr>
                </a:gs>
              </a:gsLst>
              <a:lin ang="5400000" scaled="0"/>
            </a:gradFill>
            <a:ln w="12700" cap="flat">
              <a:solidFill>
                <a:srgbClr val="1C3052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ru-RU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Обратите внимание на то, что чат-бот отвечает </a:t>
              </a:r>
              <a:r>
                <a:rPr lang="ru-RU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мгновеено</a:t>
              </a:r>
              <a:r>
                <a:rPr lang="ru-RU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и не тратит ваше время на типовое </a:t>
              </a:r>
              <a:endParaRPr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0" name="Google Shape;351;p14"/>
          <p:cNvSpPr txBox="1"/>
          <p:nvPr/>
        </p:nvSpPr>
        <p:spPr>
          <a:xfrm>
            <a:off x="594365" y="274319"/>
            <a:ext cx="11226160" cy="861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Удобство работы с чат-ботом под управлением </a:t>
            </a:r>
            <a:r>
              <a:rPr lang="ru-RU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нейросети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: (на примере бесплатной </a:t>
            </a:r>
            <a:r>
              <a:rPr lang="en-US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Gigachat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Сбера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03" y="1250765"/>
            <a:ext cx="8490871" cy="52847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72128" y="1409090"/>
            <a:ext cx="21621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Бот не выдает типовые ответы, которые могут не отвечать на вопрос пользователя.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Бот не перенаправляет вопрос живому оператору.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Бот отвечает мгновенно.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706507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342;p14"/>
          <p:cNvGrpSpPr/>
          <p:nvPr/>
        </p:nvGrpSpPr>
        <p:grpSpPr>
          <a:xfrm>
            <a:off x="-1" y="-1"/>
            <a:ext cx="12192000" cy="6858001"/>
            <a:chOff x="0" y="0"/>
            <a:chExt cx="12192000" cy="6858000"/>
          </a:xfrm>
        </p:grpSpPr>
        <p:grpSp>
          <p:nvGrpSpPr>
            <p:cNvPr id="4" name="Google Shape;343;p14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7" name="Google Shape;344;p14" descr="Google Shape;344;p14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8" name="Google Shape;345;p14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5" name="Google Shape;346;p14" descr="Google Shape;346;p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" name="Google Shape;347;p14" descr="Google Shape;347;p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" name="Google Shape;367;p15">
            <a:extLst>
              <a:ext uri="{FF2B5EF4-FFF2-40B4-BE49-F238E27FC236}">
                <a16:creationId xmlns:a16="http://schemas.microsoft.com/office/drawing/2014/main" xmlns="" id="{B684F0C8-4C9B-1898-573E-487227F4FD87}"/>
              </a:ext>
            </a:extLst>
          </p:cNvPr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Google Shape;370;p15">
            <a:extLst>
              <a:ext uri="{FF2B5EF4-FFF2-40B4-BE49-F238E27FC236}">
                <a16:creationId xmlns:a16="http://schemas.microsoft.com/office/drawing/2014/main" xmlns="" id="{A23C93CF-9BF4-25A1-E6E0-46F926AAA7A9}"/>
              </a:ext>
            </a:extLst>
          </p:cNvPr>
          <p:cNvSpPr txBox="1"/>
          <p:nvPr/>
        </p:nvSpPr>
        <p:spPr>
          <a:xfrm>
            <a:off x="85312" y="274339"/>
            <a:ext cx="7301938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ИМЕЮЩЕЕСЯ ПРЕДЛОЖЕНИЕ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0616" y="966344"/>
            <a:ext cx="105966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 недавнего времени, в </a:t>
            </a:r>
            <a:r>
              <a:rPr lang="en-US" dirty="0" smtClean="0"/>
              <a:t>Play Market </a:t>
            </a:r>
            <a:r>
              <a:rPr lang="ru-RU" dirty="0" smtClean="0"/>
              <a:t>можно было скачать местное приложение «Мой Норильск»</a:t>
            </a:r>
          </a:p>
          <a:p>
            <a:endParaRPr lang="ru-RU" dirty="0"/>
          </a:p>
          <a:p>
            <a:r>
              <a:rPr lang="ru-RU" dirty="0" smtClean="0"/>
              <a:t>Оно было нашим прямым конкурентом, но имело ряд недочетов, таких, как: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Отсутствие обновлений и исправлений ошибок в течении длительного времени. (Практически не обновлялось с момента своего релиза).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Не самая удобная навигация между разделами приложения.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Частые вылеты и ошибки при работе. Особенно часто ошибки возникали при входе в настройки приложения и открытии карты города.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Плохие сервера – </a:t>
            </a:r>
            <a:r>
              <a:rPr lang="ru-RU" dirty="0" smtClean="0"/>
              <a:t>за</a:t>
            </a:r>
            <a:r>
              <a:rPr lang="ru-RU" dirty="0" smtClean="0"/>
              <a:t>висания </a:t>
            </a:r>
            <a:r>
              <a:rPr lang="ru-RU" dirty="0" smtClean="0"/>
              <a:t>и потеря соединения случались даже при наличии 4</a:t>
            </a:r>
            <a:r>
              <a:rPr lang="en-US" dirty="0" smtClean="0"/>
              <a:t>G</a:t>
            </a:r>
            <a:r>
              <a:rPr lang="ru-RU" dirty="0" smtClean="0"/>
              <a:t>-сигнала.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Полное отсутствие системы поддержки и связи с пользователями.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Версия для </a:t>
            </a:r>
            <a:r>
              <a:rPr lang="en-US" dirty="0" smtClean="0"/>
              <a:t>IOS </a:t>
            </a:r>
            <a:r>
              <a:rPr lang="ru-RU" dirty="0" smtClean="0"/>
              <a:t>не была предусмотрена.</a:t>
            </a:r>
          </a:p>
          <a:p>
            <a:endParaRPr lang="ru-RU" dirty="0"/>
          </a:p>
          <a:p>
            <a:r>
              <a:rPr lang="ru-RU" dirty="0" smtClean="0"/>
              <a:t>С недавнего времени, «Мой Норильск» больше нельзя скачать с официальных площадок, а неофициальная копия не запустится из-за отсутствия серверов, к которым можно было бы подключиться.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2873612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86;p16"/>
          <p:cNvSpPr txBox="1"/>
          <p:nvPr/>
        </p:nvSpPr>
        <p:spPr>
          <a:xfrm>
            <a:off x="556816" y="-10840"/>
            <a:ext cx="3228971" cy="461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КОНКУРЕНТЫ</a:t>
            </a:r>
          </a:p>
        </p:txBody>
      </p:sp>
      <p:graphicFrame>
        <p:nvGraphicFramePr>
          <p:cNvPr id="344" name="Google Shape;391;p16"/>
          <p:cNvGraphicFramePr/>
          <p:nvPr>
            <p:extLst>
              <p:ext uri="{D42A27DB-BD31-4B8C-83A1-F6EECF244321}">
                <p14:modId xmlns:p14="http://schemas.microsoft.com/office/powerpoint/2010/main" val="934686005"/>
              </p:ext>
            </p:extLst>
          </p:nvPr>
        </p:nvGraphicFramePr>
        <p:xfrm>
          <a:off x="420084" y="450782"/>
          <a:ext cx="10901077" cy="6313559"/>
        </p:xfrm>
        <a:graphic>
          <a:graphicData uri="http://schemas.openxmlformats.org/drawingml/2006/table">
            <a:tbl>
              <a:tblPr firstRow="1" bandRow="1"/>
              <a:tblGrid>
                <a:gridCol w="14605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371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371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3713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371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37138"/>
                <a:gridCol w="1754880"/>
              </a:tblGrid>
              <a:tr h="612930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 dirty="0" err="1">
                          <a:solidFill>
                            <a:srgbClr val="FFFFFF"/>
                          </a:solidFill>
                          <a:sym typeface="Arial"/>
                        </a:rPr>
                        <a:t>Критерии</a:t>
                      </a:r>
                      <a:endParaRPr sz="10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 dirty="0" err="1">
                          <a:solidFill>
                            <a:srgbClr val="FFFFFF"/>
                          </a:solidFill>
                          <a:sym typeface="Arial"/>
                        </a:rPr>
                        <a:t>Наш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sym typeface="Arial"/>
                        </a:rPr>
                        <a:t> </a:t>
                      </a:r>
                      <a:r>
                        <a:rPr sz="1000" b="1" dirty="0" err="1">
                          <a:solidFill>
                            <a:srgbClr val="FFFFFF"/>
                          </a:solidFill>
                          <a:sym typeface="Arial"/>
                        </a:rPr>
                        <a:t>проект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sym typeface="Arial"/>
                        </a:rPr>
                        <a:t>
</a:t>
                      </a:r>
                      <a:r>
                        <a:rPr sz="10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«</a:t>
                      </a:r>
                      <a:r>
                        <a:rPr lang="en-US" sz="10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Life</a:t>
                      </a:r>
                      <a:r>
                        <a:rPr sz="10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»</a:t>
                      </a:r>
                      <a:endParaRPr sz="10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0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«</a:t>
                      </a:r>
                      <a:r>
                        <a:rPr lang="ru-RU" sz="1000" b="1" dirty="0" err="1" smtClean="0">
                          <a:solidFill>
                            <a:srgbClr val="FFFFFF"/>
                          </a:solidFill>
                          <a:sym typeface="Arial"/>
                        </a:rPr>
                        <a:t>Госуслуги</a:t>
                      </a:r>
                      <a:r>
                        <a:rPr lang="ru-RU" sz="10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»</a:t>
                      </a:r>
                      <a:endParaRPr sz="10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0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«</a:t>
                      </a:r>
                      <a:r>
                        <a:rPr sz="10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К</a:t>
                      </a:r>
                      <a:r>
                        <a:rPr lang="ru-RU" sz="1000" b="1" dirty="0" err="1" smtClean="0">
                          <a:solidFill>
                            <a:srgbClr val="FFFFFF"/>
                          </a:solidFill>
                          <a:sym typeface="Arial"/>
                        </a:rPr>
                        <a:t>онсультант</a:t>
                      </a:r>
                      <a:r>
                        <a:rPr lang="ru-RU" sz="1000" b="1" baseline="0" dirty="0" smtClean="0">
                          <a:solidFill>
                            <a:srgbClr val="FFFFFF"/>
                          </a:solidFill>
                          <a:sym typeface="Arial"/>
                        </a:rPr>
                        <a:t>+»</a:t>
                      </a:r>
                      <a:endParaRPr sz="10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0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Бесплатные</a:t>
                      </a:r>
                      <a:r>
                        <a:rPr lang="ru-RU" sz="1000" b="1" baseline="0" dirty="0" smtClean="0">
                          <a:solidFill>
                            <a:srgbClr val="FFFFFF"/>
                          </a:solidFill>
                          <a:sym typeface="Arial"/>
                        </a:rPr>
                        <a:t> лицензии </a:t>
                      </a:r>
                      <a:r>
                        <a:rPr lang="ru-RU" sz="1000" b="1" baseline="0" dirty="0" err="1" smtClean="0">
                          <a:solidFill>
                            <a:srgbClr val="FFFFFF"/>
                          </a:solidFill>
                          <a:sym typeface="Arial"/>
                        </a:rPr>
                        <a:t>нейросетей</a:t>
                      </a:r>
                      <a:endParaRPr lang="ru-RU" sz="1000" b="1" baseline="0" dirty="0" smtClean="0">
                        <a:solidFill>
                          <a:srgbClr val="FFFFFF"/>
                        </a:solidFill>
                        <a:sym typeface="Arial"/>
                      </a:endParaRPr>
                    </a:p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000" b="1" baseline="0" dirty="0" smtClean="0">
                          <a:solidFill>
                            <a:srgbClr val="FFFFFF"/>
                          </a:solidFill>
                          <a:sym typeface="Arial"/>
                        </a:rPr>
                        <a:t>(косвенный конкурент)</a:t>
                      </a:r>
                      <a:endParaRPr sz="10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0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«</a:t>
                      </a:r>
                      <a:r>
                        <a:rPr lang="en-US" sz="10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2</a:t>
                      </a:r>
                      <a:r>
                        <a:rPr lang="ru-RU" sz="10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ГИС»</a:t>
                      </a:r>
                    </a:p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0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(косвенный конкурент)</a:t>
                      </a:r>
                      <a:endParaRPr sz="10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0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«</a:t>
                      </a:r>
                      <a:r>
                        <a:rPr lang="ru-RU" sz="1000" b="1" dirty="0" err="1" smtClean="0">
                          <a:solidFill>
                            <a:srgbClr val="FFFFFF"/>
                          </a:solidFill>
                          <a:sym typeface="Arial"/>
                        </a:rPr>
                        <a:t>МойНорильск</a:t>
                      </a:r>
                      <a:r>
                        <a:rPr lang="ru-RU" sz="1000" b="1" dirty="0" smtClean="0">
                          <a:solidFill>
                            <a:srgbClr val="FFFFFF"/>
                          </a:solidFill>
                          <a:sym typeface="Arial"/>
                        </a:rPr>
                        <a:t>»</a:t>
                      </a:r>
                      <a:endParaRPr sz="10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A1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472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000" dirty="0" smtClean="0">
                          <a:sym typeface="Arial"/>
                        </a:rPr>
                        <a:t>Удобство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Прост</a:t>
                      </a:r>
                      <a:r>
                        <a:rPr lang="ru-RU" sz="1000" baseline="0" dirty="0" smtClean="0"/>
                        <a:t> и понятен в использовании. Точный ответ на заданный вопрос.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Запутанная</a:t>
                      </a:r>
                      <a:r>
                        <a:rPr lang="ru-RU" sz="1000" baseline="0" dirty="0" smtClean="0"/>
                        <a:t> система навигации в приложении, крайне примитивный чат-бот.</a:t>
                      </a:r>
                      <a:endParaRPr lang="ru-RU" sz="1000" dirty="0" smtClean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Из-за</a:t>
                      </a:r>
                      <a:r>
                        <a:rPr lang="ru-RU" sz="1000" baseline="0" dirty="0" smtClean="0"/>
                        <a:t> ограничений </a:t>
                      </a:r>
                      <a:r>
                        <a:rPr lang="en-US" sz="1000" baseline="0" dirty="0" smtClean="0"/>
                        <a:t>WEB-</a:t>
                      </a:r>
                      <a:r>
                        <a:rPr lang="ru-RU" sz="1000" baseline="0" dirty="0" smtClean="0"/>
                        <a:t>формата работает медленно.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Очень</a:t>
                      </a:r>
                      <a:r>
                        <a:rPr lang="ru-RU" sz="1000" baseline="0" dirty="0" smtClean="0"/>
                        <a:t> удобны в использовании, отлично формулируют ответ на запрос.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На данный момент лучшее</a:t>
                      </a:r>
                      <a:r>
                        <a:rPr lang="ru-RU" sz="1000" baseline="0" dirty="0" smtClean="0"/>
                        <a:t> приложение для поиска какого-то места в городе.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Неудобная система навигации в приложение,</a:t>
                      </a:r>
                      <a:r>
                        <a:rPr lang="ru-RU" sz="1000" baseline="0" dirty="0" smtClean="0"/>
                        <a:t> низкая скорость и стабильность работы.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2019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000" dirty="0" smtClean="0">
                          <a:sym typeface="Arial"/>
                        </a:rPr>
                        <a:t>Функционал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Виртуальный</a:t>
                      </a:r>
                      <a:r>
                        <a:rPr lang="ru-RU" sz="1000" baseline="0" dirty="0" smtClean="0"/>
                        <a:t> ч</a:t>
                      </a:r>
                      <a:r>
                        <a:rPr lang="ru-RU" sz="1000" dirty="0" smtClean="0"/>
                        <a:t>ат-бот, поисковая система по ключевым словам, система уведомлений, фильтры каталога имеющейся</a:t>
                      </a:r>
                      <a:r>
                        <a:rPr lang="ru-RU" sz="1000" baseline="0" dirty="0" smtClean="0"/>
                        <a:t> информации, меню навигации. </a:t>
                      </a:r>
                      <a:r>
                        <a:rPr lang="ru-RU" sz="1000" dirty="0" smtClean="0"/>
                        <a:t> 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Чат-бот, поисковая строка</a:t>
                      </a:r>
                      <a:r>
                        <a:rPr lang="ru-RU" sz="1000" baseline="0" dirty="0" smtClean="0"/>
                        <a:t> по ключевым словам, система уведомлений, каталог услуг, быстрая оплата платежей, обработка персональных данных, меню навигации.</a:t>
                      </a:r>
                      <a:endParaRPr lang="ru-RU" sz="1000" dirty="0" smtClean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Каталог статей, чат</a:t>
                      </a:r>
                      <a:r>
                        <a:rPr lang="ru-RU" sz="1000" baseline="0" dirty="0" smtClean="0"/>
                        <a:t> с поддержкой.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Виртуальный чат-бот, система</a:t>
                      </a:r>
                      <a:r>
                        <a:rPr lang="ru-RU" sz="1000" baseline="0" dirty="0" smtClean="0"/>
                        <a:t> уведомлений.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Поиск по ключевым словам, фильтры сортировки информации, меню навигации.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Меню</a:t>
                      </a:r>
                      <a:r>
                        <a:rPr lang="ru-RU" sz="1000" baseline="0" dirty="0" smtClean="0"/>
                        <a:t> навигации, поиск по ключевым словам, возможность оценки  и сравнения мест.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6192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000" dirty="0" smtClean="0">
                          <a:sym typeface="Arial"/>
                        </a:rPr>
                        <a:t>Доступность</a:t>
                      </a:r>
                      <a:endParaRPr sz="1000" dirty="0"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Планируется распространять</a:t>
                      </a:r>
                      <a:r>
                        <a:rPr lang="en-US" sz="1000" dirty="0" smtClean="0"/>
                        <a:t> </a:t>
                      </a:r>
                      <a:r>
                        <a:rPr lang="ru-RU" sz="1000" dirty="0" smtClean="0"/>
                        <a:t>через </a:t>
                      </a:r>
                      <a:r>
                        <a:rPr lang="ru-RU" sz="1000" dirty="0" err="1" smtClean="0"/>
                        <a:t>Google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Play</a:t>
                      </a:r>
                      <a:r>
                        <a:rPr lang="ru-RU" sz="1000" dirty="0" smtClean="0"/>
                        <a:t> и </a:t>
                      </a:r>
                      <a:r>
                        <a:rPr lang="ru-RU" sz="1000" dirty="0" err="1" smtClean="0"/>
                        <a:t>AppStore</a:t>
                      </a:r>
                      <a:r>
                        <a:rPr lang="ru-RU" sz="1000" dirty="0" smtClean="0"/>
                        <a:t>.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Представлено</a:t>
                      </a:r>
                      <a:r>
                        <a:rPr lang="ru-RU" sz="1000" baseline="0" dirty="0" smtClean="0"/>
                        <a:t> в </a:t>
                      </a:r>
                      <a:r>
                        <a:rPr lang="en-US" sz="1000" baseline="0" dirty="0" err="1" smtClean="0"/>
                        <a:t>AppStore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ru-RU" sz="1000" baseline="0" dirty="0" smtClean="0"/>
                        <a:t>и </a:t>
                      </a:r>
                      <a:r>
                        <a:rPr lang="en-US" sz="1000" baseline="0" dirty="0" smtClean="0"/>
                        <a:t>Google Play</a:t>
                      </a:r>
                      <a:r>
                        <a:rPr lang="ru-RU" sz="1000" baseline="0" dirty="0" smtClean="0"/>
                        <a:t>, а также </a:t>
                      </a:r>
                      <a:r>
                        <a:rPr lang="en-US" sz="1000" baseline="0" dirty="0" smtClean="0"/>
                        <a:t>WEB</a:t>
                      </a:r>
                      <a:r>
                        <a:rPr lang="ru-RU" sz="1000" baseline="0" dirty="0" smtClean="0"/>
                        <a:t>-версия.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Собственный сайт, но</a:t>
                      </a:r>
                      <a:r>
                        <a:rPr lang="ru-RU" sz="1000" baseline="0" dirty="0" smtClean="0"/>
                        <a:t> нет приложения в </a:t>
                      </a:r>
                      <a:r>
                        <a:rPr lang="ru-RU" sz="1000" baseline="0" dirty="0" err="1" smtClean="0"/>
                        <a:t>маркетах</a:t>
                      </a:r>
                      <a:r>
                        <a:rPr lang="ru-RU" sz="1000" baseline="0" dirty="0" smtClean="0"/>
                        <a:t>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Чаще</a:t>
                      </a:r>
                      <a:r>
                        <a:rPr lang="ru-RU" sz="1000" baseline="0" dirty="0" smtClean="0"/>
                        <a:t> всего представлены в виде чат-ботов в </a:t>
                      </a:r>
                      <a:r>
                        <a:rPr lang="en-US" sz="1000" baseline="0" dirty="0" smtClean="0"/>
                        <a:t>Telegram</a:t>
                      </a:r>
                      <a:r>
                        <a:rPr lang="ru-RU" sz="1000" baseline="0" dirty="0" smtClean="0"/>
                        <a:t>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Представлен</a:t>
                      </a:r>
                      <a:r>
                        <a:rPr lang="ru-RU" sz="1000" baseline="0" dirty="0" smtClean="0"/>
                        <a:t> в </a:t>
                      </a:r>
                      <a:r>
                        <a:rPr lang="en-US" sz="1000" baseline="0" dirty="0" smtClean="0"/>
                        <a:t>Google play </a:t>
                      </a:r>
                      <a:r>
                        <a:rPr lang="ru-RU" sz="1000" baseline="0" dirty="0" smtClean="0"/>
                        <a:t>и </a:t>
                      </a:r>
                      <a:r>
                        <a:rPr lang="en-US" sz="1000" baseline="0" dirty="0" err="1" smtClean="0"/>
                        <a:t>AppStore</a:t>
                      </a:r>
                      <a:r>
                        <a:rPr lang="ru-RU" sz="1000" baseline="0" dirty="0" smtClean="0"/>
                        <a:t>, также имеется и ПК-версия.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Представлен в </a:t>
                      </a:r>
                      <a:r>
                        <a:rPr lang="en-US" sz="1000" dirty="0" smtClean="0"/>
                        <a:t>Google Play </a:t>
                      </a:r>
                      <a:r>
                        <a:rPr lang="ru-RU" sz="1000" dirty="0" smtClean="0"/>
                        <a:t>и</a:t>
                      </a:r>
                      <a:r>
                        <a:rPr lang="ru-RU" sz="1000" baseline="0" dirty="0" smtClean="0"/>
                        <a:t> </a:t>
                      </a:r>
                      <a:r>
                        <a:rPr lang="en-US" sz="1000" baseline="0" dirty="0" err="1" smtClean="0"/>
                        <a:t>AppStore</a:t>
                      </a:r>
                      <a:r>
                        <a:rPr lang="ru-RU" sz="1000" baseline="0" dirty="0" smtClean="0"/>
                        <a:t>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06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000" dirty="0" smtClean="0">
                          <a:sym typeface="Arial"/>
                        </a:rPr>
                        <a:t>Популярность</a:t>
                      </a:r>
                      <a:endParaRPr sz="1000" dirty="0"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Так</a:t>
                      </a:r>
                      <a:r>
                        <a:rPr lang="ru-RU" sz="1000" baseline="0" dirty="0" smtClean="0"/>
                        <a:t> как приложение новое, то</a:t>
                      </a:r>
                      <a:r>
                        <a:rPr lang="ru-RU" sz="1000" dirty="0" smtClean="0"/>
                        <a:t> не на слуху у пользователей.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Очень популярно, знают буквально все</a:t>
                      </a:r>
                      <a:r>
                        <a:rPr lang="en-US" sz="1000" dirty="0" smtClean="0"/>
                        <a:t>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В</a:t>
                      </a:r>
                      <a:r>
                        <a:rPr lang="ru-RU" sz="1000" baseline="0" dirty="0" smtClean="0"/>
                        <a:t> основном, известно только юристам, адвокатам и т.п.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Известны</a:t>
                      </a:r>
                      <a:r>
                        <a:rPr lang="ru-RU" sz="1000" baseline="0" dirty="0" smtClean="0"/>
                        <a:t> у технически образованных людей.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Знакомый</a:t>
                      </a:r>
                      <a:r>
                        <a:rPr lang="ru-RU" sz="1000" baseline="0" dirty="0" smtClean="0"/>
                        <a:t> всем городской справочник.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Малознакомое</a:t>
                      </a:r>
                      <a:r>
                        <a:rPr lang="ru-RU" sz="1000" baseline="0" dirty="0" smtClean="0"/>
                        <a:t> местное приложение.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82722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000" dirty="0" smtClean="0">
                          <a:sym typeface="Arial"/>
                        </a:rPr>
                        <a:t>Скорость</a:t>
                      </a:r>
                      <a:r>
                        <a:rPr lang="ru-RU" sz="1000" baseline="0" dirty="0" smtClean="0">
                          <a:sym typeface="Arial"/>
                        </a:rPr>
                        <a:t> решения вопроса</a:t>
                      </a:r>
                      <a:endParaRPr sz="1000" dirty="0"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Мгновенный ответ на вопрос, так как бот работает круглосуточно.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Чат-бот</a:t>
                      </a:r>
                      <a:r>
                        <a:rPr lang="ru-RU" sz="1000" baseline="0" dirty="0" smtClean="0"/>
                        <a:t> отвечает мгновенно, но очень не точно. Чат с поддержкой отвечает с задержками.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Чат с поддержкой отвечает только в опр.</a:t>
                      </a:r>
                      <a:r>
                        <a:rPr lang="ru-RU" sz="1000" baseline="0" dirty="0" smtClean="0"/>
                        <a:t> часы и с большой задержкой.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Чат-боты отвечают мгновенно</a:t>
                      </a:r>
                      <a:r>
                        <a:rPr lang="ru-RU" sz="1000" baseline="0" dirty="0" smtClean="0"/>
                        <a:t> и в любое время.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Возможность обратной связи с разработчиками (сообщить об ошибке и </a:t>
                      </a:r>
                      <a:r>
                        <a:rPr lang="ru-RU" sz="1000" dirty="0" err="1" smtClean="0"/>
                        <a:t>т.п</a:t>
                      </a:r>
                      <a:r>
                        <a:rPr lang="ru-RU" sz="1000" dirty="0" smtClean="0"/>
                        <a:t>). Долгий</a:t>
                      </a:r>
                      <a:r>
                        <a:rPr lang="ru-RU" sz="1000" baseline="0" dirty="0" smtClean="0"/>
                        <a:t> ответ по обращению.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Поддержка приложения, как таковая отсутствует.</a:t>
                      </a:r>
                      <a:r>
                        <a:rPr lang="ru-RU" sz="1000" baseline="0" dirty="0" smtClean="0"/>
                        <a:t> Чат с поддержкой не работает</a:t>
                      </a:r>
                      <a:r>
                        <a:rPr lang="en-US" sz="1000" baseline="0" dirty="0" smtClean="0"/>
                        <a:t>/</a:t>
                      </a:r>
                      <a:r>
                        <a:rPr lang="ru-RU" sz="1000" baseline="0" dirty="0" smtClean="0"/>
                        <a:t>поддержка не отвечает.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11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ru-RU" sz="1000" dirty="0" smtClean="0">
                          <a:sym typeface="Arial"/>
                        </a:rPr>
                        <a:t>Финансовая</a:t>
                      </a:r>
                      <a:r>
                        <a:rPr lang="ru-RU" sz="1000" baseline="0" dirty="0" smtClean="0">
                          <a:sym typeface="Arial"/>
                        </a:rPr>
                        <a:t> политика</a:t>
                      </a:r>
                      <a:endParaRPr lang="ru-RU" sz="1000" dirty="0" smtClean="0">
                        <a:sym typeface="Arial"/>
                      </a:endParaRPr>
                    </a:p>
                    <a:p>
                      <a:pPr algn="ctr">
                        <a:defRPr sz="1800"/>
                      </a:pPr>
                      <a:endParaRPr sz="1000" dirty="0"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baseline="0" dirty="0" smtClean="0"/>
                        <a:t>Условно-бесплатное приложение с возможностью поддержать разработчика и встроенной рекламой.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Полностью бесплатное государственное приложение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Условно-бесплатный</a:t>
                      </a:r>
                      <a:r>
                        <a:rPr lang="ru-RU" sz="1000" baseline="0" dirty="0" smtClean="0"/>
                        <a:t> сайт с возможностью оформить </a:t>
                      </a:r>
                      <a:r>
                        <a:rPr lang="en-US" sz="1000" baseline="0" dirty="0" smtClean="0"/>
                        <a:t>Premium</a:t>
                      </a:r>
                      <a:r>
                        <a:rPr lang="ru-RU" sz="1000" baseline="0" dirty="0" smtClean="0"/>
                        <a:t>-подписку.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Большая</a:t>
                      </a:r>
                      <a:r>
                        <a:rPr lang="ru-RU" sz="1000" baseline="0" dirty="0" smtClean="0"/>
                        <a:t> часть функционала доступна по платной подписке.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Бесплатное</a:t>
                      </a:r>
                      <a:r>
                        <a:rPr lang="ru-RU" sz="1000" baseline="0" dirty="0" smtClean="0"/>
                        <a:t> приложение со встроенной рекламой.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Бесплатное приложение со</a:t>
                      </a:r>
                      <a:r>
                        <a:rPr lang="ru-RU" sz="1000" baseline="0" dirty="0" smtClean="0"/>
                        <a:t> встроенной рекламой.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306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000" dirty="0" smtClean="0">
                          <a:sym typeface="Arial"/>
                        </a:rPr>
                        <a:t>Учет специфики региона</a:t>
                      </a:r>
                      <a:endParaRPr sz="1000" dirty="0"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В первую очередь, ориентированно на НПР и СФО в будущем.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Функционал широкий, но большая его часть в Норильске</a:t>
                      </a:r>
                      <a:r>
                        <a:rPr lang="ru-RU" sz="1000" baseline="0" dirty="0" smtClean="0"/>
                        <a:t> не работает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Не</a:t>
                      </a:r>
                      <a:r>
                        <a:rPr lang="ru-RU" sz="1000" baseline="0" dirty="0" smtClean="0"/>
                        <a:t> учитывает специфику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Знания особенностей</a:t>
                      </a:r>
                      <a:r>
                        <a:rPr lang="ru-RU" sz="1000" baseline="0" dirty="0" smtClean="0"/>
                        <a:t> НПР весьма поверхностны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Хоть специфика и не учитывается, предоставляемая информация актуальна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 smtClean="0"/>
                        <a:t>Полный учет специфики, т.к. приложение местное.</a:t>
                      </a:r>
                      <a:endParaRPr sz="10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161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02;p2" descr="Google Shape;102;p2">
            <a:extLst>
              <a:ext uri="{FF2B5EF4-FFF2-40B4-BE49-F238E27FC236}">
                <a16:creationId xmlns:a16="http://schemas.microsoft.com/office/drawing/2014/main" xmlns="" id="{3C0EBB88-6232-D345-AD39-B6BF157D78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0"/>
          </a:blip>
          <a:srcRect t="4949" b="13248"/>
          <a:stretch>
            <a:fillRect/>
          </a:stretch>
        </p:blipFill>
        <p:spPr>
          <a:xfrm>
            <a:off x="-1" y="0"/>
            <a:ext cx="12191980" cy="685672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36" name="Google Shape;383;p16"/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Google Shape;386;p16"/>
          <p:cNvSpPr txBox="1"/>
          <p:nvPr/>
        </p:nvSpPr>
        <p:spPr>
          <a:xfrm>
            <a:off x="128191" y="177266"/>
            <a:ext cx="7228403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 smtClean="0">
                <a:latin typeface="Arial" panose="020B0604020202020204" pitchFamily="34" charset="0"/>
                <a:cs typeface="Arial" panose="020B0604020202020204" pitchFamily="34" charset="0"/>
              </a:rPr>
              <a:t>КОНКУРЕНТ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НЫЕ ПРЕИМУЩЕСТВА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0616" y="966344"/>
            <a:ext cx="1059667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Удобство и простота.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Чат-бот (высокая оперативность ответа</a:t>
            </a:r>
            <a:r>
              <a:rPr lang="ru-RU" sz="2400" dirty="0" smtClean="0"/>
              <a:t>).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Бесплатная модель распространения.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Точность предоставляемой информации.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Возможность а</a:t>
            </a:r>
            <a:r>
              <a:rPr lang="ru-RU" sz="2400" dirty="0" smtClean="0"/>
              <a:t>втономного режима работы приложения.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Учет специфики региона.</a:t>
            </a:r>
            <a:endParaRPr lang="ru-RU" sz="2400" dirty="0" smtClean="0"/>
          </a:p>
          <a:p>
            <a:pPr marL="342900" indent="-342900">
              <a:buFont typeface="+mj-lt"/>
              <a:buAutoNum type="arabicPeriod"/>
            </a:pPr>
            <a:endParaRPr lang="ru-RU" sz="2400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70760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02;p2" descr="Google Shape;102;p2">
            <a:extLst>
              <a:ext uri="{FF2B5EF4-FFF2-40B4-BE49-F238E27FC236}">
                <a16:creationId xmlns:a16="http://schemas.microsoft.com/office/drawing/2014/main" xmlns="" id="{3C0EBB88-6232-D345-AD39-B6BF157D78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0"/>
          </a:blip>
          <a:srcRect t="4949" b="13248"/>
          <a:stretch>
            <a:fillRect/>
          </a:stretch>
        </p:blipFill>
        <p:spPr>
          <a:xfrm>
            <a:off x="20" y="0"/>
            <a:ext cx="12191980" cy="685672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" name="Google Shape;383;p16">
            <a:extLst>
              <a:ext uri="{FF2B5EF4-FFF2-40B4-BE49-F238E27FC236}">
                <a16:creationId xmlns:a16="http://schemas.microsoft.com/office/drawing/2014/main" xmlns="" id="{68C08D72-E06C-B839-4E5D-EBAB43DE51C2}"/>
              </a:ext>
            </a:extLst>
          </p:cNvPr>
          <p:cNvSpPr/>
          <p:nvPr/>
        </p:nvSpPr>
        <p:spPr>
          <a:xfrm>
            <a:off x="-1" y="761999"/>
            <a:ext cx="3888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386;p16">
            <a:extLst>
              <a:ext uri="{FF2B5EF4-FFF2-40B4-BE49-F238E27FC236}">
                <a16:creationId xmlns:a16="http://schemas.microsoft.com/office/drawing/2014/main" xmlns="" id="{F76A626F-B10E-EDF5-B99A-1E55B18CB943}"/>
              </a:ext>
            </a:extLst>
          </p:cNvPr>
          <p:cNvSpPr txBox="1"/>
          <p:nvPr/>
        </p:nvSpPr>
        <p:spPr>
          <a:xfrm>
            <a:off x="594364" y="274319"/>
            <a:ext cx="3584097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ОБЪЁМ РЫНКА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Google Shape;392;g208d8d4173f_0_186">
            <a:extLst>
              <a:ext uri="{FF2B5EF4-FFF2-40B4-BE49-F238E27FC236}">
                <a16:creationId xmlns:a16="http://schemas.microsoft.com/office/drawing/2014/main" xmlns="" id="{E639243F-84AC-8BFE-4469-F8E8D8C306E7}"/>
              </a:ext>
            </a:extLst>
          </p:cNvPr>
          <p:cNvSpPr/>
          <p:nvPr/>
        </p:nvSpPr>
        <p:spPr>
          <a:xfrm>
            <a:off x="199401" y="1003510"/>
            <a:ext cx="5664353" cy="111042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i="0" u="none" strike="noStrike" cap="none" dirty="0" smtClean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TAM:</a:t>
            </a:r>
            <a:endParaRPr lang="ru-RU" sz="16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</p:txBody>
      </p:sp>
      <p:sp>
        <p:nvSpPr>
          <p:cNvPr id="17" name="Google Shape;393;g208d8d4173f_0_186">
            <a:extLst>
              <a:ext uri="{FF2B5EF4-FFF2-40B4-BE49-F238E27FC236}">
                <a16:creationId xmlns:a16="http://schemas.microsoft.com/office/drawing/2014/main" xmlns="" id="{E5B4B977-031F-C653-482B-A4BE6FC84F96}"/>
              </a:ext>
            </a:extLst>
          </p:cNvPr>
          <p:cNvSpPr/>
          <p:nvPr/>
        </p:nvSpPr>
        <p:spPr>
          <a:xfrm>
            <a:off x="199401" y="2826237"/>
            <a:ext cx="5118447" cy="10011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SAM</a:t>
            </a:r>
            <a:r>
              <a:rPr lang="ru-RU" sz="2400" b="1" dirty="0" smtClean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: </a:t>
            </a:r>
            <a:endParaRPr lang="ru-RU" sz="16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</p:txBody>
      </p:sp>
      <p:sp>
        <p:nvSpPr>
          <p:cNvPr id="18" name="Google Shape;394;g208d8d4173f_0_186">
            <a:extLst>
              <a:ext uri="{FF2B5EF4-FFF2-40B4-BE49-F238E27FC236}">
                <a16:creationId xmlns:a16="http://schemas.microsoft.com/office/drawing/2014/main" xmlns="" id="{F630E669-019B-00A1-2783-289868974E39}"/>
              </a:ext>
            </a:extLst>
          </p:cNvPr>
          <p:cNvSpPr/>
          <p:nvPr/>
        </p:nvSpPr>
        <p:spPr>
          <a:xfrm>
            <a:off x="199401" y="4569067"/>
            <a:ext cx="5118447" cy="180477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SOM</a:t>
            </a:r>
            <a:r>
              <a:rPr lang="ru-RU" sz="2400" b="1" dirty="0" smtClean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: </a:t>
            </a:r>
            <a:endParaRPr sz="16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604" y="1003510"/>
            <a:ext cx="82058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 </a:t>
            </a:r>
            <a:r>
              <a:rPr lang="ru-RU" dirty="0"/>
              <a:t>2022 год  к услугам интернет-консалтинга обратились почти 5,5 млн. раз. Общая финансовая выручка составила порядка 118 млрд. рублей</a:t>
            </a:r>
            <a:r>
              <a:rPr lang="ru-RU" dirty="0" smtClean="0"/>
              <a:t>. (Включая прибыль с </a:t>
            </a:r>
            <a:r>
              <a:rPr lang="en-US" dirty="0" smtClean="0"/>
              <a:t>IT</a:t>
            </a:r>
            <a:r>
              <a:rPr lang="ru-RU" dirty="0" smtClean="0"/>
              <a:t>-консалтинга, которая составляет около 21%). Все больший «уход в цифру» государственных и частных компаний способствует увеличению рынка, а значит является перспективным направлением.</a:t>
            </a:r>
            <a:endParaRPr lang="ru-RU" dirty="0"/>
          </a:p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116182" y="2814940"/>
            <a:ext cx="82058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 2022 год, среднее количество пользователей сервисов, как «</a:t>
            </a:r>
            <a:r>
              <a:rPr lang="ru-RU" dirty="0" err="1" smtClean="0"/>
              <a:t>Госуслуги</a:t>
            </a:r>
            <a:r>
              <a:rPr lang="ru-RU" dirty="0" smtClean="0"/>
              <a:t>» достигло 2.6 млн. человек, что является на 16,2% больше, чем в 2021 году. Количество предоставленных услуг составило 1.9 млн. раз. (На основе исследований, проведенных Правительством Красноярского края за 6.11.2022)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1116183" y="4543149"/>
            <a:ext cx="82058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 примере НПР: </a:t>
            </a:r>
            <a:r>
              <a:rPr lang="ru-RU" dirty="0"/>
              <a:t>б</a:t>
            </a:r>
            <a:r>
              <a:rPr lang="ru-RU" dirty="0" smtClean="0"/>
              <a:t>олее 80% пользователей – это люди в возрасте 20-60 лет. Средняя цена размещения рекламного баннера –750-900 рублей на 1000 переходов. В Норильске около 120000 потенциальных пользователей и 20 компаний-партнеров. Примерная выручка будет составлять в месяц 1,05 млн. рублей с учетом средней 40% конверсии (переход заинтересованных по баннеру). До вычета расходов на зарплаты разработчиков, аренду ПО и офиса, комиссию </a:t>
            </a:r>
            <a:r>
              <a:rPr lang="ru-RU" dirty="0" err="1" smtClean="0"/>
              <a:t>платформодержателям</a:t>
            </a:r>
            <a:r>
              <a:rPr lang="ru-RU" dirty="0" smtClean="0"/>
              <a:t> и т.п.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40443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102;p2" descr="Google Shape;102;p2">
            <a:extLst>
              <a:ext uri="{FF2B5EF4-FFF2-40B4-BE49-F238E27FC236}">
                <a16:creationId xmlns:a16="http://schemas.microsoft.com/office/drawing/2014/main" xmlns="" id="{3C0EBB88-6232-D345-AD39-B6BF157D78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0"/>
          </a:blip>
          <a:srcRect t="4949" b="13248"/>
          <a:stretch>
            <a:fillRect/>
          </a:stretch>
        </p:blipFill>
        <p:spPr>
          <a:xfrm>
            <a:off x="-1" y="0"/>
            <a:ext cx="12191980" cy="685672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07" name="Google Shape;348;p14"/>
          <p:cNvSpPr/>
          <p:nvPr/>
        </p:nvSpPr>
        <p:spPr>
          <a:xfrm>
            <a:off x="0" y="761999"/>
            <a:ext cx="4356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4" y="274319"/>
            <a:ext cx="4591093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4381" y="1285681"/>
            <a:ext cx="8434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</a:t>
            </a:r>
            <a:r>
              <a:rPr lang="ru-RU" b="1" dirty="0" smtClean="0"/>
              <a:t>Сегменты потребителей</a:t>
            </a:r>
            <a:r>
              <a:rPr lang="ru-RU" dirty="0" smtClean="0"/>
              <a:t>: основной аудиторией планируются местное население (пользователи в возрасте от 18 до 50 лет и рекламодатели), а в случае успеха приложения, расширение до аудитории всего края. 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444380" y="2782029"/>
            <a:ext cx="84346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2. </a:t>
            </a:r>
            <a:r>
              <a:rPr lang="ru-RU" b="1" dirty="0" smtClean="0"/>
              <a:t>Ценностные предложения</a:t>
            </a:r>
            <a:r>
              <a:rPr lang="ru-RU" dirty="0" smtClean="0"/>
              <a:t>: мы </a:t>
            </a:r>
            <a:r>
              <a:rPr lang="ru-RU" dirty="0"/>
              <a:t>предоставляем бесплатные </a:t>
            </a:r>
            <a:r>
              <a:rPr lang="ru-RU" dirty="0" smtClean="0"/>
              <a:t>консультации</a:t>
            </a:r>
            <a:r>
              <a:rPr lang="en-US" dirty="0" smtClean="0"/>
              <a:t>/</a:t>
            </a:r>
            <a:r>
              <a:rPr lang="ru-RU" dirty="0" smtClean="0"/>
              <a:t>помощь в поиске информации </a:t>
            </a:r>
            <a:r>
              <a:rPr lang="ru-RU" dirty="0"/>
              <a:t>физическим лицам в любое удобное время. Для рекламодателя это возможность сбыта рекламы, а также повышения известности и престижа своего </a:t>
            </a:r>
            <a:r>
              <a:rPr lang="ru-RU" dirty="0" smtClean="0"/>
              <a:t>продукта, высокая точность информации, нет полной зависимости от </a:t>
            </a:r>
            <a:r>
              <a:rPr lang="ru-RU" dirty="0" err="1" smtClean="0"/>
              <a:t>интернет-соединения</a:t>
            </a:r>
            <a:r>
              <a:rPr lang="ru-RU" dirty="0"/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4379" y="4484712"/>
            <a:ext cx="84346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3. </a:t>
            </a:r>
            <a:r>
              <a:rPr lang="ru-RU" b="1" dirty="0" smtClean="0"/>
              <a:t>Отношения с потребителями</a:t>
            </a:r>
            <a:r>
              <a:rPr lang="ru-RU" dirty="0" smtClean="0"/>
              <a:t>: </a:t>
            </a:r>
            <a:r>
              <a:rPr lang="en-US" dirty="0"/>
              <a:t>Push</a:t>
            </a:r>
            <a:r>
              <a:rPr lang="ru-RU" dirty="0"/>
              <a:t>-уведомления и </a:t>
            </a:r>
            <a:r>
              <a:rPr lang="en-US" dirty="0"/>
              <a:t>e-mail </a:t>
            </a:r>
            <a:r>
              <a:rPr lang="ru-RU" dirty="0"/>
              <a:t>рассылка об обновлениях приложения/изменении информации/политике сотрудничества и использовании приложения для пользователей и партнеров</a:t>
            </a:r>
            <a:r>
              <a:rPr lang="ru-RU" dirty="0" smtClean="0"/>
              <a:t>. Создание сообщества в </a:t>
            </a:r>
            <a:r>
              <a:rPr lang="en-US" dirty="0" smtClean="0"/>
              <a:t>VK, Telegram, </a:t>
            </a:r>
            <a:r>
              <a:rPr lang="ru-RU" dirty="0" smtClean="0"/>
              <a:t>чтобы пользователи могли оставлять свои пожелания, замечания и предложения по улучшению продукта.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Чат-бот – круглосуточная поддержка: </a:t>
            </a:r>
            <a:r>
              <a:rPr lang="ru-RU" dirty="0"/>
              <a:t>отвечает на вопросы, работа с запросами</a:t>
            </a:r>
            <a:r>
              <a:rPr lang="en-US" dirty="0"/>
              <a:t>/</a:t>
            </a:r>
            <a:r>
              <a:rPr lang="ru-RU" dirty="0"/>
              <a:t>сообщениями об ошибках</a:t>
            </a:r>
            <a:r>
              <a:rPr lang="en-US" dirty="0"/>
              <a:t>/</a:t>
            </a:r>
            <a:r>
              <a:rPr lang="ru-RU" dirty="0"/>
              <a:t>ответы на сообщения пользователей в соц. сетях – этим будут заниматься аналитик и помощник разработчика.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782" y="4244069"/>
            <a:ext cx="1179810" cy="11506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592" y="4990743"/>
            <a:ext cx="1441168" cy="14411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462" y="608721"/>
            <a:ext cx="2276475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364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102;p2" descr="Google Shape;102;p2">
            <a:extLst>
              <a:ext uri="{FF2B5EF4-FFF2-40B4-BE49-F238E27FC236}">
                <a16:creationId xmlns:a16="http://schemas.microsoft.com/office/drawing/2014/main" xmlns="" id="{3C0EBB88-6232-D345-AD39-B6BF157D78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0"/>
          </a:blip>
          <a:srcRect t="4949" b="13248"/>
          <a:stretch>
            <a:fillRect/>
          </a:stretch>
        </p:blipFill>
        <p:spPr>
          <a:xfrm>
            <a:off x="20" y="1279"/>
            <a:ext cx="12191980" cy="685672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07" name="Google Shape;348;p14"/>
          <p:cNvSpPr/>
          <p:nvPr/>
        </p:nvSpPr>
        <p:spPr>
          <a:xfrm>
            <a:off x="0" y="761999"/>
            <a:ext cx="4356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4" y="274319"/>
            <a:ext cx="4591093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4381" y="1285681"/>
            <a:ext cx="8434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4</a:t>
            </a:r>
            <a:r>
              <a:rPr lang="ru-RU" dirty="0" smtClean="0"/>
              <a:t>. </a:t>
            </a:r>
            <a:r>
              <a:rPr lang="ru-RU" b="1" dirty="0" smtClean="0"/>
              <a:t>Каналы сбыта</a:t>
            </a:r>
            <a:r>
              <a:rPr lang="ru-RU" dirty="0" smtClean="0"/>
              <a:t>: размещения приложения на площадках </a:t>
            </a:r>
            <a:r>
              <a:rPr lang="en-US" dirty="0" smtClean="0"/>
              <a:t>App Store </a:t>
            </a:r>
            <a:r>
              <a:rPr lang="ru-RU" dirty="0" smtClean="0"/>
              <a:t>и </a:t>
            </a:r>
            <a:r>
              <a:rPr lang="en-US" dirty="0" smtClean="0"/>
              <a:t>Google play</a:t>
            </a:r>
            <a:r>
              <a:rPr lang="ru-RU" dirty="0" smtClean="0"/>
              <a:t>, личные продажи, реклама в общественных местах (экраны в теплых остановках и автобусах и т.п.).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444379" y="3099644"/>
            <a:ext cx="8434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</a:t>
            </a:r>
            <a:r>
              <a:rPr lang="ru-RU" dirty="0" smtClean="0"/>
              <a:t>. </a:t>
            </a:r>
            <a:r>
              <a:rPr lang="ru-RU" b="1" dirty="0" smtClean="0"/>
              <a:t>Потоки дохода</a:t>
            </a:r>
            <a:r>
              <a:rPr lang="ru-RU" dirty="0" smtClean="0"/>
              <a:t>: продажа рекламных мест компаниям, заинтересованным в </a:t>
            </a:r>
            <a:r>
              <a:rPr lang="ru-RU" dirty="0" err="1" smtClean="0"/>
              <a:t>таргетном</a:t>
            </a:r>
            <a:r>
              <a:rPr lang="ru-RU" dirty="0" smtClean="0"/>
              <a:t> продвижении собственных продуктов. (Частные клиники, местные аптеки, страховые компании, банки и т.п.)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444379" y="5129836"/>
            <a:ext cx="8434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</a:t>
            </a:r>
            <a:r>
              <a:rPr lang="ru-RU" dirty="0" smtClean="0"/>
              <a:t>. </a:t>
            </a:r>
            <a:r>
              <a:rPr lang="ru-RU" b="1" dirty="0"/>
              <a:t>Ключевые виды деятельности</a:t>
            </a:r>
            <a:r>
              <a:rPr lang="ru-RU" dirty="0" smtClean="0"/>
              <a:t>: разработка приложения, разработка чат-бота, привлечение рекламодателей, продвижение среди пользователей.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462" y="480914"/>
            <a:ext cx="2188614" cy="7562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467" y="1467105"/>
            <a:ext cx="1991170" cy="6552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994" y="2642980"/>
            <a:ext cx="2098527" cy="6393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661" y="3319665"/>
            <a:ext cx="2680976" cy="4832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661" y="3850017"/>
            <a:ext cx="2552123" cy="52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466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102;p2" descr="Google Shape;102;p2">
            <a:extLst>
              <a:ext uri="{FF2B5EF4-FFF2-40B4-BE49-F238E27FC236}">
                <a16:creationId xmlns:a16="http://schemas.microsoft.com/office/drawing/2014/main" xmlns="" id="{3C0EBB88-6232-D345-AD39-B6BF157D78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0"/>
          </a:blip>
          <a:srcRect t="4949" b="13248"/>
          <a:stretch>
            <a:fillRect/>
          </a:stretch>
        </p:blipFill>
        <p:spPr>
          <a:xfrm>
            <a:off x="0" y="0"/>
            <a:ext cx="12191980" cy="685672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07" name="Google Shape;348;p14"/>
          <p:cNvSpPr/>
          <p:nvPr/>
        </p:nvSpPr>
        <p:spPr>
          <a:xfrm>
            <a:off x="0" y="761999"/>
            <a:ext cx="4356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4" y="274319"/>
            <a:ext cx="4591093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4381" y="1285681"/>
            <a:ext cx="84346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7. </a:t>
            </a:r>
            <a:r>
              <a:rPr lang="ru-RU" b="1" dirty="0" smtClean="0"/>
              <a:t>Ключевые ресурсы</a:t>
            </a:r>
            <a:r>
              <a:rPr lang="ru-RU" dirty="0" smtClean="0"/>
              <a:t>: а) материальные (офис для размещения сотрудников, серверы и ПК для разработки), б) информация (лицензии на использование ПО, доступ к библиотекам </a:t>
            </a:r>
            <a:r>
              <a:rPr lang="ru-RU" dirty="0" err="1" smtClean="0"/>
              <a:t>пресетов</a:t>
            </a:r>
            <a:r>
              <a:rPr lang="ru-RU" dirty="0" smtClean="0"/>
              <a:t>), в) кадровые (команда: разработчики, менеджер и аналитики), г) время (длительность процесса разработки и отладки, скорость ответа пользователям).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444378" y="3183810"/>
            <a:ext cx="84346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8. </a:t>
            </a:r>
            <a:r>
              <a:rPr lang="ru-RU" b="1" dirty="0" smtClean="0"/>
              <a:t>Ключевые партнеры</a:t>
            </a:r>
            <a:r>
              <a:rPr lang="ru-RU" dirty="0" smtClean="0"/>
              <a:t>: Яндекс, </a:t>
            </a:r>
            <a:r>
              <a:rPr lang="en-US" dirty="0" smtClean="0"/>
              <a:t>Google, </a:t>
            </a:r>
            <a:r>
              <a:rPr lang="ru-RU" dirty="0" smtClean="0"/>
              <a:t>СБЕР (предоставление лицензии на использование </a:t>
            </a:r>
            <a:r>
              <a:rPr lang="ru-RU" dirty="0" err="1" smtClean="0"/>
              <a:t>нейросети</a:t>
            </a:r>
            <a:r>
              <a:rPr lang="ru-RU" dirty="0" smtClean="0"/>
              <a:t>, карт местности), </a:t>
            </a:r>
            <a:r>
              <a:rPr lang="en-US" dirty="0" smtClean="0"/>
              <a:t>Bell LABs </a:t>
            </a:r>
            <a:r>
              <a:rPr lang="ru-RU" dirty="0" smtClean="0"/>
              <a:t>(использование их языка С++ в коммерческих целях и готовых </a:t>
            </a:r>
            <a:r>
              <a:rPr lang="ru-RU" dirty="0" err="1" smtClean="0"/>
              <a:t>пресетов</a:t>
            </a:r>
            <a:r>
              <a:rPr lang="ru-RU" dirty="0" smtClean="0"/>
              <a:t>). </a:t>
            </a:r>
            <a:r>
              <a:rPr lang="ru-RU" dirty="0" err="1" smtClean="0"/>
              <a:t>Авито</a:t>
            </a:r>
            <a:r>
              <a:rPr lang="ru-RU" dirty="0" smtClean="0"/>
              <a:t> и ВК (для рекламы приложения), </a:t>
            </a:r>
            <a:r>
              <a:rPr lang="en-US" dirty="0" err="1" smtClean="0"/>
              <a:t>Tinkoff</a:t>
            </a:r>
            <a:r>
              <a:rPr lang="ru-RU" dirty="0"/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44379" y="4819375"/>
            <a:ext cx="84346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9. </a:t>
            </a:r>
            <a:r>
              <a:rPr lang="ru-RU" b="1" dirty="0" smtClean="0"/>
              <a:t>Структура издержек</a:t>
            </a:r>
            <a:r>
              <a:rPr lang="ru-RU" dirty="0" smtClean="0"/>
              <a:t>: оплата аренды серверов приложения, аренда офисного помещения для разработки, зарплата разработчикам, оплата </a:t>
            </a:r>
            <a:r>
              <a:rPr lang="en-US" dirty="0" smtClean="0"/>
              <a:t>PR-</a:t>
            </a:r>
            <a:r>
              <a:rPr lang="ru-RU" dirty="0" smtClean="0"/>
              <a:t>компании, плата за использование лицензированного ПО для разработки, оплата контрактов лицензий на </a:t>
            </a:r>
            <a:r>
              <a:rPr lang="ru-RU" dirty="0" err="1" smtClean="0"/>
              <a:t>нейросеть</a:t>
            </a:r>
            <a:r>
              <a:rPr lang="ru-RU" dirty="0" smtClean="0"/>
              <a:t>, карты города.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077" y="2951556"/>
            <a:ext cx="2375733" cy="5207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077" y="3675553"/>
            <a:ext cx="1991172" cy="5067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077" y="4891638"/>
            <a:ext cx="1478909" cy="147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3156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=""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=""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8A972F05-16E6-B335-51BC-F0EDAB9E6F0E}"/>
              </a:ext>
            </a:extLst>
          </p:cNvPr>
          <p:cNvGrpSpPr/>
          <p:nvPr/>
        </p:nvGrpSpPr>
        <p:grpSpPr>
          <a:xfrm>
            <a:off x="0" y="0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="" xmlns:a16="http://schemas.microsoft.com/office/drawing/2014/main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="" xmlns:a16="http://schemas.microsoft.com/office/drawing/2014/main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="" xmlns:a16="http://schemas.microsoft.com/office/drawing/2014/main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="" xmlns:a16="http://schemas.microsoft.com/office/drawing/2014/main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="" xmlns:a16="http://schemas.microsoft.com/office/drawing/2014/main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Google Shape;367;p15">
            <a:extLst>
              <a:ext uri="{FF2B5EF4-FFF2-40B4-BE49-F238E27FC236}">
                <a16:creationId xmlns="" xmlns:a16="http://schemas.microsoft.com/office/drawing/2014/main" id="{B684F0C8-4C9B-1898-573E-487227F4FD87}"/>
              </a:ext>
            </a:extLst>
          </p:cNvPr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70;p15">
            <a:extLst>
              <a:ext uri="{FF2B5EF4-FFF2-40B4-BE49-F238E27FC236}">
                <a16:creationId xmlns="" xmlns:a16="http://schemas.microsoft.com/office/drawing/2014/main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РЕЗУЛЬТАТЫ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C8EEAD6F-847E-CD95-98AC-80B42E8293C4}"/>
              </a:ext>
            </a:extLst>
          </p:cNvPr>
          <p:cNvSpPr txBox="1"/>
          <p:nvPr/>
        </p:nvSpPr>
        <p:spPr>
          <a:xfrm>
            <a:off x="492011" y="895558"/>
            <a:ext cx="11036266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количественным показателям реализации проекта мы относим: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Количество скачиваний. (более 50 тысяч скачиваний)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Частота использования приложения. (раз в неделю)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Количество просмотров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переходов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по рекламным баннерам. (около 48000 переходов)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aseline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Количество сотрудничающих рекламодателей. (от 20 компаний)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Прибыль от сотрудничества с рекламодателями.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 качественным показателям реализации относятся следующие результаты: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Упрощение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процесса получения социальных услуг, в особенности молодежью и старшим поколением.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Формирование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имиджа Норильска, как современного города.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3. Повышение известности местных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IT-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разработчиков.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планируем запуск стабильного работающего программного продукта на территории НПР, способствующего повышению комфорта жителей за счет сервисного сопровождения и </a:t>
            </a:r>
            <a:r>
              <a:rPr lang="ru-RU" sz="20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цифровизации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концу 2025-го года. Доработанный аналог приложения «Мой Норильск»</a:t>
            </a:r>
          </a:p>
          <a:p>
            <a:pPr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Дальнейшее направление развития – распространение приложения на территории Красноярского края.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0136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13325</TotalTime>
  <Words>2023</Words>
  <Application>Microsoft Office PowerPoint</Application>
  <PresentationFormat>Широкоэкранный</PresentationFormat>
  <Paragraphs>187</Paragraphs>
  <Slides>19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Montserrat</vt:lpstr>
      <vt:lpstr>Montserrat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Ермакова Ирина Игоревна</dc:creator>
  <cp:lastModifiedBy>Учетная запись Майкрософт</cp:lastModifiedBy>
  <cp:revision>129</cp:revision>
  <dcterms:created xsi:type="dcterms:W3CDTF">2023-11-04T17:04:24Z</dcterms:created>
  <dcterms:modified xsi:type="dcterms:W3CDTF">2023-12-08T16:02:15Z</dcterms:modified>
</cp:coreProperties>
</file>