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6" r:id="rId8"/>
    <p:sldId id="288" r:id="rId9"/>
    <p:sldId id="287" r:id="rId10"/>
    <p:sldId id="284" r:id="rId11"/>
    <p:sldId id="285" r:id="rId12"/>
    <p:sldId id="282" r:id="rId13"/>
    <p:sldId id="283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48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СтС-404289.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Система 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дистанционной инвентаризации разветвлённой электрической сети 0,4 </a:t>
            </a: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на основе подачи и регистрации гармонических составляющих.</a:t>
            </a: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Малаева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Ева Денисовна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65169" y="631848"/>
            <a:ext cx="8949099" cy="2297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37027"/>
            <a:ext cx="5027854" cy="401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169" y="922951"/>
            <a:ext cx="8849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Система дистанционной инвентаризации разветвленной электрической сети 0,4 </a:t>
            </a:r>
            <a:r>
              <a:rPr lang="ru-RU" dirty="0" err="1"/>
              <a:t>кВ</a:t>
            </a:r>
            <a:r>
              <a:rPr lang="ru-RU" dirty="0"/>
              <a:t> на основе подачи и регистрации гармонических составляющих.</a:t>
            </a: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17119" y="83671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Техническое решение </a:t>
            </a:r>
            <a:r>
              <a:rPr lang="ru-RU" sz="1800" dirty="0" smtClean="0">
                <a:latin typeface="Georgia" panose="02040502050405020303" pitchFamily="18" charset="0"/>
              </a:rPr>
              <a:t>проекта, </a:t>
            </a:r>
            <a:r>
              <a:rPr lang="ru-RU" sz="1800" dirty="0" err="1" smtClean="0">
                <a:latin typeface="Georgia" panose="02040502050405020303" pitchFamily="18" charset="0"/>
              </a:rPr>
              <a:t>инновационность</a:t>
            </a:r>
            <a:r>
              <a:rPr lang="ru-RU" sz="1800" dirty="0" smtClean="0">
                <a:latin typeface="Georgia" panose="02040502050405020303" pitchFamily="18" charset="0"/>
              </a:rPr>
              <a:t> </a:t>
            </a:r>
            <a:r>
              <a:rPr lang="ru-RU" sz="1800" dirty="0">
                <a:latin typeface="Georgia" panose="02040502050405020303" pitchFamily="18" charset="0"/>
              </a:rPr>
              <a:t>- На </a:t>
            </a:r>
            <a:r>
              <a:rPr lang="ru-RU" sz="1800" dirty="0" smtClean="0">
                <a:latin typeface="Georgia" panose="02040502050405020303" pitchFamily="18" charset="0"/>
              </a:rPr>
              <a:t>базе инжинирингового </a:t>
            </a:r>
            <a:r>
              <a:rPr lang="ru-RU" sz="1800" dirty="0">
                <a:latin typeface="Georgia" panose="02040502050405020303" pitchFamily="18" charset="0"/>
              </a:rPr>
              <a:t>центра Казанского Государственного </a:t>
            </a:r>
            <a:r>
              <a:rPr lang="ru-RU" sz="1800" dirty="0" smtClean="0">
                <a:latin typeface="Georgia" panose="02040502050405020303" pitchFamily="18" charset="0"/>
              </a:rPr>
              <a:t>Энергетического Университета разрабатывается </a:t>
            </a:r>
            <a:r>
              <a:rPr lang="ru-RU" sz="1800" dirty="0">
                <a:latin typeface="Georgia" panose="02040502050405020303" pitchFamily="18" charset="0"/>
              </a:rPr>
              <a:t>предлагаемая в проекте система. В Центре имеется оборудование </a:t>
            </a:r>
            <a:r>
              <a:rPr lang="ru-RU" sz="1800" dirty="0" smtClean="0">
                <a:latin typeface="Georgia" panose="02040502050405020303" pitchFamily="18" charset="0"/>
              </a:rPr>
              <a:t>для SMD  монтажа.</a:t>
            </a: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Преимущества выбранного технического </a:t>
            </a:r>
            <a:r>
              <a:rPr lang="ru-RU" sz="1800" dirty="0" smtClean="0">
                <a:latin typeface="Georgia" panose="02040502050405020303" pitchFamily="18" charset="0"/>
              </a:rPr>
              <a:t>решения: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Отечественные компоненты;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Отечественное ПО;</a:t>
            </a:r>
            <a:endParaRPr lang="ru-RU" sz="1800" dirty="0">
              <a:latin typeface="Georgia" panose="02040502050405020303" pitchFamily="18" charset="0"/>
            </a:endParaRPr>
          </a:p>
          <a:p>
            <a:r>
              <a:rPr lang="ru-RU" sz="1800" dirty="0">
                <a:latin typeface="Georgia" panose="02040502050405020303" pitchFamily="18" charset="0"/>
              </a:rPr>
              <a:t>Гибкость настройки под параметры </a:t>
            </a:r>
            <a:r>
              <a:rPr lang="ru-RU" sz="1800" dirty="0" smtClean="0">
                <a:latin typeface="Georgia" panose="02040502050405020303" pitchFamily="18" charset="0"/>
              </a:rPr>
              <a:t>потребителя;</a:t>
            </a:r>
            <a:endParaRPr lang="ru-RU" sz="1800" dirty="0">
              <a:latin typeface="Georgia" panose="02040502050405020303" pitchFamily="18" charset="0"/>
            </a:endParaRPr>
          </a:p>
          <a:p>
            <a:r>
              <a:rPr lang="ru-RU" sz="1800" dirty="0">
                <a:latin typeface="Georgia" panose="02040502050405020303" pitchFamily="18" charset="0"/>
              </a:rPr>
              <a:t>Простой интерфейс устройства, то есть оперативному персоналу не нужно обучение </a:t>
            </a:r>
            <a:r>
              <a:rPr lang="ru-RU" sz="1800" dirty="0" smtClean="0">
                <a:latin typeface="Georgia" panose="02040502050405020303" pitchFamily="18" charset="0"/>
              </a:rPr>
              <a:t>для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116987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Существующие </a:t>
            </a:r>
            <a:r>
              <a:rPr lang="ru-RU" sz="1800" dirty="0" smtClean="0">
                <a:latin typeface="Georgia" panose="02040502050405020303" pitchFamily="18" charset="0"/>
              </a:rPr>
              <a:t>аналоги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- Нет</a:t>
            </a:r>
            <a:endParaRPr lang="ru-RU" sz="1800" dirty="0">
              <a:latin typeface="Georgia" panose="02040502050405020303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Конкурентные </a:t>
            </a:r>
            <a:r>
              <a:rPr lang="ru-RU" sz="1800" dirty="0" smtClean="0">
                <a:latin typeface="Georgia" panose="02040502050405020303" pitchFamily="18" charset="0"/>
              </a:rPr>
              <a:t>преимущества </a:t>
            </a:r>
            <a:r>
              <a:rPr lang="ru-RU" sz="1800" dirty="0">
                <a:latin typeface="Georgia" panose="02040502050405020303" pitchFamily="18" charset="0"/>
              </a:rPr>
              <a:t>продукта - Дешевизна и отсутствие аналогов, возможность адаптации продукта под </a:t>
            </a:r>
            <a:r>
              <a:rPr lang="ru-RU" sz="1800" dirty="0" smtClean="0">
                <a:latin typeface="Georgia" panose="02040502050405020303" pitchFamily="18" charset="0"/>
              </a:rPr>
              <a:t>нужды заказчиков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Востребованность </a:t>
            </a:r>
            <a:r>
              <a:rPr lang="ru-RU" sz="1800" dirty="0" smtClean="0">
                <a:latin typeface="Georgia" panose="02040502050405020303" pitchFamily="18" charset="0"/>
              </a:rPr>
              <a:t>продукта - </a:t>
            </a:r>
            <a:r>
              <a:rPr lang="ru-RU" sz="1800" dirty="0">
                <a:latin typeface="Georgia" pitchFamily="18" charset="0"/>
              </a:rPr>
              <a:t>Данная система является востребованной в различных отраслях, включая промышленные предприятия, коммерческие комплексы, жилые и коммерческие здания, а также в секторе государственных и муниципальных учреждений.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42910" y="83671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Рынок</a:t>
            </a:r>
            <a:r>
              <a:rPr lang="ru-RU" sz="1800" dirty="0">
                <a:latin typeface="Georgia" panose="02040502050405020303" pitchFamily="18" charset="0"/>
              </a:rPr>
              <a:t>, сегмент рынка, потенциальный </a:t>
            </a:r>
            <a:r>
              <a:rPr lang="ru-RU" sz="1800" dirty="0" smtClean="0">
                <a:latin typeface="Georgia" panose="02040502050405020303" pitchFamily="18" charset="0"/>
              </a:rPr>
              <a:t>потребитель</a:t>
            </a:r>
            <a:r>
              <a:rPr lang="en-US" sz="1800" dirty="0" smtClean="0">
                <a:latin typeface="Georgia" panose="02040502050405020303" pitchFamily="18" charset="0"/>
              </a:rPr>
              <a:t> - </a:t>
            </a:r>
            <a:r>
              <a:rPr lang="ru-RU" sz="1800" dirty="0">
                <a:latin typeface="Georgia" pitchFamily="18" charset="0"/>
              </a:rPr>
              <a:t>В 2022 году в России было изготовлено около 6,3 млн счетчиков электроэнергии, что на 27,8% меньше относительно 2021-го. Такие цифры приводятся в исследовании </a:t>
            </a:r>
            <a:r>
              <a:rPr lang="ru-RU" sz="1800" dirty="0" err="1">
                <a:latin typeface="Georgia" pitchFamily="18" charset="0"/>
              </a:rPr>
              <a:t>BusinesStat</a:t>
            </a:r>
            <a:r>
              <a:rPr lang="ru-RU" sz="1800" dirty="0">
                <a:latin typeface="Georgia" pitchFamily="18" charset="0"/>
              </a:rPr>
              <a:t>, выдержки из которого опубликованы в декабре 2023 года. </a:t>
            </a: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70" y="4837394"/>
            <a:ext cx="352425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645" y="2857030"/>
            <a:ext cx="3367143" cy="177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2" y="3068960"/>
            <a:ext cx="1579718" cy="163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83671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Ключевая техническая </a:t>
            </a:r>
            <a:r>
              <a:rPr lang="ru-RU" sz="1800" dirty="0" smtClean="0">
                <a:latin typeface="Georgia" panose="02040502050405020303" pitchFamily="18" charset="0"/>
              </a:rPr>
              <a:t>задача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- определение </a:t>
            </a:r>
            <a:r>
              <a:rPr lang="ru-RU" sz="1800" dirty="0">
                <a:latin typeface="Georgia" pitchFamily="18" charset="0"/>
              </a:rPr>
              <a:t>принадлежности приборов учёта к соответствующим трансформаторным подстанциям в разветвленной электрической сети 0.4 </a:t>
            </a:r>
            <a:r>
              <a:rPr lang="ru-RU" sz="1800" dirty="0" err="1">
                <a:latin typeface="Georgia" pitchFamily="18" charset="0"/>
              </a:rPr>
              <a:t>кВ.</a:t>
            </a: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Затраты </a:t>
            </a:r>
            <a:r>
              <a:rPr lang="ru-RU" sz="1800" dirty="0">
                <a:latin typeface="Georgia" panose="02040502050405020303" pitchFamily="18" charset="0"/>
              </a:rPr>
              <a:t>на реализацию проекта - Затраты на аренду помещений и оборудования, зарплату сотрудников, используемые материалы и комплектующие для создания прототипа - из гранта </a:t>
            </a:r>
            <a:r>
              <a:rPr lang="ru-RU" sz="1800" dirty="0" err="1">
                <a:latin typeface="Georgia" panose="02040502050405020303" pitchFamily="18" charset="0"/>
              </a:rPr>
              <a:t>Стартапа</a:t>
            </a:r>
            <a:r>
              <a:rPr lang="ru-RU" sz="1800" dirty="0">
                <a:latin typeface="Georgia" panose="02040502050405020303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Планы по формированию команды </a:t>
            </a:r>
            <a:r>
              <a:rPr lang="ru-RU" sz="1800" dirty="0" smtClean="0">
                <a:latin typeface="Georgia" pitchFamily="18" charset="0"/>
              </a:rPr>
              <a:t>проекта - </a:t>
            </a:r>
            <a:r>
              <a:rPr lang="ru-RU" sz="1800" dirty="0">
                <a:latin typeface="Georgia" pitchFamily="18" charset="0"/>
              </a:rPr>
              <a:t>2 </a:t>
            </a:r>
            <a:r>
              <a:rPr lang="ru-RU" sz="1800" dirty="0" err="1">
                <a:latin typeface="Georgia" pitchFamily="18" charset="0"/>
              </a:rPr>
              <a:t>схемотехника</a:t>
            </a:r>
            <a:r>
              <a:rPr lang="ru-RU" sz="1800" dirty="0">
                <a:latin typeface="Georgia" pitchFamily="18" charset="0"/>
              </a:rPr>
              <a:t>, 2 программиста, 2 монтажника. - трудовой договор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Планируемый способ получения </a:t>
            </a:r>
            <a:r>
              <a:rPr lang="ru-RU" sz="1800" dirty="0" smtClean="0">
                <a:latin typeface="Georgia" panose="02040502050405020303" pitchFamily="18" charset="0"/>
              </a:rPr>
              <a:t>дохода . Прямые </a:t>
            </a:r>
            <a:r>
              <a:rPr lang="ru-RU" sz="1800" dirty="0">
                <a:latin typeface="Georgia" pitchFamily="18" charset="0"/>
              </a:rPr>
              <a:t>продажи - Выпуск готовой продукции. Оказание услуг по дистанционной инвентаризации разветвленной электрической сети 0,4 </a:t>
            </a:r>
            <a:r>
              <a:rPr lang="ru-RU" sz="1800" dirty="0" err="1">
                <a:latin typeface="Georgia" pitchFamily="18" charset="0"/>
              </a:rPr>
              <a:t>кВ</a:t>
            </a:r>
            <a:r>
              <a:rPr lang="ru-RU" sz="1800" dirty="0">
                <a:latin typeface="Georgia" pitchFamily="18" charset="0"/>
              </a:rPr>
              <a:t> на основе подачи и регистрации гармонических </a:t>
            </a:r>
            <a:r>
              <a:rPr lang="ru-RU" sz="1800" dirty="0" smtClean="0">
                <a:latin typeface="Georgia" pitchFamily="18" charset="0"/>
              </a:rPr>
              <a:t>составляющих.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711365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Ресурсы </a:t>
            </a:r>
            <a:r>
              <a:rPr lang="ru-RU" sz="1800" dirty="0">
                <a:latin typeface="Georgia" panose="02040502050405020303" pitchFamily="18" charset="0"/>
              </a:rPr>
              <a:t>проекта </a:t>
            </a:r>
            <a:r>
              <a:rPr lang="ru-RU" sz="1800" dirty="0" smtClean="0">
                <a:latin typeface="Georgia" panose="02040502050405020303" pitchFamily="18" charset="0"/>
              </a:rPr>
              <a:t>(имеющиеся </a:t>
            </a:r>
            <a:r>
              <a:rPr lang="ru-RU" sz="1800" dirty="0">
                <a:latin typeface="Georgia" panose="02040502050405020303" pitchFamily="18" charset="0"/>
              </a:rPr>
              <a:t>и планируемые к привлечению </a:t>
            </a:r>
            <a:r>
              <a:rPr lang="ru-RU" sz="1800" dirty="0" smtClean="0">
                <a:latin typeface="Georgia" panose="02040502050405020303" pitchFamily="18" charset="0"/>
              </a:rPr>
              <a:t>(</a:t>
            </a:r>
            <a:r>
              <a:rPr lang="ru-RU" sz="1800" dirty="0">
                <a:latin typeface="Georgia" panose="02040502050405020303" pitchFamily="18" charset="0"/>
              </a:rPr>
              <a:t>людские, материалы, оборудование, финансовые и пр</a:t>
            </a:r>
            <a:r>
              <a:rPr lang="ru-RU" sz="1800" dirty="0" smtClean="0">
                <a:latin typeface="Georgia" panose="02040502050405020303" pitchFamily="18" charset="0"/>
              </a:rPr>
              <a:t>.) - </a:t>
            </a:r>
            <a:r>
              <a:rPr lang="ru-RU" sz="1800" dirty="0">
                <a:latin typeface="Georgia" pitchFamily="18" charset="0"/>
              </a:rPr>
              <a:t>Лаборатория ФБОУ ВО "КГЭУ", осциллограф, 3 паяльные станции, электронные </a:t>
            </a:r>
            <a:r>
              <a:rPr lang="ru-RU" sz="1800" dirty="0">
                <a:latin typeface="Georgia" pitchFamily="18" charset="0"/>
              </a:rPr>
              <a:t>устройства, расстановщик компонентов, 3D принтер для создания корпуса.</a:t>
            </a:r>
          </a:p>
          <a:p>
            <a:pPr marL="0" indent="0">
              <a:buNone/>
            </a:pPr>
            <a:endParaRPr lang="ru-RU" sz="1800" dirty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34" y="2304694"/>
            <a:ext cx="3188920" cy="221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154" y="2311647"/>
            <a:ext cx="3330316" cy="225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04" y="4546848"/>
            <a:ext cx="3309650" cy="215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755" y="4530179"/>
            <a:ext cx="3215399" cy="214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1" r="25643"/>
          <a:stretch/>
        </p:blipFill>
        <p:spPr bwMode="auto">
          <a:xfrm>
            <a:off x="34882" y="2670849"/>
            <a:ext cx="2869828" cy="287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6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30436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800" dirty="0" smtClean="0">
                <a:latin typeface="Georgia" panose="02040502050405020303" pitchFamily="18" charset="0"/>
              </a:rPr>
              <a:t>SMD-</a:t>
            </a:r>
            <a:r>
              <a:rPr lang="ru-RU" sz="1800" dirty="0">
                <a:latin typeface="Georgia" panose="02040502050405020303" pitchFamily="18" charset="0"/>
              </a:rPr>
              <a:t>МОНТАЖ</a:t>
            </a:r>
          </a:p>
          <a:p>
            <a:pPr marL="0" indent="0">
              <a:buNone/>
            </a:pPr>
            <a:endParaRPr lang="ru-RU" sz="1800" dirty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1124744"/>
            <a:ext cx="3489575" cy="2325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804" y="3569870"/>
            <a:ext cx="3378352" cy="225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893574"/>
            <a:ext cx="3370228" cy="4493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9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101615" y="711365"/>
            <a:ext cx="8834755" cy="4229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>
                <a:latin typeface="Georgia" panose="02040502050405020303" pitchFamily="18" charset="0"/>
              </a:rPr>
              <a:t>Планы </a:t>
            </a:r>
            <a:r>
              <a:rPr lang="ru-RU" sz="1800" b="1" dirty="0">
                <a:latin typeface="Georgia" panose="02040502050405020303" pitchFamily="18" charset="0"/>
              </a:rPr>
              <a:t>по формированию команды </a:t>
            </a:r>
            <a:r>
              <a:rPr lang="ru-RU" sz="1800" b="1" dirty="0" smtClean="0">
                <a:latin typeface="Georgia" panose="02040502050405020303" pitchFamily="18" charset="0"/>
              </a:rPr>
              <a:t>проекта:</a:t>
            </a:r>
          </a:p>
          <a:p>
            <a:pPr marL="0" indent="0">
              <a:buNone/>
            </a:pPr>
            <a:endParaRPr lang="ru-RU" sz="1800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26" y="3376584"/>
            <a:ext cx="1877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Georgia" panose="02040502050405020303" pitchFamily="18" charset="0"/>
              </a:rPr>
              <a:t> </a:t>
            </a:r>
            <a:r>
              <a:rPr lang="ru-RU" sz="1400" dirty="0" err="1" smtClean="0">
                <a:latin typeface="Georgia" panose="02040502050405020303" pitchFamily="18" charset="0"/>
              </a:rPr>
              <a:t>Малаева</a:t>
            </a:r>
            <a:r>
              <a:rPr lang="ru-RU" sz="1400" dirty="0" smtClean="0">
                <a:latin typeface="Georgia" panose="02040502050405020303" pitchFamily="18" charset="0"/>
              </a:rPr>
              <a:t> Ева Денисовна </a:t>
            </a:r>
            <a:r>
              <a:rPr lang="ru-RU" sz="1400" dirty="0" smtClean="0">
                <a:latin typeface="Georgia" panose="02040502050405020303" pitchFamily="18" charset="0"/>
              </a:rPr>
              <a:t>- Руководитель </a:t>
            </a:r>
            <a:endParaRPr lang="ru-RU" sz="1400" dirty="0" smtClean="0">
              <a:latin typeface="Georgia" panose="02040502050405020303" pitchFamily="18" charset="0"/>
            </a:endParaRPr>
          </a:p>
          <a:p>
            <a:pPr algn="ctr"/>
            <a:r>
              <a:rPr lang="ru-RU" sz="1400" dirty="0" smtClean="0">
                <a:latin typeface="Georgia" panose="02040502050405020303" pitchFamily="18" charset="0"/>
              </a:rPr>
              <a:t>проекта </a:t>
            </a:r>
            <a:endParaRPr lang="ru-RU" sz="1400" b="1" dirty="0"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99623" y="5373216"/>
            <a:ext cx="15836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Georgia" panose="02040502050405020303" pitchFamily="18" charset="0"/>
              </a:rPr>
              <a:t>Программисты – 1 трудовой договор</a:t>
            </a: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8236" y="5737439"/>
            <a:ext cx="179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Georgia" panose="02040502050405020303" pitchFamily="18" charset="0"/>
              </a:rPr>
              <a:t>Схемотехник</a:t>
            </a:r>
            <a:r>
              <a:rPr lang="ru-RU" sz="1600" dirty="0" smtClean="0">
                <a:latin typeface="Georgia" panose="02040502050405020303" pitchFamily="18" charset="0"/>
              </a:rPr>
              <a:t> – 1</a:t>
            </a:r>
            <a:endParaRPr lang="ru-RU" sz="1600" dirty="0"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00036" y="3376584"/>
            <a:ext cx="23042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latin typeface="Georgia" panose="02040502050405020303" pitchFamily="18" charset="0"/>
              </a:rPr>
              <a:t>Галиева</a:t>
            </a:r>
            <a:r>
              <a:rPr lang="ru-RU" sz="1400" dirty="0">
                <a:latin typeface="Georgia" panose="02040502050405020303" pitchFamily="18" charset="0"/>
              </a:rPr>
              <a:t> </a:t>
            </a:r>
            <a:endParaRPr lang="ru-RU" sz="1400" dirty="0" smtClean="0">
              <a:latin typeface="Georgia" panose="02040502050405020303" pitchFamily="18" charset="0"/>
            </a:endParaRPr>
          </a:p>
          <a:p>
            <a:pPr algn="ctr"/>
            <a:r>
              <a:rPr lang="ru-RU" sz="1400" dirty="0" smtClean="0">
                <a:latin typeface="Georgia" panose="02040502050405020303" pitchFamily="18" charset="0"/>
              </a:rPr>
              <a:t>Татьяна</a:t>
            </a:r>
          </a:p>
          <a:p>
            <a:pPr algn="ctr"/>
            <a:r>
              <a:rPr lang="ru-RU" sz="1400" dirty="0" smtClean="0">
                <a:latin typeface="Georgia" panose="02040502050405020303" pitchFamily="18" charset="0"/>
              </a:rPr>
              <a:t>Геннадьевна –</a:t>
            </a:r>
          </a:p>
          <a:p>
            <a:pPr algn="ctr"/>
            <a:r>
              <a:rPr lang="ru-RU" sz="1400" dirty="0" smtClean="0">
                <a:latin typeface="Georgia" panose="02040502050405020303" pitchFamily="18" charset="0"/>
              </a:rPr>
              <a:t>Научный работник,</a:t>
            </a:r>
            <a:endParaRPr lang="ru-RU" sz="1400" dirty="0" smtClean="0">
              <a:latin typeface="Georgia" panose="02040502050405020303" pitchFamily="18" charset="0"/>
            </a:endParaRPr>
          </a:p>
          <a:p>
            <a:pPr algn="ctr"/>
            <a:r>
              <a:rPr lang="ru-RU" sz="1400" dirty="0" err="1">
                <a:latin typeface="Georgia" panose="02040502050405020303" pitchFamily="18" charset="0"/>
              </a:rPr>
              <a:t>к</a:t>
            </a:r>
            <a:r>
              <a:rPr lang="ru-RU" sz="1400" dirty="0" err="1" smtClean="0">
                <a:latin typeface="Georgia" panose="02040502050405020303" pitchFamily="18" charset="0"/>
              </a:rPr>
              <a:t>.т.н</a:t>
            </a:r>
            <a:r>
              <a:rPr lang="ru-RU" sz="1400" dirty="0" smtClean="0">
                <a:latin typeface="Georgia" panose="02040502050405020303" pitchFamily="18" charset="0"/>
              </a:rPr>
              <a:t> </a:t>
            </a:r>
            <a:endParaRPr lang="ru-RU" sz="1400" b="1" dirty="0">
              <a:latin typeface="Georgia" panose="02040502050405020303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/>
          <a:srcRect b="21458"/>
          <a:stretch/>
        </p:blipFill>
        <p:spPr>
          <a:xfrm>
            <a:off x="3682349" y="1363370"/>
            <a:ext cx="1745046" cy="204489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61" y="1298441"/>
            <a:ext cx="1566863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1367397"/>
            <a:ext cx="1655540" cy="204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0" y="1371095"/>
            <a:ext cx="1770546" cy="200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528" y="1315455"/>
            <a:ext cx="1784842" cy="209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811801" y="3372087"/>
            <a:ext cx="20789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И</a:t>
            </a:r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ванов Дмитрий Алексеевич  </a:t>
            </a:r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–</a:t>
            </a:r>
          </a:p>
          <a:p>
            <a:pPr lvl="0" algn="ctr"/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Научный </a:t>
            </a:r>
          </a:p>
          <a:p>
            <a:pPr lvl="0" algn="ctr"/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Консультант,</a:t>
            </a:r>
          </a:p>
          <a:p>
            <a:pPr lvl="0" algn="ctr"/>
            <a:r>
              <a:rPr lang="ru-RU" sz="14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д.т.н</a:t>
            </a:r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ru-RU" sz="1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504361" y="3371660"/>
            <a:ext cx="17241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С</a:t>
            </a:r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адыков Марат </a:t>
            </a:r>
            <a:r>
              <a:rPr lang="ru-RU" sz="14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Фердинантович</a:t>
            </a:r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–</a:t>
            </a:r>
          </a:p>
          <a:p>
            <a:pPr lvl="0" algn="ctr"/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Научный работник, д.т.н.</a:t>
            </a:r>
            <a:endParaRPr lang="ru-RU" sz="1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80312" y="3380548"/>
            <a:ext cx="16339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 err="1">
                <a:solidFill>
                  <a:prstClr val="black"/>
                </a:solidFill>
                <a:latin typeface="Georgia" panose="02040502050405020303" pitchFamily="18" charset="0"/>
              </a:rPr>
              <a:t>Л</a:t>
            </a:r>
            <a:r>
              <a:rPr lang="ru-RU" sz="14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юбишев</a:t>
            </a:r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Александр Александрович </a:t>
            </a:r>
            <a:r>
              <a:rPr lang="ru-RU" sz="1400" dirty="0">
                <a:solidFill>
                  <a:prstClr val="black"/>
                </a:solidFill>
                <a:latin typeface="Georgia" panose="02040502050405020303" pitchFamily="18" charset="0"/>
              </a:rPr>
              <a:t>–</a:t>
            </a:r>
          </a:p>
          <a:p>
            <a:pPr lvl="0" algn="ctr"/>
            <a:r>
              <a:rPr lang="ru-RU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Программист, аспирант</a:t>
            </a:r>
            <a:endParaRPr lang="ru-RU" sz="1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5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Блок-схема: процесс 10"/>
          <p:cNvSpPr/>
          <p:nvPr/>
        </p:nvSpPr>
        <p:spPr>
          <a:xfrm>
            <a:off x="4991100" y="2200275"/>
            <a:ext cx="1866900" cy="2333625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00087" y="3119438"/>
            <a:ext cx="1171575" cy="4191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09636" y="3202781"/>
            <a:ext cx="752475" cy="25241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838198" y="3357563"/>
            <a:ext cx="142875" cy="123825"/>
          </a:xfrm>
          <a:custGeom>
            <a:avLst/>
            <a:gdLst>
              <a:gd name="connsiteX0" fmla="*/ 0 w 142875"/>
              <a:gd name="connsiteY0" fmla="*/ 123825 h 123825"/>
              <a:gd name="connsiteX1" fmla="*/ 9525 w 142875"/>
              <a:gd name="connsiteY1" fmla="*/ 66675 h 123825"/>
              <a:gd name="connsiteX2" fmla="*/ 38100 w 142875"/>
              <a:gd name="connsiteY2" fmla="*/ 57150 h 123825"/>
              <a:gd name="connsiteX3" fmla="*/ 104775 w 142875"/>
              <a:gd name="connsiteY3" fmla="*/ 47625 h 123825"/>
              <a:gd name="connsiteX4" fmla="*/ 133350 w 142875"/>
              <a:gd name="connsiteY4" fmla="*/ 28575 h 123825"/>
              <a:gd name="connsiteX5" fmla="*/ 142875 w 142875"/>
              <a:gd name="connsiteY5" fmla="*/ 0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75" h="123825">
                <a:moveTo>
                  <a:pt x="0" y="123825"/>
                </a:moveTo>
                <a:cubicBezTo>
                  <a:pt x="3175" y="104775"/>
                  <a:pt x="-57" y="83443"/>
                  <a:pt x="9525" y="66675"/>
                </a:cubicBezTo>
                <a:cubicBezTo>
                  <a:pt x="14506" y="57958"/>
                  <a:pt x="28255" y="59119"/>
                  <a:pt x="38100" y="57150"/>
                </a:cubicBezTo>
                <a:cubicBezTo>
                  <a:pt x="60115" y="52747"/>
                  <a:pt x="82550" y="50800"/>
                  <a:pt x="104775" y="47625"/>
                </a:cubicBezTo>
                <a:cubicBezTo>
                  <a:pt x="114300" y="41275"/>
                  <a:pt x="126199" y="37514"/>
                  <a:pt x="133350" y="28575"/>
                </a:cubicBezTo>
                <a:cubicBezTo>
                  <a:pt x="139622" y="20735"/>
                  <a:pt x="142875" y="0"/>
                  <a:pt x="142875" y="0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1690305" y="3119438"/>
            <a:ext cx="362713" cy="471516"/>
          </a:xfrm>
          <a:custGeom>
            <a:avLst/>
            <a:gdLst>
              <a:gd name="connsiteX0" fmla="*/ 343663 w 362713"/>
              <a:gd name="connsiteY0" fmla="*/ 0 h 471516"/>
              <a:gd name="connsiteX1" fmla="*/ 105538 w 362713"/>
              <a:gd name="connsiteY1" fmla="*/ 9525 h 471516"/>
              <a:gd name="connsiteX2" fmla="*/ 48388 w 362713"/>
              <a:gd name="connsiteY2" fmla="*/ 28575 h 471516"/>
              <a:gd name="connsiteX3" fmla="*/ 763 w 362713"/>
              <a:gd name="connsiteY3" fmla="*/ 85725 h 471516"/>
              <a:gd name="connsiteX4" fmla="*/ 10288 w 362713"/>
              <a:gd name="connsiteY4" fmla="*/ 142875 h 471516"/>
              <a:gd name="connsiteX5" fmla="*/ 38863 w 362713"/>
              <a:gd name="connsiteY5" fmla="*/ 152400 h 471516"/>
              <a:gd name="connsiteX6" fmla="*/ 67438 w 362713"/>
              <a:gd name="connsiteY6" fmla="*/ 171450 h 471516"/>
              <a:gd name="connsiteX7" fmla="*/ 191263 w 362713"/>
              <a:gd name="connsiteY7" fmla="*/ 190500 h 471516"/>
              <a:gd name="connsiteX8" fmla="*/ 343663 w 362713"/>
              <a:gd name="connsiteY8" fmla="*/ 180975 h 471516"/>
              <a:gd name="connsiteX9" fmla="*/ 286513 w 362713"/>
              <a:gd name="connsiteY9" fmla="*/ 161925 h 471516"/>
              <a:gd name="connsiteX10" fmla="*/ 257938 w 362713"/>
              <a:gd name="connsiteY10" fmla="*/ 152400 h 471516"/>
              <a:gd name="connsiteX11" fmla="*/ 76963 w 362713"/>
              <a:gd name="connsiteY11" fmla="*/ 171450 h 471516"/>
              <a:gd name="connsiteX12" fmla="*/ 48388 w 362713"/>
              <a:gd name="connsiteY12" fmla="*/ 190500 h 471516"/>
              <a:gd name="connsiteX13" fmla="*/ 48388 w 362713"/>
              <a:gd name="connsiteY13" fmla="*/ 295275 h 471516"/>
              <a:gd name="connsiteX14" fmla="*/ 105538 w 362713"/>
              <a:gd name="connsiteY14" fmla="*/ 314325 h 471516"/>
              <a:gd name="connsiteX15" fmla="*/ 267463 w 362713"/>
              <a:gd name="connsiteY15" fmla="*/ 323850 h 471516"/>
              <a:gd name="connsiteX16" fmla="*/ 353188 w 362713"/>
              <a:gd name="connsiteY16" fmla="*/ 314325 h 471516"/>
              <a:gd name="connsiteX17" fmla="*/ 296038 w 362713"/>
              <a:gd name="connsiteY17" fmla="*/ 295275 h 471516"/>
              <a:gd name="connsiteX18" fmla="*/ 267463 w 362713"/>
              <a:gd name="connsiteY18" fmla="*/ 285750 h 471516"/>
              <a:gd name="connsiteX19" fmla="*/ 76963 w 362713"/>
              <a:gd name="connsiteY19" fmla="*/ 304800 h 471516"/>
              <a:gd name="connsiteX20" fmla="*/ 48388 w 362713"/>
              <a:gd name="connsiteY20" fmla="*/ 314325 h 471516"/>
              <a:gd name="connsiteX21" fmla="*/ 29338 w 362713"/>
              <a:gd name="connsiteY21" fmla="*/ 342900 h 471516"/>
              <a:gd name="connsiteX22" fmla="*/ 96013 w 362713"/>
              <a:gd name="connsiteY22" fmla="*/ 428625 h 471516"/>
              <a:gd name="connsiteX23" fmla="*/ 229363 w 362713"/>
              <a:gd name="connsiteY23" fmla="*/ 466725 h 471516"/>
              <a:gd name="connsiteX24" fmla="*/ 362713 w 362713"/>
              <a:gd name="connsiteY24" fmla="*/ 466725 h 47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2713" h="471516">
                <a:moveTo>
                  <a:pt x="343663" y="0"/>
                </a:moveTo>
                <a:cubicBezTo>
                  <a:pt x="264288" y="3175"/>
                  <a:pt x="184607" y="1873"/>
                  <a:pt x="105538" y="9525"/>
                </a:cubicBezTo>
                <a:cubicBezTo>
                  <a:pt x="85551" y="11459"/>
                  <a:pt x="48388" y="28575"/>
                  <a:pt x="48388" y="28575"/>
                </a:cubicBezTo>
                <a:cubicBezTo>
                  <a:pt x="40976" y="35987"/>
                  <a:pt x="2421" y="70806"/>
                  <a:pt x="763" y="85725"/>
                </a:cubicBezTo>
                <a:cubicBezTo>
                  <a:pt x="-1370" y="104920"/>
                  <a:pt x="706" y="126107"/>
                  <a:pt x="10288" y="142875"/>
                </a:cubicBezTo>
                <a:cubicBezTo>
                  <a:pt x="15269" y="151592"/>
                  <a:pt x="29338" y="149225"/>
                  <a:pt x="38863" y="152400"/>
                </a:cubicBezTo>
                <a:cubicBezTo>
                  <a:pt x="48388" y="158750"/>
                  <a:pt x="56578" y="167830"/>
                  <a:pt x="67438" y="171450"/>
                </a:cubicBezTo>
                <a:cubicBezTo>
                  <a:pt x="77350" y="174754"/>
                  <a:pt x="186126" y="189766"/>
                  <a:pt x="191263" y="190500"/>
                </a:cubicBezTo>
                <a:cubicBezTo>
                  <a:pt x="242063" y="187325"/>
                  <a:pt x="294910" y="195601"/>
                  <a:pt x="343663" y="180975"/>
                </a:cubicBezTo>
                <a:cubicBezTo>
                  <a:pt x="362897" y="175205"/>
                  <a:pt x="305563" y="168275"/>
                  <a:pt x="286513" y="161925"/>
                </a:cubicBezTo>
                <a:lnTo>
                  <a:pt x="257938" y="152400"/>
                </a:lnTo>
                <a:cubicBezTo>
                  <a:pt x="243957" y="153274"/>
                  <a:pt x="124544" y="147659"/>
                  <a:pt x="76963" y="171450"/>
                </a:cubicBezTo>
                <a:cubicBezTo>
                  <a:pt x="66724" y="176570"/>
                  <a:pt x="57913" y="184150"/>
                  <a:pt x="48388" y="190500"/>
                </a:cubicBezTo>
                <a:cubicBezTo>
                  <a:pt x="47281" y="198249"/>
                  <a:pt x="27430" y="277311"/>
                  <a:pt x="48388" y="295275"/>
                </a:cubicBezTo>
                <a:cubicBezTo>
                  <a:pt x="63634" y="308343"/>
                  <a:pt x="85492" y="313146"/>
                  <a:pt x="105538" y="314325"/>
                </a:cubicBezTo>
                <a:lnTo>
                  <a:pt x="267463" y="323850"/>
                </a:lnTo>
                <a:cubicBezTo>
                  <a:pt x="296038" y="320675"/>
                  <a:pt x="332858" y="334655"/>
                  <a:pt x="353188" y="314325"/>
                </a:cubicBezTo>
                <a:cubicBezTo>
                  <a:pt x="367387" y="300126"/>
                  <a:pt x="315088" y="301625"/>
                  <a:pt x="296038" y="295275"/>
                </a:cubicBezTo>
                <a:lnTo>
                  <a:pt x="267463" y="285750"/>
                </a:lnTo>
                <a:cubicBezTo>
                  <a:pt x="184362" y="291290"/>
                  <a:pt x="145639" y="287631"/>
                  <a:pt x="76963" y="304800"/>
                </a:cubicBezTo>
                <a:cubicBezTo>
                  <a:pt x="67223" y="307235"/>
                  <a:pt x="57913" y="311150"/>
                  <a:pt x="48388" y="314325"/>
                </a:cubicBezTo>
                <a:cubicBezTo>
                  <a:pt x="42038" y="323850"/>
                  <a:pt x="30758" y="331541"/>
                  <a:pt x="29338" y="342900"/>
                </a:cubicBezTo>
                <a:cubicBezTo>
                  <a:pt x="23487" y="389708"/>
                  <a:pt x="53488" y="414450"/>
                  <a:pt x="96013" y="428625"/>
                </a:cubicBezTo>
                <a:cubicBezTo>
                  <a:pt x="178001" y="455954"/>
                  <a:pt x="133682" y="442805"/>
                  <a:pt x="229363" y="466725"/>
                </a:cubicBezTo>
                <a:cubicBezTo>
                  <a:pt x="272486" y="477506"/>
                  <a:pt x="318263" y="466725"/>
                  <a:pt x="362713" y="466725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998437" y="3119438"/>
            <a:ext cx="1899857" cy="1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285873" y="314325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053016" y="3590954"/>
            <a:ext cx="1845278" cy="9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Блок-схема: узел 18"/>
          <p:cNvSpPr/>
          <p:nvPr/>
        </p:nvSpPr>
        <p:spPr>
          <a:xfrm>
            <a:off x="3844084" y="3564760"/>
            <a:ext cx="66675" cy="7143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053017" y="3119438"/>
            <a:ext cx="1899857" cy="1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Блок-схема: узел 20"/>
          <p:cNvSpPr/>
          <p:nvPr/>
        </p:nvSpPr>
        <p:spPr>
          <a:xfrm flipV="1">
            <a:off x="3853608" y="3102768"/>
            <a:ext cx="61537" cy="738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3725021" y="3319463"/>
            <a:ext cx="342153" cy="95250"/>
          </a:xfrm>
          <a:custGeom>
            <a:avLst/>
            <a:gdLst>
              <a:gd name="connsiteX0" fmla="*/ 0 w 533400"/>
              <a:gd name="connsiteY0" fmla="*/ 66675 h 95250"/>
              <a:gd name="connsiteX1" fmla="*/ 19050 w 533400"/>
              <a:gd name="connsiteY1" fmla="*/ 19050 h 95250"/>
              <a:gd name="connsiteX2" fmla="*/ 76200 w 533400"/>
              <a:gd name="connsiteY2" fmla="*/ 0 h 95250"/>
              <a:gd name="connsiteX3" fmla="*/ 171450 w 533400"/>
              <a:gd name="connsiteY3" fmla="*/ 9525 h 95250"/>
              <a:gd name="connsiteX4" fmla="*/ 228600 w 533400"/>
              <a:gd name="connsiteY4" fmla="*/ 28575 h 95250"/>
              <a:gd name="connsiteX5" fmla="*/ 276225 w 533400"/>
              <a:gd name="connsiteY5" fmla="*/ 76200 h 95250"/>
              <a:gd name="connsiteX6" fmla="*/ 333375 w 533400"/>
              <a:gd name="connsiteY6" fmla="*/ 95250 h 95250"/>
              <a:gd name="connsiteX7" fmla="*/ 476250 w 533400"/>
              <a:gd name="connsiteY7" fmla="*/ 76200 h 95250"/>
              <a:gd name="connsiteX8" fmla="*/ 504825 w 533400"/>
              <a:gd name="connsiteY8" fmla="*/ 57150 h 95250"/>
              <a:gd name="connsiteX9" fmla="*/ 533400 w 533400"/>
              <a:gd name="connsiteY9" fmla="*/ 1905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3400" h="95250">
                <a:moveTo>
                  <a:pt x="0" y="66675"/>
                </a:moveTo>
                <a:cubicBezTo>
                  <a:pt x="6350" y="50800"/>
                  <a:pt x="6183" y="30309"/>
                  <a:pt x="19050" y="19050"/>
                </a:cubicBezTo>
                <a:cubicBezTo>
                  <a:pt x="34162" y="5827"/>
                  <a:pt x="76200" y="0"/>
                  <a:pt x="76200" y="0"/>
                </a:cubicBezTo>
                <a:cubicBezTo>
                  <a:pt x="107950" y="3175"/>
                  <a:pt x="140088" y="3645"/>
                  <a:pt x="171450" y="9525"/>
                </a:cubicBezTo>
                <a:cubicBezTo>
                  <a:pt x="191187" y="13226"/>
                  <a:pt x="228600" y="28575"/>
                  <a:pt x="228600" y="28575"/>
                </a:cubicBezTo>
                <a:cubicBezTo>
                  <a:pt x="245979" y="54643"/>
                  <a:pt x="246146" y="62832"/>
                  <a:pt x="276225" y="76200"/>
                </a:cubicBezTo>
                <a:cubicBezTo>
                  <a:pt x="294575" y="84355"/>
                  <a:pt x="333375" y="95250"/>
                  <a:pt x="333375" y="95250"/>
                </a:cubicBezTo>
                <a:cubicBezTo>
                  <a:pt x="358911" y="93122"/>
                  <a:pt x="437343" y="95654"/>
                  <a:pt x="476250" y="76200"/>
                </a:cubicBezTo>
                <a:cubicBezTo>
                  <a:pt x="486489" y="71080"/>
                  <a:pt x="495300" y="63500"/>
                  <a:pt x="504825" y="57150"/>
                </a:cubicBezTo>
                <a:cubicBezTo>
                  <a:pt x="526366" y="24839"/>
                  <a:pt x="515780" y="36670"/>
                  <a:pt x="533400" y="19050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945919" y="3138488"/>
            <a:ext cx="1045181" cy="9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910759" y="3617147"/>
            <a:ext cx="108034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295900" y="2481263"/>
            <a:ext cx="1285875" cy="6000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219700" y="34147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657847" y="34147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067424" y="34147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233987" y="3786188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657847" y="3802829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072186" y="3802829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233987" y="42148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467473" y="34147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657847" y="42148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467474" y="3805238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476999" y="42148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72187" y="4214813"/>
            <a:ext cx="180975" cy="221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5219700" y="1938338"/>
            <a:ext cx="0" cy="2619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5114925" y="1824038"/>
            <a:ext cx="104775" cy="1143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5229225" y="1804988"/>
            <a:ext cx="104774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5224462" y="1766888"/>
            <a:ext cx="9525" cy="1714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858000" y="4026722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858000" y="4179122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Блок-схема: узел 45"/>
          <p:cNvSpPr/>
          <p:nvPr/>
        </p:nvSpPr>
        <p:spPr>
          <a:xfrm flipV="1">
            <a:off x="7253663" y="3970762"/>
            <a:ext cx="61537" cy="738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 flipV="1">
            <a:off x="7253662" y="4140993"/>
            <a:ext cx="61537" cy="738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7253663" y="3959465"/>
            <a:ext cx="76200" cy="96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7238999" y="4119590"/>
            <a:ext cx="76200" cy="96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313656"/>
            <a:ext cx="292100" cy="200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7467600" y="391255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7358437" y="3891004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220 В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1143000" y="3522549"/>
            <a:ext cx="285750" cy="2000250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4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561" y="25175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51565" y="1002784"/>
            <a:ext cx="628650" cy="971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831885" y="1323458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52" y="2726808"/>
            <a:ext cx="639763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44" y="1365924"/>
            <a:ext cx="159941" cy="24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59" y="1345683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Равнобедренный треугольник 15"/>
          <p:cNvSpPr/>
          <p:nvPr/>
        </p:nvSpPr>
        <p:spPr>
          <a:xfrm>
            <a:off x="5793785" y="1066284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831884" y="2060058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5793784" y="1802884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831883" y="2812532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831884" y="3560244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5793784" y="3303070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831885" y="4265095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5793785" y="4007921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110" y="2082283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59" y="2834757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59" y="3560245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59" y="4264698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Прямая соединительная линия 27"/>
          <p:cNvCxnSpPr>
            <a:stCxn id="14" idx="3"/>
            <a:endCxn id="15" idx="1"/>
          </p:cNvCxnSpPr>
          <p:nvPr/>
        </p:nvCxnSpPr>
        <p:spPr>
          <a:xfrm flipV="1">
            <a:off x="1387185" y="1467921"/>
            <a:ext cx="4092274" cy="206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3" idx="3"/>
          </p:cNvCxnSpPr>
          <p:nvPr/>
        </p:nvCxnSpPr>
        <p:spPr>
          <a:xfrm flipV="1">
            <a:off x="1180215" y="3217345"/>
            <a:ext cx="55245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732665" y="3217346"/>
            <a:ext cx="0" cy="1490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80477" y="4022207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3242377" y="3765033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604203" y="4727058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2566103" y="4469884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20" y="3296720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78" y="3999981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20" y="4607995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Равнобедренный треугольник 39"/>
          <p:cNvSpPr/>
          <p:nvPr/>
        </p:nvSpPr>
        <p:spPr>
          <a:xfrm>
            <a:off x="5793783" y="2555358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604203" y="3372918"/>
            <a:ext cx="428626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авнобедренный треугольник 41"/>
          <p:cNvSpPr/>
          <p:nvPr/>
        </p:nvSpPr>
        <p:spPr>
          <a:xfrm>
            <a:off x="2566103" y="3115744"/>
            <a:ext cx="504825" cy="25717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33" y="3409432"/>
            <a:ext cx="560387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45" y="4703246"/>
            <a:ext cx="560387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5" name="Прямая соединительная линия 44"/>
          <p:cNvCxnSpPr>
            <a:endCxn id="38" idx="1"/>
          </p:cNvCxnSpPr>
          <p:nvPr/>
        </p:nvCxnSpPr>
        <p:spPr>
          <a:xfrm>
            <a:off x="1732665" y="4122218"/>
            <a:ext cx="1255713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46901" y="3379269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13" y="3134796"/>
            <a:ext cx="2444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8" name="Прямая соединительная линия 47"/>
          <p:cNvCxnSpPr>
            <a:endCxn id="46" idx="3"/>
          </p:cNvCxnSpPr>
          <p:nvPr/>
        </p:nvCxnSpPr>
        <p:spPr>
          <a:xfrm>
            <a:off x="1429451" y="3278461"/>
            <a:ext cx="1" cy="1404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4841286" y="1467921"/>
            <a:ext cx="38100" cy="29190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24" idx="1"/>
          </p:cNvCxnSpPr>
          <p:nvPr/>
        </p:nvCxnSpPr>
        <p:spPr>
          <a:xfrm>
            <a:off x="4850811" y="2204520"/>
            <a:ext cx="62229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286" y="2966519"/>
            <a:ext cx="6286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811" y="3693595"/>
            <a:ext cx="6286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811" y="4367885"/>
            <a:ext cx="6286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Прямоугольник 53"/>
          <p:cNvSpPr/>
          <p:nvPr/>
        </p:nvSpPr>
        <p:spPr>
          <a:xfrm>
            <a:off x="4484095" y="340794"/>
            <a:ext cx="2619375" cy="4943475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640561" y="1315005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</a:t>
            </a:r>
            <a:r>
              <a:rPr lang="en-US" dirty="0" smtClean="0"/>
              <a:t>c</a:t>
            </a: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646118" y="3049624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</a:t>
            </a:r>
            <a:r>
              <a:rPr lang="en-US" dirty="0" smtClean="0"/>
              <a:t>c</a:t>
            </a:r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092" y="4556163"/>
            <a:ext cx="4459578" cy="259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4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50431" y="4123301"/>
            <a:ext cx="1044014" cy="160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156581" y="4761352"/>
            <a:ext cx="450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КЛ</a:t>
            </a:r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276" y="2862146"/>
            <a:ext cx="1603375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582" y="2862146"/>
            <a:ext cx="1603375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70" y="2862145"/>
            <a:ext cx="1603375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4372438" y="2354377"/>
            <a:ext cx="0" cy="5077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365345" y="3392253"/>
            <a:ext cx="121493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372438" y="3911482"/>
            <a:ext cx="0" cy="5077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183651" y="3392253"/>
            <a:ext cx="121493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156581" y="3202147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МК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338275" y="319364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СМ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899726" y="3193649"/>
            <a:ext cx="67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Дисп</a:t>
            </a:r>
            <a:endParaRPr lang="ru-RU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13995" y="3250961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7431" y="3422412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Блок-схема: узел 26"/>
          <p:cNvSpPr/>
          <p:nvPr/>
        </p:nvSpPr>
        <p:spPr>
          <a:xfrm flipV="1">
            <a:off x="313995" y="3214052"/>
            <a:ext cx="61537" cy="738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 flipV="1">
            <a:off x="313994" y="3384283"/>
            <a:ext cx="61537" cy="738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313995" y="3202755"/>
            <a:ext cx="76200" cy="96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299331" y="3362880"/>
            <a:ext cx="76200" cy="96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832470" y="1229631"/>
            <a:ext cx="1162050" cy="11247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752320" y="1566750"/>
            <a:ext cx="132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MC</a:t>
            </a:r>
          </a:p>
          <a:p>
            <a:pPr algn="ctr"/>
            <a:r>
              <a:rPr lang="en-US" sz="1200" dirty="0" smtClean="0"/>
              <a:t>GSM</a:t>
            </a:r>
            <a:r>
              <a:rPr lang="ru-RU" sz="1200" dirty="0" smtClean="0"/>
              <a:t>,</a:t>
            </a:r>
            <a:r>
              <a:rPr lang="en-US" sz="1200" dirty="0" smtClean="0"/>
              <a:t> </a:t>
            </a:r>
            <a:r>
              <a:rPr lang="en-US" sz="1200" dirty="0" err="1" smtClean="0"/>
              <a:t>LoRa</a:t>
            </a:r>
            <a:r>
              <a:rPr lang="ru-RU" sz="1200" dirty="0" smtClean="0"/>
              <a:t>,</a:t>
            </a:r>
            <a:r>
              <a:rPr lang="en-US" sz="1200" dirty="0" smtClean="0"/>
              <a:t> RS485</a:t>
            </a:r>
            <a:endParaRPr lang="ru-RU" sz="12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4297912" y="867634"/>
            <a:ext cx="104775" cy="1143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4412212" y="848584"/>
            <a:ext cx="104774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4407449" y="810484"/>
            <a:ext cx="9525" cy="1714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31" idx="0"/>
          </p:cNvCxnSpPr>
          <p:nvPr/>
        </p:nvCxnSpPr>
        <p:spPr>
          <a:xfrm flipH="1">
            <a:off x="4413495" y="1000984"/>
            <a:ext cx="3479" cy="2286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952" y="4419251"/>
            <a:ext cx="977549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6647092" y="4554466"/>
            <a:ext cx="452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69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 r="-1" b="1723"/>
          <a:stretch/>
        </p:blipFill>
        <p:spPr bwMode="auto">
          <a:xfrm>
            <a:off x="569689" y="1004584"/>
            <a:ext cx="3366777" cy="468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6359" y="111200"/>
            <a:ext cx="66682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prstClr val="black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Документы</a:t>
            </a:r>
            <a:r>
              <a:rPr lang="ru-RU" sz="1600" b="1" dirty="0">
                <a:solidFill>
                  <a:prstClr val="black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, подтверждающие права заявителя на результаты интеллектуальной деятельности, планируемой к использованию в проекте</a:t>
            </a:r>
          </a:p>
          <a:p>
            <a:pPr lvl="0" algn="ctr"/>
            <a:endParaRPr lang="ru-RU" sz="2400" b="1" dirty="0">
              <a:solidFill>
                <a:prstClr val="black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"/>
          <a:stretch/>
        </p:blipFill>
        <p:spPr bwMode="auto">
          <a:xfrm>
            <a:off x="4465122" y="1004584"/>
            <a:ext cx="3220386" cy="468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4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malaeva_eva01@mail.ru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Телефон: +79277947228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84628" y="1895596"/>
            <a:ext cx="2986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СтС-404289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Малаева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Ева Денисовна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0910" y="2711450"/>
            <a:ext cx="3125672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 проекта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" t="4259" r="4209" b="6424"/>
          <a:stretch/>
        </p:blipFill>
        <p:spPr bwMode="auto">
          <a:xfrm>
            <a:off x="740910" y="2545984"/>
            <a:ext cx="3125671" cy="398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35208</TotalTime>
  <Words>461</Words>
  <Application>Microsoft Office PowerPoint</Application>
  <PresentationFormat>Экран (4:3)</PresentationFormat>
  <Paragraphs>88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Малаева Ева</cp:lastModifiedBy>
  <cp:revision>80</cp:revision>
  <dcterms:created xsi:type="dcterms:W3CDTF">2023-02-08T09:03:57Z</dcterms:created>
  <dcterms:modified xsi:type="dcterms:W3CDTF">2024-05-30T13:34:05Z</dcterms:modified>
</cp:coreProperties>
</file>