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71" r:id="rId9"/>
    <p:sldId id="263" r:id="rId10"/>
    <p:sldId id="265" r:id="rId11"/>
    <p:sldId id="266" r:id="rId12"/>
    <p:sldId id="272" r:id="rId13"/>
    <p:sldId id="268" r:id="rId14"/>
    <p:sldId id="269" r:id="rId15"/>
    <p:sldId id="270" r:id="rId16"/>
  </p:sldIdLst>
  <p:sldSz cx="12192000" cy="6858000"/>
  <p:notesSz cx="12192000" cy="6858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Impact" panose="020B0806030902050204" pitchFamily="34" charset="0"/>
      <p:regular r:id="rId22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D2A0E2"/>
    <a:srgbClr val="CC99FF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54" autoAdjust="0"/>
    <p:restoredTop sz="94660"/>
  </p:normalViewPr>
  <p:slideViewPr>
    <p:cSldViewPr>
      <p:cViewPr varScale="1">
        <p:scale>
          <a:sx n="77" d="100"/>
          <a:sy n="77" d="100"/>
        </p:scale>
        <p:origin x="104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Интерес</a:t>
            </a:r>
            <a:r>
              <a:rPr lang="ru-RU" baseline="0" dirty="0"/>
              <a:t> компаний к </a:t>
            </a:r>
            <a:r>
              <a:rPr lang="ru-RU" dirty="0"/>
              <a:t>продукту?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83-429D-95BD-CDC0854E8F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83-429D-95BD-CDC0854E8F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B83-429D-95BD-CDC0854E8F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B83-429D-95BD-CDC0854E8FA1}"/>
              </c:ext>
            </c:extLst>
          </c:dPt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СОМНЕНИЯ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</c:v>
                </c:pt>
                <c:pt idx="1">
                  <c:v>12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1D-4AE3-9BB0-B6A0BB760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запросов</a:t>
            </a:r>
          </a:p>
        </c:rich>
      </c:tx>
      <c:layout>
        <c:manualLayout>
          <c:xMode val="edge"/>
          <c:yMode val="edge"/>
          <c:x val="2.5467908313601038E-2"/>
          <c:y val="4.21875199709522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Просмотры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Лист1!$A$3:$A$11</c:f>
              <c:numCache>
                <c:formatCode>m/d/yyyy</c:formatCode>
                <c:ptCount val="9"/>
                <c:pt idx="0">
                  <c:v>45218</c:v>
                </c:pt>
                <c:pt idx="1">
                  <c:v>45219</c:v>
                </c:pt>
                <c:pt idx="2">
                  <c:v>45220</c:v>
                </c:pt>
                <c:pt idx="3">
                  <c:v>45221</c:v>
                </c:pt>
                <c:pt idx="4">
                  <c:v>45222</c:v>
                </c:pt>
                <c:pt idx="5">
                  <c:v>45223</c:v>
                </c:pt>
                <c:pt idx="6">
                  <c:v>45224</c:v>
                </c:pt>
                <c:pt idx="7">
                  <c:v>45225</c:v>
                </c:pt>
                <c:pt idx="8">
                  <c:v>45226</c:v>
                </c:pt>
              </c:numCache>
            </c:numRef>
          </c:cat>
          <c:val>
            <c:numRef>
              <c:f>Лист1!$B$3:$B$11</c:f>
              <c:numCache>
                <c:formatCode>General</c:formatCode>
                <c:ptCount val="9"/>
                <c:pt idx="0">
                  <c:v>5</c:v>
                </c:pt>
                <c:pt idx="1">
                  <c:v>9</c:v>
                </c:pt>
                <c:pt idx="2">
                  <c:v>12</c:v>
                </c:pt>
                <c:pt idx="3">
                  <c:v>14</c:v>
                </c:pt>
                <c:pt idx="4">
                  <c:v>7</c:v>
                </c:pt>
                <c:pt idx="5">
                  <c:v>5</c:v>
                </c:pt>
                <c:pt idx="6">
                  <c:v>7</c:v>
                </c:pt>
                <c:pt idx="7">
                  <c:v>9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93-4470-9696-77950C3DA1B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Интерес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Лист1!$A$3:$A$11</c:f>
              <c:numCache>
                <c:formatCode>m/d/yyyy</c:formatCode>
                <c:ptCount val="9"/>
                <c:pt idx="0">
                  <c:v>45218</c:v>
                </c:pt>
                <c:pt idx="1">
                  <c:v>45219</c:v>
                </c:pt>
                <c:pt idx="2">
                  <c:v>45220</c:v>
                </c:pt>
                <c:pt idx="3">
                  <c:v>45221</c:v>
                </c:pt>
                <c:pt idx="4">
                  <c:v>45222</c:v>
                </c:pt>
                <c:pt idx="5">
                  <c:v>45223</c:v>
                </c:pt>
                <c:pt idx="6">
                  <c:v>45224</c:v>
                </c:pt>
                <c:pt idx="7">
                  <c:v>45225</c:v>
                </c:pt>
                <c:pt idx="8">
                  <c:v>45226</c:v>
                </c:pt>
              </c:numCache>
            </c:numRef>
          </c:cat>
          <c:val>
            <c:numRef>
              <c:f>Лист1!$C$3:$C$11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6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93-4470-9696-77950C3DA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8303392"/>
        <c:axId val="828303808"/>
      </c:radarChart>
      <c:catAx>
        <c:axId val="828303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8303808"/>
        <c:crosses val="autoZero"/>
        <c:auto val="1"/>
        <c:lblAlgn val="ctr"/>
        <c:lblOffset val="100"/>
        <c:noMultiLvlLbl val="0"/>
      </c:catAx>
      <c:valAx>
        <c:axId val="82830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830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9534015885493277"/>
          <c:y val="6.4913126846620206E-2"/>
          <c:w val="0.46499298318375376"/>
          <c:h val="6.37249774564629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9" Type="http://schemas.openxmlformats.org/officeDocument/2006/relationships/image" Target="../media/image65.png"/><Relationship Id="rId21" Type="http://schemas.openxmlformats.org/officeDocument/2006/relationships/image" Target="../media/image47.png"/><Relationship Id="rId34" Type="http://schemas.openxmlformats.org/officeDocument/2006/relationships/image" Target="../media/image60.png"/><Relationship Id="rId42" Type="http://schemas.openxmlformats.org/officeDocument/2006/relationships/image" Target="../media/image68.png"/><Relationship Id="rId47" Type="http://schemas.openxmlformats.org/officeDocument/2006/relationships/image" Target="../media/image73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6" Type="http://schemas.openxmlformats.org/officeDocument/2006/relationships/image" Target="../media/image42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37" Type="http://schemas.openxmlformats.org/officeDocument/2006/relationships/image" Target="../media/image63.png"/><Relationship Id="rId40" Type="http://schemas.openxmlformats.org/officeDocument/2006/relationships/image" Target="../media/image66.png"/><Relationship Id="rId45" Type="http://schemas.openxmlformats.org/officeDocument/2006/relationships/image" Target="../media/image71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36" Type="http://schemas.openxmlformats.org/officeDocument/2006/relationships/image" Target="../media/image62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31" Type="http://schemas.openxmlformats.org/officeDocument/2006/relationships/image" Target="../media/image57.png"/><Relationship Id="rId44" Type="http://schemas.openxmlformats.org/officeDocument/2006/relationships/image" Target="../media/image70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Relationship Id="rId35" Type="http://schemas.openxmlformats.org/officeDocument/2006/relationships/image" Target="../media/image61.png"/><Relationship Id="rId43" Type="http://schemas.openxmlformats.org/officeDocument/2006/relationships/image" Target="../media/image69.png"/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33" Type="http://schemas.openxmlformats.org/officeDocument/2006/relationships/image" Target="../media/image59.png"/><Relationship Id="rId38" Type="http://schemas.openxmlformats.org/officeDocument/2006/relationships/image" Target="../media/image64.png"/><Relationship Id="rId46" Type="http://schemas.openxmlformats.org/officeDocument/2006/relationships/image" Target="../media/image72.png"/><Relationship Id="rId20" Type="http://schemas.openxmlformats.org/officeDocument/2006/relationships/image" Target="../media/image46.png"/><Relationship Id="rId41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B59D54-F243-49B2-8FC3-A11F5CE41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279250" y="1965518"/>
            <a:ext cx="5505449" cy="452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en-US" sz="48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</a:t>
            </a:r>
            <a:r>
              <a:rPr lang="ru-RU" sz="48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CASKA</a:t>
            </a:r>
            <a:endParaRPr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КОМАНДЫ: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Фаустова София</a:t>
            </a:r>
            <a:endParaRPr lang="en-US" sz="2300" b="0" i="0" u="none" strike="noStrike" cap="none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517718" name="TextBox 1143517717"/>
          <p:cNvSpPr txBox="1"/>
          <p:nvPr/>
        </p:nvSpPr>
        <p:spPr bwMode="auto">
          <a:xfrm>
            <a:off x="6100292" y="1759761"/>
            <a:ext cx="1540224" cy="411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ЛОГО ВУЗА </a:t>
            </a:r>
            <a:endParaRPr sz="6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АКСЕЛЕРАТОР 2.10</a:t>
            </a:r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E0236E-8227-9833-DD67-0BDD5408E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3F1A05-37EE-416D-8188-BDEFF286631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3" t="961" r="20509" b="4047"/>
          <a:stretch>
            <a:fillRect/>
          </a:stretch>
        </p:blipFill>
        <p:spPr bwMode="auto">
          <a:xfrm>
            <a:off x="6582261" y="3044552"/>
            <a:ext cx="1759629" cy="1789684"/>
          </a:xfrm>
          <a:custGeom>
            <a:avLst/>
            <a:gdLst>
              <a:gd name="connsiteX0" fmla="*/ 0 w 4404713"/>
              <a:gd name="connsiteY0" fmla="*/ 0 h 4460397"/>
              <a:gd name="connsiteX1" fmla="*/ 4404713 w 4404713"/>
              <a:gd name="connsiteY1" fmla="*/ 0 h 4460397"/>
              <a:gd name="connsiteX2" fmla="*/ 4404713 w 4404713"/>
              <a:gd name="connsiteY2" fmla="*/ 4460397 h 4460397"/>
              <a:gd name="connsiteX3" fmla="*/ 0 w 4404713"/>
              <a:gd name="connsiteY3" fmla="*/ 4460397 h 4460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4713" h="4460397">
                <a:moveTo>
                  <a:pt x="0" y="0"/>
                </a:moveTo>
                <a:lnTo>
                  <a:pt x="4404713" y="0"/>
                </a:lnTo>
                <a:lnTo>
                  <a:pt x="4404713" y="4460397"/>
                </a:lnTo>
                <a:lnTo>
                  <a:pt x="0" y="4460397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B60512-3EE0-4B0E-9167-472761A4D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69"/>
            <a:ext cx="12192000" cy="6857999"/>
          </a:xfrm>
          <a:prstGeom prst="rect">
            <a:avLst/>
          </a:prstGeom>
        </p:spPr>
      </p:pic>
      <p:sp>
        <p:nvSpPr>
          <p:cNvPr id="116" name="Google Shape;116;p2"/>
          <p:cNvSpPr txBox="1"/>
          <p:nvPr/>
        </p:nvSpPr>
        <p:spPr bwMode="auto">
          <a:xfrm>
            <a:off x="65348" y="1283521"/>
            <a:ext cx="6992203" cy="3416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i="0" u="none" strike="noStrike" cap="none" spc="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разрабатываем инновационное средство индивидуальной защиты,</a:t>
            </a:r>
            <a:r>
              <a:rPr lang="ru-RU" sz="36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уменьшения количества используемого пластика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В ПРЕДМЕТНУЮ ОБЛАСТЬ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315467" y="7368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F8CDC6-0071-4ECB-A4E1-B03119A24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276" y="0"/>
            <a:ext cx="12192000" cy="6857999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0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1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3</a:t>
              </a:r>
              <a:endParaRPr dirty="0"/>
            </a:p>
          </p:txBody>
        </p:sp>
      </p:grpSp>
      <p:sp>
        <p:nvSpPr>
          <p:cNvPr id="9" name="Текст 8">
            <a:extLst>
              <a:ext uri="{FF2B5EF4-FFF2-40B4-BE49-F238E27FC236}">
                <a16:creationId xmlns:a16="http://schemas.microsoft.com/office/drawing/2014/main" id="{266870B9-974F-49D3-AD34-4B40DB7CD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376" y="1011355"/>
            <a:ext cx="6100166" cy="3161204"/>
          </a:xfrm>
        </p:spPr>
        <p:txBody>
          <a:bodyPr>
            <a:normAutofit/>
          </a:bodyPr>
          <a:lstStyle/>
          <a:p>
            <a:pPr marL="88900" indent="268288" algn="just"/>
            <a:r>
              <a:rPr lang="ru-RU" sz="22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 оказывает негативное влияние на окружающую среду, так как не подлежит утилизации и разлагается долгое время, что приводит к серьезным экологическим последствиям.</a:t>
            </a:r>
          </a:p>
          <a:p>
            <a:pPr marL="88900" indent="268288" algn="just"/>
            <a:r>
              <a:rPr lang="ru-RU" sz="22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строительных пластиковых касок требует больших ресурсов и энергозатрат.</a:t>
            </a:r>
            <a:endParaRPr lang="ru-RU" sz="2200" b="1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endParaRPr lang="ru-RU" b="1" dirty="0">
              <a:solidFill>
                <a:srgbClr val="8F00FF"/>
              </a:solidFill>
              <a:latin typeface="Arial"/>
              <a:cs typeface="Arial"/>
            </a:endParaRPr>
          </a:p>
        </p:txBody>
      </p:sp>
      <p:graphicFrame>
        <p:nvGraphicFramePr>
          <p:cNvPr id="17" name="Таблица 17">
            <a:extLst>
              <a:ext uri="{FF2B5EF4-FFF2-40B4-BE49-F238E27FC236}">
                <a16:creationId xmlns:a16="http://schemas.microsoft.com/office/drawing/2014/main" id="{778F2BBD-9908-4E21-9AE2-23ACFD05B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40585"/>
              </p:ext>
            </p:extLst>
          </p:nvPr>
        </p:nvGraphicFramePr>
        <p:xfrm>
          <a:off x="7176120" y="494193"/>
          <a:ext cx="4678148" cy="2896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7082">
                  <a:extLst>
                    <a:ext uri="{9D8B030D-6E8A-4147-A177-3AD203B41FA5}">
                      <a16:colId xmlns:a16="http://schemas.microsoft.com/office/drawing/2014/main" val="2899400335"/>
                    </a:ext>
                  </a:extLst>
                </a:gridCol>
                <a:gridCol w="2331066">
                  <a:extLst>
                    <a:ext uri="{9D8B030D-6E8A-4147-A177-3AD203B41FA5}">
                      <a16:colId xmlns:a16="http://schemas.microsoft.com/office/drawing/2014/main" val="2738863034"/>
                    </a:ext>
                  </a:extLst>
                </a:gridCol>
              </a:tblGrid>
              <a:tr h="348251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</a:t>
                      </a:r>
                    </a:p>
                  </a:txBody>
                  <a:tcP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разложения</a:t>
                      </a:r>
                    </a:p>
                  </a:txBody>
                  <a:tcPr>
                    <a:solidFill>
                      <a:srgbClr val="99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324735"/>
                  </a:ext>
                </a:extLst>
              </a:tr>
              <a:tr h="30148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Бумага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027885"/>
                  </a:ext>
                </a:extLst>
              </a:tr>
              <a:tr h="396539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400-700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814253"/>
                  </a:ext>
                </a:extLst>
              </a:tr>
              <a:tr h="396539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месяца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552518"/>
                  </a:ext>
                </a:extLst>
              </a:tr>
              <a:tr h="396539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50-80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296589"/>
                  </a:ext>
                </a:extLst>
              </a:tr>
              <a:tr h="626907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Алюминиевые банки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200-500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749522"/>
                  </a:ext>
                </a:extLst>
              </a:tr>
              <a:tr h="396539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Стекло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916803"/>
                  </a:ext>
                </a:extLst>
              </a:tr>
            </a:tbl>
          </a:graphicData>
        </a:graphic>
      </p:graphicFrame>
      <p:sp>
        <p:nvSpPr>
          <p:cNvPr id="20" name="Текст 8">
            <a:extLst>
              <a:ext uri="{FF2B5EF4-FFF2-40B4-BE49-F238E27FC236}">
                <a16:creationId xmlns:a16="http://schemas.microsoft.com/office/drawing/2014/main" id="{A25B1925-7A26-4A25-A5B2-E6E8DC9C8CEA}"/>
              </a:ext>
            </a:extLst>
          </p:cNvPr>
          <p:cNvSpPr txBox="1">
            <a:spLocks/>
          </p:cNvSpPr>
          <p:nvPr/>
        </p:nvSpPr>
        <p:spPr bwMode="auto">
          <a:xfrm>
            <a:off x="2200211" y="3899680"/>
            <a:ext cx="7791577" cy="271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475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88900" indent="268288" algn="just"/>
            <a:r>
              <a:rPr lang="ru-RU" sz="55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повешения экологичности производства СИЗ:</a:t>
            </a:r>
          </a:p>
          <a:p>
            <a:pPr marL="774700" indent="-685800" algn="just">
              <a:buFont typeface="Wingdings" panose="05000000000000000000" pitchFamily="2" charset="2"/>
              <a:buChar char="q"/>
            </a:pPr>
            <a:r>
              <a:rPr lang="ru-RU" sz="55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на экологически безопасные материалы</a:t>
            </a:r>
          </a:p>
          <a:p>
            <a:pPr marL="774700" indent="-685800" algn="just">
              <a:buFont typeface="Wingdings" panose="05000000000000000000" pitchFamily="2" charset="2"/>
              <a:buChar char="q"/>
            </a:pPr>
            <a:r>
              <a:rPr lang="ru-RU" sz="55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отходы вторичного сырья</a:t>
            </a:r>
          </a:p>
          <a:p>
            <a:pPr marL="774700" indent="-685800" algn="just">
              <a:buFont typeface="Wingdings" panose="05000000000000000000" pitchFamily="2" charset="2"/>
              <a:buChar char="q"/>
            </a:pPr>
            <a:r>
              <a:rPr lang="ru-RU" sz="55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конструкции СИЗ</a:t>
            </a:r>
          </a:p>
          <a:p>
            <a:pPr marL="774700" indent="-685800" algn="just">
              <a:buFont typeface="Wingdings" panose="05000000000000000000" pitchFamily="2" charset="2"/>
              <a:buChar char="q"/>
            </a:pPr>
            <a:r>
              <a:rPr lang="ru-RU" sz="55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долговечности СИЗ</a:t>
            </a:r>
          </a:p>
          <a:p>
            <a:pPr marL="88900" indent="268288" algn="just"/>
            <a:endParaRPr lang="ru-RU" sz="2400" b="1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C98CC4-8C50-4F38-AE59-F39512E79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7" name="Google Shape;117;p2"/>
          <p:cNvSpPr txBox="1"/>
          <p:nvPr/>
        </p:nvSpPr>
        <p:spPr bwMode="auto">
          <a:xfrm>
            <a:off x="469233" y="826992"/>
            <a:ext cx="11459416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последних тенденций в развитии техники показывает, что основой создания современных технических средств становится копирование </a:t>
            </a:r>
            <a:r>
              <a:rPr lang="ru-RU" sz="2000" b="1" dirty="0" err="1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природоподобных</a:t>
            </a:r>
            <a:r>
              <a:rPr lang="ru-RU" sz="2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технологий. </a:t>
            </a: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000" b="1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С</a:t>
            </a:r>
            <a:r>
              <a:rPr lang="ru-RU" sz="2000" b="1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оздании средства индивидуальной защиты головы, которое сочетает в себе безопасность и экологичность.</a:t>
            </a:r>
            <a:endParaRPr lang="ru-RU" sz="20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4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" name="Google Shape;117;p2">
            <a:extLst>
              <a:ext uri="{FF2B5EF4-FFF2-40B4-BE49-F238E27FC236}">
                <a16:creationId xmlns:a16="http://schemas.microsoft.com/office/drawing/2014/main" id="{2FE12DFA-6932-48C1-97F5-8D51D6EC2FFD}"/>
              </a:ext>
            </a:extLst>
          </p:cNvPr>
          <p:cNvSpPr txBox="1"/>
          <p:nvPr/>
        </p:nvSpPr>
        <p:spPr bwMode="auto">
          <a:xfrm>
            <a:off x="4127019" y="2434384"/>
            <a:ext cx="759541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СИЗ-головы</a:t>
            </a: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 Технического регламента Таможенного союза)</a:t>
            </a: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6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83C230E-B1EB-4DD9-B7C1-7263D6BD6B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8CBA60"/>
              </a:clrFrom>
              <a:clrTo>
                <a:srgbClr val="8CBA60">
                  <a:alpha val="0"/>
                </a:srgbClr>
              </a:clrTo>
            </a:clrChange>
            <a:duotone>
              <a:prstClr val="black"/>
              <a:srgbClr val="D2A0E2">
                <a:tint val="45000"/>
                <a:satMod val="400000"/>
              </a:srgbClr>
            </a:duotone>
          </a:blip>
          <a:srcRect l="24603" t="42837" r="11610" b="13250"/>
          <a:stretch/>
        </p:blipFill>
        <p:spPr>
          <a:xfrm>
            <a:off x="4223792" y="3429000"/>
            <a:ext cx="7754267" cy="30027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CB8792A-CE01-4FF9-A866-9E5065409AF6}"/>
              </a:ext>
            </a:extLst>
          </p:cNvPr>
          <p:cNvSpPr txBox="1"/>
          <p:nvPr/>
        </p:nvSpPr>
        <p:spPr>
          <a:xfrm>
            <a:off x="364845" y="2972973"/>
            <a:ext cx="37800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КРИТЕРИИ: </a:t>
            </a: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Экологичность</a:t>
            </a: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токсичности</a:t>
            </a:r>
          </a:p>
          <a:p>
            <a:pPr marL="457200" marR="0" lvl="8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физико-механические характеристики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354759-CFFE-4A1C-8A79-F82460043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ПРОДУКТА И ТЕХНОЛОГИИ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9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0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5</a:t>
              </a:r>
              <a:endParaRPr dirty="0"/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355086" y="4666651"/>
            <a:ext cx="4594926" cy="1200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Достоинства: 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Невероятная упругость; 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собирается и разбирается; 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заменять поврежденные элементы.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09E6B28-8A02-4FDA-B4F3-27AA171315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307" b="6919"/>
          <a:stretch/>
        </p:blipFill>
        <p:spPr>
          <a:xfrm>
            <a:off x="1631046" y="879047"/>
            <a:ext cx="1789016" cy="1971069"/>
          </a:xfrm>
          <a:prstGeom prst="rect">
            <a:avLst/>
          </a:prstGeom>
        </p:spPr>
      </p:pic>
      <p:sp>
        <p:nvSpPr>
          <p:cNvPr id="18" name="Google Shape;117;p2">
            <a:extLst>
              <a:ext uri="{FF2B5EF4-FFF2-40B4-BE49-F238E27FC236}">
                <a16:creationId xmlns:a16="http://schemas.microsoft.com/office/drawing/2014/main" id="{4758FFBB-0BED-40BB-AC83-6D5A3B00CEF7}"/>
              </a:ext>
            </a:extLst>
          </p:cNvPr>
          <p:cNvSpPr txBox="1"/>
          <p:nvPr/>
        </p:nvSpPr>
        <p:spPr bwMode="auto">
          <a:xfrm>
            <a:off x="5319160" y="116632"/>
            <a:ext cx="6326121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конструкции</a:t>
            </a:r>
            <a:r>
              <a:rPr lang="ru-RU" sz="1800" b="0" i="0" u="none" strike="noStrike" cap="none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технологий генеративного дизайна для снижения массы и оптимизации конструкции СИЗ;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Численное моделирование конструкций шлема для поиска слабых мест и расчета воздействующих на голову работника нагрузок;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сменных пластин/модулей на каске, которые меняются в случае срабатывания.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Google Shape;117;p2">
            <a:extLst>
              <a:ext uri="{FF2B5EF4-FFF2-40B4-BE49-F238E27FC236}">
                <a16:creationId xmlns:a16="http://schemas.microsoft.com/office/drawing/2014/main" id="{DF9622EA-6333-4E76-87D8-3703345BE8BC}"/>
              </a:ext>
            </a:extLst>
          </p:cNvPr>
          <p:cNvSpPr txBox="1"/>
          <p:nvPr/>
        </p:nvSpPr>
        <p:spPr bwMode="auto">
          <a:xfrm>
            <a:off x="647231" y="2928073"/>
            <a:ext cx="7583074" cy="16927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4000" b="1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 решение</a:t>
            </a:r>
          </a:p>
          <a:p>
            <a: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defRPr/>
            </a:pPr>
            <a:r>
              <a:rPr lang="ru-RU" sz="32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Модульная каска из </a:t>
            </a:r>
            <a:r>
              <a:rPr lang="ru-RU" sz="32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биоразлагаемых</a:t>
            </a:r>
            <a:r>
              <a:rPr lang="ru-RU" sz="32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материалов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9256B2-2747-4D14-B5C2-B129443DDE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17" t="9417" r="6172" b="6815"/>
          <a:stretch/>
        </p:blipFill>
        <p:spPr>
          <a:xfrm>
            <a:off x="8639581" y="2339417"/>
            <a:ext cx="3205965" cy="2308285"/>
          </a:xfrm>
          <a:prstGeom prst="rect">
            <a:avLst/>
          </a:prstGeom>
        </p:spPr>
      </p:pic>
      <p:sp>
        <p:nvSpPr>
          <p:cNvPr id="19" name="Google Shape;117;p2">
            <a:extLst>
              <a:ext uri="{FF2B5EF4-FFF2-40B4-BE49-F238E27FC236}">
                <a16:creationId xmlns:a16="http://schemas.microsoft.com/office/drawing/2014/main" id="{810C9540-79B0-484D-B281-16DE9A0E32FF}"/>
              </a:ext>
            </a:extLst>
          </p:cNvPr>
          <p:cNvSpPr txBox="1"/>
          <p:nvPr/>
        </p:nvSpPr>
        <p:spPr bwMode="auto">
          <a:xfrm>
            <a:off x="5520548" y="4647702"/>
            <a:ext cx="6480108" cy="1477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конструкции: 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– ободок, на которую крепится решетчатая конструкция из </a:t>
            </a:r>
            <a:r>
              <a:rPr lang="ru-RU" sz="18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гофрокартона</a:t>
            </a: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marR="0" lvl="8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Wingdings" panose="05000000000000000000" pitchFamily="2" charset="2"/>
              <a:buChar char="q"/>
              <a:defRPr/>
            </a:pP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 влаги – </a:t>
            </a:r>
            <a:r>
              <a:rPr lang="ru-RU" sz="18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биоразлагаемая</a:t>
            </a:r>
            <a:r>
              <a:rPr lang="ru-RU" sz="1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пленка на основе целлюлозы.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ECDDCF-E092-44C7-B25C-1576D89D1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83" y="-139689"/>
            <a:ext cx="12192000" cy="6857999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259335" y="346912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6</a:t>
              </a:r>
              <a:endParaRPr dirty="0"/>
            </a:p>
          </p:txBody>
        </p:sp>
      </p:grp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4306DEC-B9F7-44C5-8948-47D6078313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666858"/>
              </p:ext>
            </p:extLst>
          </p:nvPr>
        </p:nvGraphicFramePr>
        <p:xfrm>
          <a:off x="7248128" y="3213171"/>
          <a:ext cx="4412157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DB8CCAD4-6B26-4357-BA4F-8B7169D305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3480063"/>
              </p:ext>
            </p:extLst>
          </p:nvPr>
        </p:nvGraphicFramePr>
        <p:xfrm>
          <a:off x="203154" y="2661981"/>
          <a:ext cx="6036862" cy="3503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F5B6A843-8D11-4C7C-B914-011A6C4D09CC}"/>
              </a:ext>
            </a:extLst>
          </p:cNvPr>
          <p:cNvSpPr txBox="1"/>
          <p:nvPr/>
        </p:nvSpPr>
        <p:spPr>
          <a:xfrm>
            <a:off x="364791" y="1018118"/>
            <a:ext cx="651897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Ожидается, что в 2023 году строительная отрасль в России вырастет на 4%.</a:t>
            </a:r>
          </a:p>
          <a:p>
            <a:r>
              <a:rPr lang="ru-RU" dirty="0">
                <a:solidFill>
                  <a:schemeClr val="tx1"/>
                </a:solidFill>
              </a:rPr>
              <a:t>Объем строительного рынка России оценивается в 150 миллиардов долларов США.</a:t>
            </a:r>
          </a:p>
          <a:p>
            <a:r>
              <a:rPr lang="ru-RU" dirty="0">
                <a:solidFill>
                  <a:schemeClr val="tx1"/>
                </a:solidFill>
              </a:rPr>
              <a:t>Строительная отрасль является крупным работодателем в России, в ней занято более 8 миллионов человек.</a:t>
            </a:r>
          </a:p>
        </p:txBody>
      </p:sp>
      <p:pic>
        <p:nvPicPr>
          <p:cNvPr id="7" name="Рисунок 6" descr="Европа со сплошной заливкой">
            <a:extLst>
              <a:ext uri="{FF2B5EF4-FFF2-40B4-BE49-F238E27FC236}">
                <a16:creationId xmlns:a16="http://schemas.microsoft.com/office/drawing/2014/main" id="{29B84D90-2059-4209-9635-006DFFC43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35789" y="-293560"/>
            <a:ext cx="2664296" cy="2664296"/>
          </a:xfrm>
          <a:prstGeom prst="rect">
            <a:avLst/>
          </a:prstGeom>
        </p:spPr>
      </p:pic>
      <p:sp>
        <p:nvSpPr>
          <p:cNvPr id="117" name="Google Shape;117;p2"/>
          <p:cNvSpPr txBox="1"/>
          <p:nvPr/>
        </p:nvSpPr>
        <p:spPr bwMode="auto">
          <a:xfrm>
            <a:off x="7905989" y="774540"/>
            <a:ext cx="332676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b="1" i="0" u="none" strike="noStrike" cap="none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продаж: </a:t>
            </a:r>
          </a:p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400" i="0" u="none" strike="noStrike" cap="none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РФ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472405-7C98-476D-8AE3-32A30506E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7</a:t>
              </a:r>
              <a:endParaRPr dirty="0"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4" name="Google Shape;121;p2"/>
          <p:cNvSpPr txBox="1"/>
          <p:nvPr/>
        </p:nvSpPr>
        <p:spPr bwMode="auto">
          <a:xfrm>
            <a:off x="252608" y="925042"/>
            <a:ext cx="739440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8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Конкуренты: строительные пластиковые каски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9449F2-7A6F-432F-83D4-4C6A72B26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372" y="2564904"/>
            <a:ext cx="4477725" cy="2713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B7B53D-0BA0-47E2-B626-C7FB6690BB45}"/>
              </a:ext>
            </a:extLst>
          </p:cNvPr>
          <p:cNvSpPr txBox="1"/>
          <p:nvPr/>
        </p:nvSpPr>
        <p:spPr>
          <a:xfrm>
            <a:off x="336583" y="1506543"/>
            <a:ext cx="62179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b="1" dirty="0">
                <a:latin typeface="TT Supermolot Neue DemiBold" panose="02000503030000020004" pitchFamily="2" charset="-52"/>
              </a:rPr>
              <a:t>Восток-сервис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latin typeface="TT Supermolot Neue DemiBold" panose="02000503030000020004" pitchFamily="2" charset="-52"/>
              </a:rPr>
              <a:t>ОАО «Суксунский оптико-механический завод»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latin typeface="TT Supermolot Neue DemiBold" panose="02000503030000020004" pitchFamily="2" charset="-52"/>
              </a:rPr>
              <a:t>РОСОМЗ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latin typeface="TT Supermolot Neue DemiBold" panose="02000503030000020004" pitchFamily="2" charset="-52"/>
              </a:rPr>
              <a:t>Техно-авиа</a:t>
            </a:r>
            <a:endParaRPr lang="ru-RU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A0FF0-FCB4-40CF-92E6-40B6CB826508}"/>
              </a:ext>
            </a:extLst>
          </p:cNvPr>
          <p:cNvSpPr txBox="1"/>
          <p:nvPr/>
        </p:nvSpPr>
        <p:spPr>
          <a:xfrm>
            <a:off x="170143" y="3610954"/>
            <a:ext cx="729552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815DE3"/>
                </a:solidFill>
                <a:latin typeface="TT Supermolot Neue DemiBold" panose="02000503030000020004" pitchFamily="2" charset="-52"/>
              </a:rPr>
              <a:t>Наши преимущества по сравнению с аналогами:</a:t>
            </a:r>
          </a:p>
          <a:p>
            <a:pPr lvl="0"/>
            <a:r>
              <a:rPr lang="ru-RU" sz="2000" dirty="0">
                <a:latin typeface="TT Supermolot Neue DemiBold" panose="02000503030000020004" pitchFamily="2" charset="-52"/>
              </a:rPr>
              <a:t>- Низкая стоимость в расчете на одного рабочего</a:t>
            </a:r>
          </a:p>
          <a:p>
            <a:pPr lvl="0"/>
            <a:r>
              <a:rPr lang="ru-RU" sz="2000" dirty="0">
                <a:latin typeface="TT Supermolot Neue DemiBold" panose="02000503030000020004" pitchFamily="2" charset="-52"/>
              </a:rPr>
              <a:t>- Экологичность;</a:t>
            </a:r>
          </a:p>
          <a:p>
            <a:pPr lvl="0"/>
            <a:r>
              <a:rPr lang="ru-RU" sz="2000" dirty="0">
                <a:latin typeface="TT Supermolot Neue DemiBold" panose="02000503030000020004" pitchFamily="2" charset="-52"/>
              </a:rPr>
              <a:t>- Отсутствие токсичности;</a:t>
            </a:r>
          </a:p>
          <a:p>
            <a:pPr lvl="0"/>
            <a:r>
              <a:rPr lang="ru-RU" sz="2000" dirty="0">
                <a:latin typeface="TT Supermolot Neue DemiBold" panose="02000503030000020004" pitchFamily="2" charset="-52"/>
              </a:rPr>
              <a:t>- Высокие физико-механические характеристики;</a:t>
            </a:r>
          </a:p>
          <a:p>
            <a:pPr lvl="0"/>
            <a:r>
              <a:rPr lang="ru-RU" sz="2000" dirty="0">
                <a:latin typeface="TT Supermolot Neue DemiBold" panose="02000503030000020004" pitchFamily="2" charset="-52"/>
              </a:rPr>
              <a:t>- Невероятная упругость;</a:t>
            </a:r>
          </a:p>
          <a:p>
            <a:pPr lvl="0"/>
            <a:r>
              <a:rPr lang="ru-RU" sz="2000" dirty="0">
                <a:latin typeface="TT Supermolot Neue DemiBold" panose="02000503030000020004" pitchFamily="2" charset="-52"/>
              </a:rPr>
              <a:t>- Легко собирается и разбирается;</a:t>
            </a:r>
          </a:p>
          <a:p>
            <a:pPr lvl="0"/>
            <a:r>
              <a:rPr lang="ru-RU" sz="2000" dirty="0">
                <a:latin typeface="TT Supermolot Neue DemiBold" panose="02000503030000020004" pitchFamily="2" charset="-52"/>
              </a:rPr>
              <a:t>- Можно заменять поврежденные элементы;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8EE8FC-8C54-4EFB-8985-71D4412AD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33" y="-1"/>
            <a:ext cx="12192000" cy="6857999"/>
          </a:xfrm>
          <a:prstGeom prst="rect">
            <a:avLst/>
          </a:prstGeom>
        </p:spPr>
      </p:pic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8</a:t>
              </a:r>
              <a:endParaRPr dirty="0"/>
            </a:p>
          </p:txBody>
        </p:sp>
      </p:grpSp>
      <p:sp>
        <p:nvSpPr>
          <p:cNvPr id="19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95BF294-38A5-4743-BF6E-45830BE529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"/>
          <a:stretch/>
        </p:blipFill>
        <p:spPr>
          <a:xfrm>
            <a:off x="6470133" y="3050757"/>
            <a:ext cx="5278120" cy="3307768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D3660A4-E272-4A67-B6F5-CEE91D859D04}"/>
              </a:ext>
            </a:extLst>
          </p:cNvPr>
          <p:cNvSpPr/>
          <p:nvPr/>
        </p:nvSpPr>
        <p:spPr>
          <a:xfrm>
            <a:off x="431990" y="1874765"/>
            <a:ext cx="544892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E2CC68"/>
                </a:solidFill>
                <a:latin typeface="TT Supermolot Neue Exp DBold" panose="02000503030000020004" pitchFamily="2" charset="-52"/>
              </a:rPr>
              <a:t>А</a:t>
            </a:r>
            <a: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  <a:t> </a:t>
            </a:r>
            <a:r>
              <a:rPr lang="ru-RU" sz="3200" dirty="0">
                <a:latin typeface="TT Supermolot Neue Exp DBold" panose="02000503030000020004" pitchFamily="2" charset="-52"/>
              </a:rPr>
              <a:t>- крупные предприятия </a:t>
            </a:r>
          </a:p>
          <a:p>
            <a:r>
              <a:rPr lang="ru-RU" sz="5400" dirty="0">
                <a:solidFill>
                  <a:srgbClr val="E2CC68"/>
                </a:solidFill>
                <a:latin typeface="TT Supermolot Neue Exp DBold" panose="02000503030000020004" pitchFamily="2" charset="-52"/>
              </a:rPr>
              <a:t>B</a:t>
            </a:r>
            <a: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  <a:t> </a:t>
            </a:r>
            <a:r>
              <a:rPr lang="ru-RU" sz="3200" dirty="0">
                <a:latin typeface="TT Supermolot Neue Exp DBold" panose="02000503030000020004" pitchFamily="2" charset="-52"/>
              </a:rPr>
              <a:t>- обычные предприятия</a:t>
            </a:r>
            <a:b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</a:br>
            <a:r>
              <a:rPr lang="ru-RU" sz="5400" dirty="0">
                <a:solidFill>
                  <a:srgbClr val="E2CC68"/>
                </a:solidFill>
                <a:latin typeface="TT Supermolot Neue Exp DBold" panose="02000503030000020004" pitchFamily="2" charset="-52"/>
              </a:rPr>
              <a:t>C</a:t>
            </a:r>
            <a: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  <a:t> </a:t>
            </a:r>
            <a:r>
              <a:rPr lang="ru-RU" sz="3200" dirty="0">
                <a:latin typeface="TT Supermolot Neue Exp DBold" panose="02000503030000020004" pitchFamily="2" charset="-52"/>
              </a:rPr>
              <a:t>-</a:t>
            </a:r>
            <a: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  <a:t> </a:t>
            </a:r>
            <a:r>
              <a:rPr lang="ru-RU" sz="3200" dirty="0">
                <a:latin typeface="TT Supermolot Neue Exp DBold" panose="02000503030000020004" pitchFamily="2" charset="-52"/>
              </a:rPr>
              <a:t>малые предприятия</a:t>
            </a:r>
            <a:b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</a:br>
            <a:r>
              <a:rPr lang="ru-RU" sz="5400" dirty="0">
                <a:solidFill>
                  <a:srgbClr val="E2CC68"/>
                </a:solidFill>
                <a:latin typeface="TT Supermolot Neue Exp DBold" panose="02000503030000020004" pitchFamily="2" charset="-52"/>
              </a:rPr>
              <a:t>D</a:t>
            </a:r>
            <a: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  <a:t> </a:t>
            </a:r>
            <a:r>
              <a:rPr lang="ru-RU" sz="3200" dirty="0">
                <a:latin typeface="TT Supermolot Neue Exp DBold" panose="02000503030000020004" pitchFamily="2" charset="-52"/>
              </a:rPr>
              <a:t>-</a:t>
            </a:r>
            <a: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  <a:t> </a:t>
            </a:r>
            <a:r>
              <a:rPr lang="ru-RU" sz="3200" dirty="0">
                <a:latin typeface="TT Supermolot Neue Exp DBold" panose="02000503030000020004" pitchFamily="2" charset="-52"/>
              </a:rPr>
              <a:t>частные предприятия</a:t>
            </a:r>
            <a:br>
              <a:rPr lang="ru-RU" sz="3200" dirty="0">
                <a:solidFill>
                  <a:srgbClr val="122C53"/>
                </a:solidFill>
                <a:latin typeface="TT Supermolot Neue Exp DBold" panose="02000503030000020004" pitchFamily="2" charset="-52"/>
              </a:rPr>
            </a:br>
            <a:endParaRPr lang="ru-RU" sz="3200" dirty="0">
              <a:latin typeface="TT Supermolot Neue Exp DBold" panose="02000503030000020004" pitchFamily="2" charset="-52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2DBB55B-8AA2-43A8-B6D6-941D7EBAA152}"/>
              </a:ext>
            </a:extLst>
          </p:cNvPr>
          <p:cNvSpPr/>
          <p:nvPr/>
        </p:nvSpPr>
        <p:spPr>
          <a:xfrm>
            <a:off x="4668203" y="336436"/>
            <a:ext cx="7187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815DE3"/>
                </a:solidFill>
                <a:latin typeface="TT Supermolot Neue Exp DBold" panose="02000503030000020004" pitchFamily="2" charset="-52"/>
              </a:rPr>
              <a:t>B2B</a:t>
            </a:r>
            <a:r>
              <a:rPr lang="ru-RU" sz="3200" dirty="0">
                <a:latin typeface="Impact" panose="020B0806030902050204" pitchFamily="34" charset="0"/>
              </a:rPr>
              <a:t> </a:t>
            </a:r>
            <a:r>
              <a:rPr lang="ru-RU" sz="3600" dirty="0">
                <a:latin typeface="TT Supermolot Neue Exp DBold" panose="02000503030000020004" pitchFamily="2" charset="-52"/>
              </a:rPr>
              <a:t>бизнес для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220899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C367C2-82D3-4047-9954-9A8543CF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294207" y="204468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9</a:t>
              </a:r>
              <a:endParaRPr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8040216" y="372106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TT Supermolot Neue DemiBold" panose="02000503030000020004" pitchFamily="2" charset="-52"/>
              </a:rPr>
              <a:t>Себестоимость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32649" y="1017501"/>
            <a:ext cx="4198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accent2"/>
                </a:solidFill>
                <a:latin typeface="TT Supermolot Neue DemiBold" panose="02000503030000020004" pitchFamily="2" charset="-52"/>
              </a:rPr>
              <a:t>181</a:t>
            </a:r>
            <a:r>
              <a:rPr lang="ru-RU" sz="4400" dirty="0">
                <a:solidFill>
                  <a:srgbClr val="E2CC68"/>
                </a:solidFill>
                <a:latin typeface="TT Supermolot Neue DemiBold" panose="02000503030000020004" pitchFamily="2" charset="-52"/>
              </a:rPr>
              <a:t> </a:t>
            </a:r>
            <a:r>
              <a:rPr lang="ru-RU" sz="4400" dirty="0">
                <a:solidFill>
                  <a:schemeClr val="accent2"/>
                </a:solidFill>
                <a:latin typeface="TT Supermolot Neue DemiBold" panose="02000503030000020004" pitchFamily="2" charset="-52"/>
              </a:rPr>
              <a:t>руб</a:t>
            </a:r>
            <a:r>
              <a:rPr lang="ru-RU" sz="4400" dirty="0">
                <a:solidFill>
                  <a:srgbClr val="E2CC68"/>
                </a:solidFill>
                <a:latin typeface="TT Supermolot Neue DemiBold" panose="02000503030000020004" pitchFamily="2" charset="-52"/>
              </a:rPr>
              <a:t>.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41756" y="4469529"/>
            <a:ext cx="4198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accent2"/>
                </a:solidFill>
                <a:latin typeface="TT Supermolot Neue DemiBold" panose="02000503030000020004" pitchFamily="2" charset="-52"/>
              </a:rPr>
              <a:t>84 500 руб.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70002" y="3801362"/>
            <a:ext cx="4942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>
              <a:buClrTx/>
              <a:buFontTx/>
              <a:buNone/>
            </a:pPr>
            <a:r>
              <a:rPr lang="ru-RU" sz="3200" kern="1200" dirty="0">
                <a:solidFill>
                  <a:prstClr val="black"/>
                </a:solidFill>
                <a:latin typeface="TT Supermolot Neue DemiBold" panose="02000503030000020004" pitchFamily="2" charset="-52"/>
                <a:ea typeface="+mn-ea"/>
                <a:cs typeface="+mn-cs"/>
              </a:rPr>
              <a:t>Прибыль с такого месяца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89834" y="1903196"/>
            <a:ext cx="3084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>
              <a:buClrTx/>
              <a:buFontTx/>
              <a:buNone/>
            </a:pPr>
            <a:r>
              <a:rPr lang="ru-RU" sz="3200" kern="1200" dirty="0">
                <a:solidFill>
                  <a:prstClr val="black"/>
                </a:solidFill>
                <a:latin typeface="TT Supermolot Neue DemiBold" panose="02000503030000020004" pitchFamily="2" charset="-52"/>
                <a:ea typeface="+mn-ea"/>
                <a:cs typeface="+mn-cs"/>
              </a:rPr>
              <a:t>Доход за месяц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532649" y="2648219"/>
            <a:ext cx="4198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buClrTx/>
              <a:buFontTx/>
              <a:buNone/>
            </a:pPr>
            <a:r>
              <a:rPr lang="ru-RU" sz="4400" kern="1200" dirty="0">
                <a:solidFill>
                  <a:schemeClr val="accent2"/>
                </a:solidFill>
                <a:latin typeface="TT Supermolot Neue DemiBold" panose="02000503030000020004" pitchFamily="2" charset="-52"/>
                <a:ea typeface="+mn-ea"/>
                <a:cs typeface="+mn-cs"/>
              </a:rPr>
              <a:t>175 000 руб.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54FFA2-5C79-49B1-85D1-8F8D4CB95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91" y="1149089"/>
            <a:ext cx="5608806" cy="48162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C8E6BB6-B33C-42E1-87FB-2964D1A38A8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ИСТОЧНИКИ ФИНАНСИРОВАНИЯ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10</a:t>
              </a:r>
              <a:endParaRPr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1AA9940-FCF9-4512-B7E1-BACE3D44ED98}"/>
              </a:ext>
            </a:extLst>
          </p:cNvPr>
          <p:cNvSpPr txBox="1"/>
          <p:nvPr/>
        </p:nvSpPr>
        <p:spPr>
          <a:xfrm>
            <a:off x="385960" y="1239776"/>
            <a:ext cx="2547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TT Supermolot Neue Exp DBold" panose="02000503030000020004" pitchFamily="2" charset="-52"/>
              </a:rPr>
              <a:t>Для </a:t>
            </a:r>
            <a:r>
              <a:rPr lang="en-US" sz="3600" dirty="0">
                <a:latin typeface="TT Supermolot Neue Exp DBold" panose="02000503030000020004" pitchFamily="2" charset="-52"/>
              </a:rPr>
              <a:t>MVP</a:t>
            </a:r>
            <a:endParaRPr lang="ru-RU" sz="3600" dirty="0">
              <a:latin typeface="TT Supermolot Neue Exp DBold" panose="02000503030000020004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DE14AA-6E8E-42D7-8F2E-1573B6203626}"/>
              </a:ext>
            </a:extLst>
          </p:cNvPr>
          <p:cNvSpPr txBox="1"/>
          <p:nvPr/>
        </p:nvSpPr>
        <p:spPr>
          <a:xfrm>
            <a:off x="336583" y="1974282"/>
            <a:ext cx="82817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E2CC68"/>
                </a:solidFill>
                <a:latin typeface="TT Supermolot Neue Exp DBold" panose="02000503030000020004" pitchFamily="2" charset="-52"/>
              </a:rPr>
              <a:t>905 000</a:t>
            </a:r>
            <a:r>
              <a:rPr lang="ru-RU" sz="7200" dirty="0">
                <a:solidFill>
                  <a:srgbClr val="E2CC68"/>
                </a:solidFill>
                <a:latin typeface="TT Supermolot Neue Exp DBold" panose="02000503030000020004" pitchFamily="2" charset="-52"/>
              </a:rPr>
              <a:t> руб.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2D854A-4C23-4C2B-A5D0-61C343426AEE}"/>
              </a:ext>
            </a:extLst>
          </p:cNvPr>
          <p:cNvSpPr txBox="1"/>
          <p:nvPr/>
        </p:nvSpPr>
        <p:spPr>
          <a:xfrm>
            <a:off x="336583" y="3360224"/>
            <a:ext cx="9392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TT Supermolot Neue Exp DBold" panose="02000503030000020004" pitchFamily="2" charset="-52"/>
              </a:rPr>
              <a:t>Источники финансирования</a:t>
            </a:r>
            <a:r>
              <a:rPr lang="en-US" sz="3600" dirty="0">
                <a:latin typeface="TT Supermolot Neue Exp DBold" panose="02000503030000020004" pitchFamily="2" charset="-52"/>
              </a:rPr>
              <a:t>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91847E-DF3C-46CA-B80B-E106F73D39D4}"/>
              </a:ext>
            </a:extLst>
          </p:cNvPr>
          <p:cNvSpPr txBox="1"/>
          <p:nvPr/>
        </p:nvSpPr>
        <p:spPr>
          <a:xfrm>
            <a:off x="385960" y="4487911"/>
            <a:ext cx="132249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dirty="0">
                <a:solidFill>
                  <a:srgbClr val="815DE3"/>
                </a:solidFill>
                <a:latin typeface="TT Supermolot Neue Exp DBold" panose="02000503030000020004" pitchFamily="2" charset="-52"/>
              </a:rPr>
              <a:t>Гранты, Инвесторы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48E9D13-6EFE-4285-86CB-2473EC59D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112" y="789578"/>
            <a:ext cx="3804234" cy="47857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AC429AE-AB1D-4701-B6DD-E0AEA4FD69DF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AE9DDD">
                  <a:alpha val="76000"/>
                </a:srgbClr>
              </a:gs>
              <a:gs pos="38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Ц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ПОКАЗАТЕЛИ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11</a:t>
              </a:r>
              <a:endParaRPr dirty="0"/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6376A7-79B7-4CD6-83BF-270E2C49F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57" y="1131438"/>
            <a:ext cx="11506200" cy="1630680"/>
          </a:xfrm>
          <a:prstGeom prst="rect">
            <a:avLst/>
          </a:prstGeom>
          <a:ln>
            <a:solidFill>
              <a:srgbClr val="CC66FF"/>
            </a:solidFill>
          </a:ln>
        </p:spPr>
      </p:pic>
      <p:graphicFrame>
        <p:nvGraphicFramePr>
          <p:cNvPr id="21" name="Объект 20">
            <a:extLst>
              <a:ext uri="{FF2B5EF4-FFF2-40B4-BE49-F238E27FC236}">
                <a16:creationId xmlns:a16="http://schemas.microsoft.com/office/drawing/2014/main" id="{89BCF3E5-C240-41F4-A7F0-7882D3A0B7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839293"/>
              </p:ext>
            </p:extLst>
          </p:nvPr>
        </p:nvGraphicFramePr>
        <p:xfrm>
          <a:off x="346869" y="3550109"/>
          <a:ext cx="11498262" cy="202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5" imgW="11498670" imgH="2026797" progId="Excel.Sheet.12">
                  <p:embed/>
                </p:oleObj>
              </mc:Choice>
              <mc:Fallback>
                <p:oleObj name="Worksheet" r:id="rId5" imgW="11498670" imgH="202679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6869" y="3550109"/>
                        <a:ext cx="11498262" cy="2027237"/>
                      </a:xfrm>
                      <a:prstGeom prst="rect">
                        <a:avLst/>
                      </a:prstGeom>
                      <a:ln>
                        <a:solidFill>
                          <a:srgbClr val="CC66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6E68C6-9DB5-4D9D-A151-9366230D5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69"/>
            <a:ext cx="12192000" cy="6857999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И РИСКИ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12</a:t>
              </a:r>
              <a:endParaRPr dirty="0"/>
            </a:p>
          </p:txBody>
        </p:sp>
      </p:grpSp>
      <p:sp>
        <p:nvSpPr>
          <p:cNvPr id="65" name="Скругленный прямоугольник 64"/>
          <p:cNvSpPr/>
          <p:nvPr/>
        </p:nvSpPr>
        <p:spPr>
          <a:xfrm>
            <a:off x="117733" y="1328035"/>
            <a:ext cx="3841387" cy="4624377"/>
          </a:xfrm>
          <a:prstGeom prst="roundRect">
            <a:avLst/>
          </a:prstGeom>
          <a:noFill/>
          <a:ln w="38100">
            <a:solidFill>
              <a:srgbClr val="122C53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6" name="Скругленный прямоугольник 4"/>
          <p:cNvSpPr txBox="1"/>
          <p:nvPr/>
        </p:nvSpPr>
        <p:spPr>
          <a:xfrm>
            <a:off x="108498" y="1487606"/>
            <a:ext cx="3841386" cy="4172890"/>
          </a:xfrm>
          <a:prstGeom prst="rect">
            <a:avLst/>
          </a:prstGeom>
          <a:noFill/>
          <a:ln w="381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u="sng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Сильные стороны</a:t>
            </a:r>
          </a:p>
          <a:p>
            <a:pPr marL="285750" lvl="0" indent="-28575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b="0" i="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Низкая стоимость </a:t>
            </a:r>
          </a:p>
          <a:p>
            <a:pPr marL="285750" lvl="0" indent="-28575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Возможность ремонта каски</a:t>
            </a:r>
          </a:p>
          <a:p>
            <a:pPr marL="285750" lvl="0" indent="-28575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b="0" i="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Доступ к необходимым элементам для замены</a:t>
            </a:r>
          </a:p>
          <a:p>
            <a:pPr marL="285750" lvl="0" indent="-28575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b="0" i="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Простота замены вышедших из </a:t>
            </a: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строя участков</a:t>
            </a:r>
          </a:p>
          <a:p>
            <a:pPr marL="285750" lvl="0" indent="-28575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b="0" i="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Услуга ремонта касок</a:t>
            </a:r>
          </a:p>
          <a:p>
            <a:pPr marL="285750" lvl="0" indent="-28575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Высокое качество услуг</a:t>
            </a:r>
          </a:p>
          <a:p>
            <a:pPr marL="285750" lvl="0" indent="-28575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b="0" i="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Скидка при большом количестве закупки</a:t>
            </a:r>
          </a:p>
          <a:p>
            <a:pPr marL="285750" lvl="0" indent="-28575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Отсутствие токсичности</a:t>
            </a:r>
            <a:endParaRPr lang="ru-RU" sz="1600" b="0" i="0" kern="1200" dirty="0">
              <a:solidFill>
                <a:srgbClr val="9900FF"/>
              </a:solidFill>
              <a:latin typeface="TT Supermolot Neue Exp DBold" panose="02000503030000020004" pitchFamily="2" charset="-52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985860" y="188640"/>
            <a:ext cx="2357661" cy="4683284"/>
          </a:xfrm>
          <a:prstGeom prst="roundRect">
            <a:avLst/>
          </a:prstGeom>
          <a:noFill/>
          <a:ln w="38100">
            <a:solidFill>
              <a:srgbClr val="122C53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8" name="Скругленный прямоугольник 4"/>
          <p:cNvSpPr txBox="1"/>
          <p:nvPr/>
        </p:nvSpPr>
        <p:spPr>
          <a:xfrm>
            <a:off x="3925705" y="217404"/>
            <a:ext cx="2439229" cy="3007735"/>
          </a:xfrm>
          <a:prstGeom prst="rect">
            <a:avLst/>
          </a:prstGeom>
          <a:noFill/>
          <a:ln w="381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u="sng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Слабые стороны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 Необходимость частой замены деталей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Возможная ненадежность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Недостаток рекламной политики</a:t>
            </a:r>
            <a:endParaRPr lang="ru-RU" sz="1600" kern="1200" dirty="0">
              <a:solidFill>
                <a:srgbClr val="9900FF"/>
              </a:solidFill>
              <a:latin typeface="TT Supermolot Neue Exp DBold" panose="02000503030000020004" pitchFamily="2" charset="-52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solidFill>
                <a:srgbClr val="815DE3"/>
              </a:solidFill>
              <a:latin typeface="TT Supermolot Neue Exp DBold" panose="02000503030000020004" pitchFamily="2" charset="-52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solidFill>
                <a:srgbClr val="815DE3"/>
              </a:solidFill>
              <a:latin typeface="TT Supermolot Neue Exp DBold" panose="02000503030000020004" pitchFamily="2" charset="-52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8620625" y="1928662"/>
            <a:ext cx="3337089" cy="4683283"/>
          </a:xfrm>
          <a:prstGeom prst="roundRect">
            <a:avLst/>
          </a:prstGeom>
          <a:noFill/>
          <a:ln w="38100">
            <a:solidFill>
              <a:srgbClr val="122C53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0" name="Скругленный прямоугольник 6"/>
          <p:cNvSpPr txBox="1"/>
          <p:nvPr/>
        </p:nvSpPr>
        <p:spPr>
          <a:xfrm>
            <a:off x="8660205" y="1578169"/>
            <a:ext cx="3237078" cy="4804764"/>
          </a:xfrm>
          <a:prstGeom prst="rect">
            <a:avLst/>
          </a:prstGeom>
          <a:noFill/>
          <a:ln w="381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u="sng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Угрозы (риски)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Технические (невозможность достичь результата из-за Санкций)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Логистические (трудности с доставкой комплектующих и оборудования)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Геополитические (санкции на поставщиков оборудования)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Технологические (задержки в производстве продукции)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Появление конкурентов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6351528" y="1021697"/>
            <a:ext cx="2260027" cy="4683283"/>
          </a:xfrm>
          <a:prstGeom prst="roundRect">
            <a:avLst/>
          </a:prstGeom>
          <a:noFill/>
          <a:ln w="38100">
            <a:solidFill>
              <a:srgbClr val="122C53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7" name="Скругленный прямоугольник 4"/>
          <p:cNvSpPr txBox="1"/>
          <p:nvPr/>
        </p:nvSpPr>
        <p:spPr>
          <a:xfrm>
            <a:off x="6391674" y="977288"/>
            <a:ext cx="2119484" cy="4019629"/>
          </a:xfrm>
          <a:prstGeom prst="rect">
            <a:avLst/>
          </a:prstGeom>
          <a:noFill/>
          <a:ln w="381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u="sng" kern="12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Возможности</a:t>
            </a:r>
          </a:p>
          <a:p>
            <a:pPr lvl="0" algn="ctr" defTabSz="53340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Использование вторсырья для производства съемных элементов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 Уменьшение загрязнения окружающей среды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Привлечение новых клиентов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9900FF"/>
                </a:solidFill>
                <a:latin typeface="TT Supermolot Neue Exp DBold" panose="02000503030000020004" pitchFamily="2" charset="-52"/>
              </a:rPr>
              <a:t>Выход на новые рынки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u="sng" kern="1200" dirty="0">
              <a:solidFill>
                <a:srgbClr val="9900FF"/>
              </a:solidFill>
              <a:latin typeface="TT Supermolot Neue Exp DBold" panose="0200050303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32545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FE46C3-A38D-4D87-8A19-8E8790FFB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010"/>
            <a:ext cx="12192000" cy="6857999"/>
          </a:xfrm>
          <a:prstGeom prst="rect">
            <a:avLst/>
          </a:prstGeom>
        </p:spPr>
      </p:pic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13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" name="TextBox 6"/>
          <p:cNvSpPr txBox="1"/>
          <p:nvPr/>
        </p:nvSpPr>
        <p:spPr bwMode="auto">
          <a:xfrm>
            <a:off x="2945954" y="4636860"/>
            <a:ext cx="21607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Фаустова София Андреевна</a:t>
            </a:r>
            <a:endParaRPr sz="20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sz="20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6959630" y="4636859"/>
            <a:ext cx="21607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Сороковая Ольга Алексеевна</a:t>
            </a:r>
            <a:endParaRPr sz="20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sz="20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EAAC5A-7C62-401A-B9AA-5F468E7DAA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12" t="20306" r="212" b="13102"/>
          <a:stretch/>
        </p:blipFill>
        <p:spPr>
          <a:xfrm>
            <a:off x="2473118" y="1556792"/>
            <a:ext cx="2829700" cy="282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FDA32C1-3825-4420-993D-C35524BBE9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78" b="20162"/>
          <a:stretch/>
        </p:blipFill>
        <p:spPr>
          <a:xfrm>
            <a:off x="6638579" y="1556792"/>
            <a:ext cx="2802810" cy="2802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9F5FAB-1457-4565-8DFE-0D4C6EDA2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r>
              <a:rPr lang="en-US" sz="7200" b="0" i="0" u="none" strike="noStrike" cap="none" dirty="0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sz="16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192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sofia18442@gmail.com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ru-RU" dirty="0">
                <a:latin typeface="TT Supermolot Neue DemiBold"/>
              </a:rPr>
              <a:t>ВКонтакте</a:t>
            </a:r>
            <a:endParaRPr lang="ru-RU" sz="2000" dirty="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5"/>
            <a:ext cx="1658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122D52"/>
                </a:solidFill>
                <a:latin typeface="TT Supermolot Neue DemiBold"/>
              </a:rPr>
              <a:t>@Telegram</a:t>
            </a:r>
            <a:endParaRPr lang="ru-RU">
              <a:solidFill>
                <a:srgbClr val="122D52"/>
              </a:solidFill>
              <a:latin typeface="TT Supermolot Neue DemiBold"/>
            </a:endParaRPr>
          </a:p>
        </p:txBody>
      </p:sp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73ADBBF-DE4E-469E-851D-0EE337AA4F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955" y="3107921"/>
            <a:ext cx="2391854" cy="239185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CD4FB0A-A637-466B-AFC2-806F5F0E343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436" t="36409" r="19137" b="32150"/>
          <a:stretch/>
        </p:blipFill>
        <p:spPr>
          <a:xfrm>
            <a:off x="3426414" y="3119646"/>
            <a:ext cx="2391854" cy="238881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0208E9A6-A606-4A85-BF46-B4AB5168D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7369"/>
            <a:ext cx="12192000" cy="6857999"/>
          </a:xfrm>
          <a:prstGeom prst="rect">
            <a:avLst/>
          </a:prstGeom>
        </p:spPr>
      </p:pic>
      <p:pic>
        <p:nvPicPr>
          <p:cNvPr id="228" name="Google Shape;228;p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-8203" y="30846"/>
            <a:ext cx="12208405" cy="686722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 bwMode="auto">
          <a:xfrm>
            <a:off x="294378" y="598982"/>
            <a:ext cx="1190582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ru-RU" sz="4800" dirty="0">
                <a:solidFill>
                  <a:srgbClr val="8F00FF"/>
                </a:solidFill>
              </a:rPr>
              <a:t>Будем рады ответить на Ваши вопросы!</a:t>
            </a:r>
            <a:endParaRPr sz="48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0" name="Google Shape;230;p8"/>
          <p:cNvSpPr txBox="1"/>
          <p:nvPr/>
        </p:nvSpPr>
        <p:spPr bwMode="auto">
          <a:xfrm>
            <a:off x="63057" y="56374"/>
            <a:ext cx="3205158" cy="43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ВСЕРОССИЙСКИЙ ФОРУМ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СТАРТАП-СТУДИЙ</a:t>
            </a:r>
            <a:endParaRPr dirty="0"/>
          </a:p>
        </p:txBody>
      </p:sp>
      <p:sp>
        <p:nvSpPr>
          <p:cNvPr id="231" name="Google Shape;231;p8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232" name="Google Shape;232;p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8"/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8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/>
          <p:nvPr/>
        </p:nvPicPr>
        <p:blipFill>
          <a:blip r:embed="rId10">
            <a:alphaModFix/>
          </a:blip>
          <a:stretch/>
        </p:blipFill>
        <p:spPr bwMode="auto">
          <a:xfrm>
            <a:off x="575487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/>
          <p:cNvPicPr/>
          <p:nvPr/>
        </p:nvPicPr>
        <p:blipFill>
          <a:blip r:embed="rId11">
            <a:alphaModFix/>
          </a:blip>
          <a:stretch/>
        </p:blipFill>
        <p:spPr bwMode="auto">
          <a:xfrm>
            <a:off x="4636293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/>
          <p:nvPr/>
        </p:nvPicPr>
        <p:blipFill>
          <a:blip r:embed="rId12">
            <a:alphaModFix/>
          </a:blip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8"/>
          <p:cNvPicPr/>
          <p:nvPr/>
        </p:nvPicPr>
        <p:blipFill>
          <a:blip r:embed="rId13">
            <a:alphaModFix/>
          </a:blip>
          <a:stretch/>
        </p:blipFill>
        <p:spPr bwMode="auto">
          <a:xfrm>
            <a:off x="239912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/>
          <p:nvPr/>
        </p:nvPicPr>
        <p:blipFill>
          <a:blip r:embed="rId14">
            <a:alphaModFix/>
          </a:blip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8"/>
          <p:cNvPicPr/>
          <p:nvPr/>
        </p:nvPicPr>
        <p:blipFill>
          <a:blip r:embed="rId15">
            <a:alphaModFix/>
          </a:blip>
          <a:stretch/>
        </p:blipFill>
        <p:spPr bwMode="auto">
          <a:xfrm>
            <a:off x="1280546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/>
          <p:nvPr/>
        </p:nvPicPr>
        <p:blipFill>
          <a:blip r:embed="rId16">
            <a:alphaModFix/>
          </a:blip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/>
          <p:nvPr/>
        </p:nvPicPr>
        <p:blipFill>
          <a:blip r:embed="rId17">
            <a:alphaModFix/>
          </a:blip>
          <a:stretch/>
        </p:blipFill>
        <p:spPr bwMode="auto">
          <a:xfrm>
            <a:off x="792750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/>
          <p:nvPr/>
        </p:nvPicPr>
        <p:blipFill>
          <a:blip r:embed="rId18">
            <a:alphaModFix/>
          </a:blip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8"/>
          <p:cNvPicPr/>
          <p:nvPr/>
        </p:nvPicPr>
        <p:blipFill>
          <a:blip r:embed="rId19">
            <a:alphaModFix/>
          </a:blip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8"/>
          <p:cNvPicPr/>
          <p:nvPr/>
        </p:nvPicPr>
        <p:blipFill>
          <a:blip r:embed="rId20">
            <a:alphaModFix/>
          </a:blip>
          <a:stretch/>
        </p:blipFill>
        <p:spPr bwMode="auto">
          <a:xfrm>
            <a:off x="6873457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8"/>
          <p:cNvPicPr/>
          <p:nvPr/>
        </p:nvPicPr>
        <p:blipFill>
          <a:blip r:embed="rId21">
            <a:alphaModFix/>
          </a:blip>
          <a:stretch/>
        </p:blipFill>
        <p:spPr bwMode="auto">
          <a:xfrm>
            <a:off x="3517711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8"/>
          <p:cNvPicPr/>
          <p:nvPr/>
        </p:nvPicPr>
        <p:blipFill>
          <a:blip r:embed="rId22">
            <a:alphaModFix/>
          </a:blip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8"/>
          <p:cNvPicPr/>
          <p:nvPr/>
        </p:nvPicPr>
        <p:blipFill>
          <a:blip r:embed="rId23">
            <a:alphaModFix/>
          </a:blip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/>
          <p:nvPr/>
        </p:nvPicPr>
        <p:blipFill>
          <a:blip r:embed="rId24">
            <a:alphaModFix/>
          </a:blip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/>
          <p:nvPr/>
        </p:nvPicPr>
        <p:blipFill>
          <a:blip r:embed="rId25">
            <a:alphaModFix/>
          </a:blip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/>
          <p:nvPr/>
        </p:nvPicPr>
        <p:blipFill>
          <a:blip r:embed="rId26">
            <a:alphaModFix/>
          </a:blip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/>
          <p:nvPr/>
        </p:nvPicPr>
        <p:blipFill>
          <a:blip r:embed="rId27">
            <a:alphaModFix/>
          </a:blip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8"/>
          <p:cNvPicPr/>
          <p:nvPr/>
        </p:nvPicPr>
        <p:blipFill>
          <a:blip r:embed="rId28">
            <a:alphaModFix/>
          </a:blip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8"/>
          <p:cNvPicPr/>
          <p:nvPr/>
        </p:nvPicPr>
        <p:blipFill>
          <a:blip r:embed="rId29">
            <a:alphaModFix/>
          </a:blip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/>
          <p:nvPr/>
        </p:nvPicPr>
        <p:blipFill>
          <a:blip r:embed="rId30">
            <a:alphaModFix/>
          </a:blip>
          <a:stretch/>
        </p:blipFill>
        <p:spPr bwMode="auto">
          <a:xfrm>
            <a:off x="6819934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8"/>
          <p:cNvPicPr/>
          <p:nvPr/>
        </p:nvPicPr>
        <p:blipFill>
          <a:blip r:embed="rId31">
            <a:alphaModFix/>
          </a:blip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/>
          <p:nvPr/>
        </p:nvPicPr>
        <p:blipFill>
          <a:blip r:embed="rId32">
            <a:alphaModFix/>
          </a:blip>
          <a:stretch/>
        </p:blipFill>
        <p:spPr bwMode="auto">
          <a:xfrm>
            <a:off x="4602100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/>
          <p:nvPr/>
        </p:nvPicPr>
        <p:blipFill>
          <a:blip r:embed="rId33">
            <a:alphaModFix/>
          </a:blip>
          <a:stretch/>
        </p:blipFill>
        <p:spPr bwMode="auto">
          <a:xfrm>
            <a:off x="3493183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/>
          <p:nvPr/>
        </p:nvPicPr>
        <p:blipFill>
          <a:blip r:embed="rId34">
            <a:alphaModFix/>
          </a:blip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/>
          <p:nvPr/>
        </p:nvPicPr>
        <p:blipFill>
          <a:blip r:embed="rId35">
            <a:alphaModFix/>
          </a:blip>
          <a:stretch/>
        </p:blipFill>
        <p:spPr bwMode="auto">
          <a:xfrm>
            <a:off x="1275349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/>
          <p:nvPr/>
        </p:nvPicPr>
        <p:blipFill>
          <a:blip r:embed="rId36">
            <a:alphaModFix/>
          </a:blip>
          <a:stretch/>
        </p:blipFill>
        <p:spPr bwMode="auto">
          <a:xfrm>
            <a:off x="166432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/>
          <p:nvPr/>
        </p:nvPicPr>
        <p:blipFill>
          <a:blip r:embed="rId37">
            <a:alphaModFix/>
          </a:blip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/>
          <p:nvPr/>
        </p:nvPicPr>
        <p:blipFill>
          <a:blip r:embed="rId38">
            <a:alphaModFix/>
          </a:blip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/>
          <p:nvPr/>
        </p:nvPicPr>
        <p:blipFill>
          <a:blip r:embed="rId39">
            <a:alphaModFix/>
          </a:blip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/>
          <p:nvPr/>
        </p:nvPicPr>
        <p:blipFill>
          <a:blip r:embed="rId40">
            <a:alphaModFix/>
          </a:blip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/>
          <p:nvPr/>
        </p:nvPicPr>
        <p:blipFill>
          <a:blip r:embed="rId41">
            <a:alphaModFix/>
          </a:blip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/>
          <p:nvPr/>
        </p:nvPicPr>
        <p:blipFill>
          <a:blip r:embed="rId42">
            <a:alphaModFix/>
          </a:blip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/>
          <p:nvPr/>
        </p:nvPicPr>
        <p:blipFill>
          <a:blip r:embed="rId43">
            <a:alphaModFix/>
          </a:blip>
          <a:stretch/>
        </p:blipFill>
        <p:spPr bwMode="auto">
          <a:xfrm>
            <a:off x="161965" y="4674799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/>
          <p:nvPr/>
        </p:nvPicPr>
        <p:blipFill>
          <a:blip r:embed="rId44">
            <a:alphaModFix/>
          </a:blip>
          <a:stretch/>
        </p:blipFill>
        <p:spPr bwMode="auto">
          <a:xfrm>
            <a:off x="2384266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/>
          <p:nvPr/>
        </p:nvPicPr>
        <p:blipFill>
          <a:blip r:embed="rId45">
            <a:alphaModFix/>
          </a:blip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/>
          <p:nvPr/>
        </p:nvPicPr>
        <p:blipFill>
          <a:blip r:embed="rId46">
            <a:alphaModFix/>
          </a:blip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/>
          <p:cNvPicPr/>
          <p:nvPr/>
        </p:nvPicPr>
        <p:blipFill>
          <a:blip r:embed="rId47">
            <a:alphaModFix/>
          </a:blip>
          <a:stretch/>
        </p:blipFill>
        <p:spPr bwMode="auto">
          <a:xfrm>
            <a:off x="5711017" y="346866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1138</TotalTime>
  <Words>648</Words>
  <Application>Microsoft Office PowerPoint</Application>
  <DocSecurity>0</DocSecurity>
  <PresentationFormat>Широкоэкранный</PresentationFormat>
  <Paragraphs>159</Paragraphs>
  <Slides>15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TT Supermolot Neue Exp DBold</vt:lpstr>
      <vt:lpstr>Calibri</vt:lpstr>
      <vt:lpstr>Impact</vt:lpstr>
      <vt:lpstr>Helvetica Neue</vt:lpstr>
      <vt:lpstr>Arial</vt:lpstr>
      <vt:lpstr>Times New Roman</vt:lpstr>
      <vt:lpstr>Wingdings</vt:lpstr>
      <vt:lpstr>TT Supermolot Neue DemiBold</vt:lpstr>
      <vt:lpstr>Тема Office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Sofiya Sofiya</cp:lastModifiedBy>
  <cp:revision>85</cp:revision>
  <dcterms:modified xsi:type="dcterms:W3CDTF">2023-12-05T13:58:41Z</dcterms:modified>
  <cp:category/>
  <dc:identifier/>
  <cp:contentStatus/>
  <dc:language/>
  <cp:version/>
</cp:coreProperties>
</file>