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2" r:id="rId3"/>
    <p:sldId id="292" r:id="rId4"/>
    <p:sldId id="293" r:id="rId5"/>
    <p:sldId id="264" r:id="rId6"/>
    <p:sldId id="262" r:id="rId7"/>
    <p:sldId id="267" r:id="rId8"/>
    <p:sldId id="294" r:id="rId9"/>
    <p:sldId id="295" r:id="rId10"/>
    <p:sldId id="271" r:id="rId11"/>
    <p:sldId id="296" r:id="rId12"/>
    <p:sldId id="291" r:id="rId13"/>
    <p:sldId id="272" r:id="rId14"/>
    <p:sldId id="287" r:id="rId15"/>
    <p:sldId id="274" r:id="rId16"/>
    <p:sldId id="277" r:id="rId17"/>
    <p:sldId id="276" r:id="rId18"/>
    <p:sldId id="278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ibre Franklin" pitchFamily="2" charset="0"/>
      <p:regular r:id="rId25"/>
      <p:bold r:id="rId26"/>
      <p:italic r:id="rId27"/>
      <p:boldItalic r:id="rId28"/>
    </p:embeddedFont>
    <p:embeddedFont>
      <p:font typeface="PT Sans" panose="020B0503020203020204" pitchFamily="34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jHNVxKopWaC5aDuEi1V0Uz7B6x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4A4"/>
    <a:srgbClr val="2E3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 varScale="1">
        <p:scale>
          <a:sx n="163" d="100"/>
          <a:sy n="163" d="100"/>
        </p:scale>
        <p:origin x="17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1 мес</c:v>
                </c:pt>
                <c:pt idx="1">
                  <c:v>2 мес</c:v>
                </c:pt>
                <c:pt idx="2">
                  <c:v>3 мес</c:v>
                </c:pt>
                <c:pt idx="3">
                  <c:v>4 мес</c:v>
                </c:pt>
                <c:pt idx="4">
                  <c:v>5 мес</c:v>
                </c:pt>
                <c:pt idx="5">
                  <c:v>6 мес</c:v>
                </c:pt>
                <c:pt idx="6">
                  <c:v>7 мес</c:v>
                </c:pt>
                <c:pt idx="7">
                  <c:v>8 мес</c:v>
                </c:pt>
                <c:pt idx="8">
                  <c:v>9 мес</c:v>
                </c:pt>
                <c:pt idx="9">
                  <c:v>10 мес</c:v>
                </c:pt>
                <c:pt idx="10">
                  <c:v>11 мес</c:v>
                </c:pt>
                <c:pt idx="11">
                  <c:v>12 мес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800000</c:v>
                </c:pt>
                <c:pt idx="1">
                  <c:v>730000</c:v>
                </c:pt>
                <c:pt idx="2">
                  <c:v>730000</c:v>
                </c:pt>
                <c:pt idx="3">
                  <c:v>730000</c:v>
                </c:pt>
                <c:pt idx="4">
                  <c:v>730000</c:v>
                </c:pt>
                <c:pt idx="5">
                  <c:v>730000</c:v>
                </c:pt>
                <c:pt idx="6">
                  <c:v>730000</c:v>
                </c:pt>
                <c:pt idx="7">
                  <c:v>730000</c:v>
                </c:pt>
                <c:pt idx="8">
                  <c:v>730000</c:v>
                </c:pt>
                <c:pt idx="9">
                  <c:v>730000</c:v>
                </c:pt>
                <c:pt idx="10">
                  <c:v>730000</c:v>
                </c:pt>
                <c:pt idx="11">
                  <c:v>730000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D-4551-A2F3-2FAF9A10701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1 мес</c:v>
                </c:pt>
                <c:pt idx="1">
                  <c:v>2 мес</c:v>
                </c:pt>
                <c:pt idx="2">
                  <c:v>3 мес</c:v>
                </c:pt>
                <c:pt idx="3">
                  <c:v>4 мес</c:v>
                </c:pt>
                <c:pt idx="4">
                  <c:v>5 мес</c:v>
                </c:pt>
                <c:pt idx="5">
                  <c:v>6 мес</c:v>
                </c:pt>
                <c:pt idx="6">
                  <c:v>7 мес</c:v>
                </c:pt>
                <c:pt idx="7">
                  <c:v>8 мес</c:v>
                </c:pt>
                <c:pt idx="8">
                  <c:v>9 мес</c:v>
                </c:pt>
                <c:pt idx="9">
                  <c:v>10 мес</c:v>
                </c:pt>
                <c:pt idx="10">
                  <c:v>11 мес</c:v>
                </c:pt>
                <c:pt idx="11">
                  <c:v>12 мес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0</c:v>
                </c:pt>
                <c:pt idx="1">
                  <c:v>550000</c:v>
                </c:pt>
                <c:pt idx="2">
                  <c:v>950000</c:v>
                </c:pt>
                <c:pt idx="3">
                  <c:v>1350000</c:v>
                </c:pt>
                <c:pt idx="4">
                  <c:v>1750000</c:v>
                </c:pt>
                <c:pt idx="5">
                  <c:v>2150000</c:v>
                </c:pt>
                <c:pt idx="6">
                  <c:v>2550000</c:v>
                </c:pt>
                <c:pt idx="7">
                  <c:v>2950000</c:v>
                </c:pt>
                <c:pt idx="8">
                  <c:v>3350000</c:v>
                </c:pt>
                <c:pt idx="9">
                  <c:v>3750000</c:v>
                </c:pt>
                <c:pt idx="10">
                  <c:v>4150000</c:v>
                </c:pt>
                <c:pt idx="11">
                  <c:v>4550000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CD-4551-A2F3-2FAF9A10701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Денежный поток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1 мес</c:v>
                </c:pt>
                <c:pt idx="1">
                  <c:v>2 мес</c:v>
                </c:pt>
                <c:pt idx="2">
                  <c:v>3 мес</c:v>
                </c:pt>
                <c:pt idx="3">
                  <c:v>4 мес</c:v>
                </c:pt>
                <c:pt idx="4">
                  <c:v>5 мес</c:v>
                </c:pt>
                <c:pt idx="5">
                  <c:v>6 мес</c:v>
                </c:pt>
                <c:pt idx="6">
                  <c:v>7 мес</c:v>
                </c:pt>
                <c:pt idx="7">
                  <c:v>8 мес</c:v>
                </c:pt>
                <c:pt idx="8">
                  <c:v>9 мес</c:v>
                </c:pt>
                <c:pt idx="9">
                  <c:v>10 мес</c:v>
                </c:pt>
                <c:pt idx="10">
                  <c:v>11 мес</c:v>
                </c:pt>
                <c:pt idx="11">
                  <c:v>12 мес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-800000</c:v>
                </c:pt>
                <c:pt idx="1">
                  <c:v>-980000</c:v>
                </c:pt>
                <c:pt idx="2">
                  <c:v>-760000</c:v>
                </c:pt>
                <c:pt idx="3">
                  <c:v>-140000</c:v>
                </c:pt>
                <c:pt idx="4">
                  <c:v>880000</c:v>
                </c:pt>
                <c:pt idx="5">
                  <c:v>2300000</c:v>
                </c:pt>
                <c:pt idx="6">
                  <c:v>4120000</c:v>
                </c:pt>
                <c:pt idx="7">
                  <c:v>6340000</c:v>
                </c:pt>
                <c:pt idx="8">
                  <c:v>8960000</c:v>
                </c:pt>
                <c:pt idx="9">
                  <c:v>11980000</c:v>
                </c:pt>
                <c:pt idx="10">
                  <c:v>15400000</c:v>
                </c:pt>
                <c:pt idx="11">
                  <c:v>19220000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CD-4551-A2F3-2FAF9A107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96032"/>
        <c:axId val="1396790496"/>
      </c:lineChart>
      <c:catAx>
        <c:axId val="15679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6790496"/>
        <c:crosses val="autoZero"/>
        <c:auto val="1"/>
        <c:lblAlgn val="ctr"/>
        <c:lblOffset val="100"/>
        <c:noMultiLvlLbl val="0"/>
      </c:catAx>
      <c:valAx>
        <c:axId val="139679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79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610B3-51F0-4B2A-A32B-622DA5517975}" type="doc">
      <dgm:prSet loTypeId="urn:microsoft.com/office/officeart/2005/8/layout/matrix2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A0EDDE-164D-4314-A824-DD3E8B14CC4B}">
      <dgm:prSet phldrT="[Текст]"/>
      <dgm:spPr/>
      <dgm:t>
        <a:bodyPr/>
        <a:lstStyle/>
        <a:p>
          <a:r>
            <a:rPr lang="ru-RU" dirty="0"/>
            <a:t>Низкая информированность о хроническом атрофическом гастрите (как пациентов, так и многих врачей). </a:t>
          </a:r>
        </a:p>
      </dgm:t>
    </dgm:pt>
    <dgm:pt modelId="{411CE645-F06A-4EBB-A076-8AEE28673484}" type="parTrans" cxnId="{0B49CFC1-CF1D-4754-8D57-FF5924340220}">
      <dgm:prSet/>
      <dgm:spPr/>
      <dgm:t>
        <a:bodyPr/>
        <a:lstStyle/>
        <a:p>
          <a:endParaRPr lang="ru-RU"/>
        </a:p>
      </dgm:t>
    </dgm:pt>
    <dgm:pt modelId="{CA279541-38F5-4B7A-9F7E-E0EC697E05F1}" type="sibTrans" cxnId="{0B49CFC1-CF1D-4754-8D57-FF5924340220}">
      <dgm:prSet/>
      <dgm:spPr/>
      <dgm:t>
        <a:bodyPr/>
        <a:lstStyle/>
        <a:p>
          <a:endParaRPr lang="ru-RU"/>
        </a:p>
      </dgm:t>
    </dgm:pt>
    <dgm:pt modelId="{D11351A0-52D2-4B1B-97EB-A6B972239CBE}">
      <dgm:prSet phldrT="[Текст]"/>
      <dgm:spPr/>
      <dgm:t>
        <a:bodyPr/>
        <a:lstStyle/>
        <a:p>
          <a:r>
            <a:rPr lang="ru-RU" dirty="0"/>
            <a:t>Повышенный уровень тревожности и депрессии из-за </a:t>
          </a:r>
          <a:r>
            <a:rPr lang="ru-RU" dirty="0" err="1"/>
            <a:t>онконастороженности</a:t>
          </a:r>
          <a:r>
            <a:rPr lang="ru-RU" dirty="0"/>
            <a:t> и дефицита информации о своем заболевании</a:t>
          </a:r>
        </a:p>
      </dgm:t>
    </dgm:pt>
    <dgm:pt modelId="{73EFA4C2-24C3-496A-80C0-0983F27EA15F}" type="parTrans" cxnId="{36FD1B96-BEDD-4D71-9326-3E96AE501A1E}">
      <dgm:prSet/>
      <dgm:spPr/>
      <dgm:t>
        <a:bodyPr/>
        <a:lstStyle/>
        <a:p>
          <a:endParaRPr lang="ru-RU"/>
        </a:p>
      </dgm:t>
    </dgm:pt>
    <dgm:pt modelId="{642D7FEF-6A51-4FFA-A8A6-0D162182F44C}" type="sibTrans" cxnId="{36FD1B96-BEDD-4D71-9326-3E96AE501A1E}">
      <dgm:prSet/>
      <dgm:spPr/>
      <dgm:t>
        <a:bodyPr/>
        <a:lstStyle/>
        <a:p>
          <a:endParaRPr lang="ru-RU"/>
        </a:p>
      </dgm:t>
    </dgm:pt>
    <dgm:pt modelId="{37F19488-0638-4676-A873-EEDEA88D4AAF}">
      <dgm:prSet phldrT="[Текст]"/>
      <dgm:spPr/>
      <dgm:t>
        <a:bodyPr/>
        <a:lstStyle/>
        <a:p>
          <a:r>
            <a:rPr lang="ru-RU" dirty="0"/>
            <a:t>Высокий информационный поток, как следствие, снижение частоты посещений плановых обследований.</a:t>
          </a:r>
        </a:p>
      </dgm:t>
    </dgm:pt>
    <dgm:pt modelId="{EC01259F-1134-4AF6-B198-96BE4DDD5E80}" type="parTrans" cxnId="{23614E0B-4A26-4BEA-A0C4-35AB7569D436}">
      <dgm:prSet/>
      <dgm:spPr/>
      <dgm:t>
        <a:bodyPr/>
        <a:lstStyle/>
        <a:p>
          <a:endParaRPr lang="ru-RU"/>
        </a:p>
      </dgm:t>
    </dgm:pt>
    <dgm:pt modelId="{7CF8D134-B959-41E2-AB6B-48B6A6E1E232}" type="sibTrans" cxnId="{23614E0B-4A26-4BEA-A0C4-35AB7569D436}">
      <dgm:prSet/>
      <dgm:spPr/>
      <dgm:t>
        <a:bodyPr/>
        <a:lstStyle/>
        <a:p>
          <a:endParaRPr lang="ru-RU"/>
        </a:p>
      </dgm:t>
    </dgm:pt>
    <dgm:pt modelId="{DEBAF8C8-A1D8-4D5D-A180-7C9F5B3397D7}">
      <dgm:prSet phldrT="[Текст]"/>
      <dgm:spPr/>
      <dgm:t>
        <a:bodyPr/>
        <a:lstStyle/>
        <a:p>
          <a:r>
            <a:rPr lang="ru-RU" dirty="0"/>
            <a:t>И многое другое</a:t>
          </a:r>
        </a:p>
      </dgm:t>
    </dgm:pt>
    <dgm:pt modelId="{9F82C32B-9F9C-4D52-B95A-0FE88C854C7A}" type="parTrans" cxnId="{98B427E3-3370-4DEB-8201-0982FF6FFF04}">
      <dgm:prSet/>
      <dgm:spPr/>
      <dgm:t>
        <a:bodyPr/>
        <a:lstStyle/>
        <a:p>
          <a:endParaRPr lang="ru-RU"/>
        </a:p>
      </dgm:t>
    </dgm:pt>
    <dgm:pt modelId="{D7643B05-9738-4995-86AD-02DA1B5BB4D1}" type="sibTrans" cxnId="{98B427E3-3370-4DEB-8201-0982FF6FFF04}">
      <dgm:prSet/>
      <dgm:spPr/>
      <dgm:t>
        <a:bodyPr/>
        <a:lstStyle/>
        <a:p>
          <a:endParaRPr lang="ru-RU"/>
        </a:p>
      </dgm:t>
    </dgm:pt>
    <dgm:pt modelId="{3C353CB8-3127-4B70-ABBF-1EEE1284A2DA}" type="pres">
      <dgm:prSet presAssocID="{A19610B3-51F0-4B2A-A32B-622DA5517975}" presName="matrix" presStyleCnt="0">
        <dgm:presLayoutVars>
          <dgm:chMax val="1"/>
          <dgm:dir/>
          <dgm:resizeHandles val="exact"/>
        </dgm:presLayoutVars>
      </dgm:prSet>
      <dgm:spPr/>
    </dgm:pt>
    <dgm:pt modelId="{AD590E14-692F-4F69-898F-91432645795C}" type="pres">
      <dgm:prSet presAssocID="{A19610B3-51F0-4B2A-A32B-622DA5517975}" presName="axisShape" presStyleLbl="bgShp" presStyleIdx="0" presStyleCnt="1"/>
      <dgm:spPr/>
    </dgm:pt>
    <dgm:pt modelId="{9C3FECD8-1FF3-481A-B9D8-0B8F0CC41133}" type="pres">
      <dgm:prSet presAssocID="{A19610B3-51F0-4B2A-A32B-622DA5517975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114FF7F-3D61-492B-BDC4-85478E2A5AC4}" type="pres">
      <dgm:prSet presAssocID="{A19610B3-51F0-4B2A-A32B-622DA5517975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E9266C2-20A2-4AA2-A3EF-2E766F46C471}" type="pres">
      <dgm:prSet presAssocID="{A19610B3-51F0-4B2A-A32B-622DA5517975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D9F766E-DB1B-4978-A15F-E8D148CA5173}" type="pres">
      <dgm:prSet presAssocID="{A19610B3-51F0-4B2A-A32B-622DA5517975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3614E0B-4A26-4BEA-A0C4-35AB7569D436}" srcId="{A19610B3-51F0-4B2A-A32B-622DA5517975}" destId="{37F19488-0638-4676-A873-EEDEA88D4AAF}" srcOrd="2" destOrd="0" parTransId="{EC01259F-1134-4AF6-B198-96BE4DDD5E80}" sibTransId="{7CF8D134-B959-41E2-AB6B-48B6A6E1E232}"/>
    <dgm:cxn modelId="{8DF39B25-C52E-403E-B83B-01FF95B94183}" type="presOf" srcId="{37F19488-0638-4676-A873-EEDEA88D4AAF}" destId="{8E9266C2-20A2-4AA2-A3EF-2E766F46C471}" srcOrd="0" destOrd="0" presId="urn:microsoft.com/office/officeart/2005/8/layout/matrix2"/>
    <dgm:cxn modelId="{8156EE5C-8153-42C8-B5E2-8B125FDAED96}" type="presOf" srcId="{A19610B3-51F0-4B2A-A32B-622DA5517975}" destId="{3C353CB8-3127-4B70-ABBF-1EEE1284A2DA}" srcOrd="0" destOrd="0" presId="urn:microsoft.com/office/officeart/2005/8/layout/matrix2"/>
    <dgm:cxn modelId="{0D7EEE71-CA9E-4610-95FE-AC7291C06972}" type="presOf" srcId="{DEBAF8C8-A1D8-4D5D-A180-7C9F5B3397D7}" destId="{DD9F766E-DB1B-4978-A15F-E8D148CA5173}" srcOrd="0" destOrd="0" presId="urn:microsoft.com/office/officeart/2005/8/layout/matrix2"/>
    <dgm:cxn modelId="{36FD1B96-BEDD-4D71-9326-3E96AE501A1E}" srcId="{A19610B3-51F0-4B2A-A32B-622DA5517975}" destId="{D11351A0-52D2-4B1B-97EB-A6B972239CBE}" srcOrd="1" destOrd="0" parTransId="{73EFA4C2-24C3-496A-80C0-0983F27EA15F}" sibTransId="{642D7FEF-6A51-4FFA-A8A6-0D162182F44C}"/>
    <dgm:cxn modelId="{E10378A7-ACFD-4C55-9D2A-0CFDC93D42A2}" type="presOf" srcId="{D11351A0-52D2-4B1B-97EB-A6B972239CBE}" destId="{9114FF7F-3D61-492B-BDC4-85478E2A5AC4}" srcOrd="0" destOrd="0" presId="urn:microsoft.com/office/officeart/2005/8/layout/matrix2"/>
    <dgm:cxn modelId="{0B49CFC1-CF1D-4754-8D57-FF5924340220}" srcId="{A19610B3-51F0-4B2A-A32B-622DA5517975}" destId="{DEA0EDDE-164D-4314-A824-DD3E8B14CC4B}" srcOrd="0" destOrd="0" parTransId="{411CE645-F06A-4EBB-A076-8AEE28673484}" sibTransId="{CA279541-38F5-4B7A-9F7E-E0EC697E05F1}"/>
    <dgm:cxn modelId="{98B427E3-3370-4DEB-8201-0982FF6FFF04}" srcId="{A19610B3-51F0-4B2A-A32B-622DA5517975}" destId="{DEBAF8C8-A1D8-4D5D-A180-7C9F5B3397D7}" srcOrd="3" destOrd="0" parTransId="{9F82C32B-9F9C-4D52-B95A-0FE88C854C7A}" sibTransId="{D7643B05-9738-4995-86AD-02DA1B5BB4D1}"/>
    <dgm:cxn modelId="{2AA0B0FD-9E68-4652-ADA7-91D5890E7A69}" type="presOf" srcId="{DEA0EDDE-164D-4314-A824-DD3E8B14CC4B}" destId="{9C3FECD8-1FF3-481A-B9D8-0B8F0CC41133}" srcOrd="0" destOrd="0" presId="urn:microsoft.com/office/officeart/2005/8/layout/matrix2"/>
    <dgm:cxn modelId="{926C36E7-4C94-4F9F-A9A6-8CBB989FA295}" type="presParOf" srcId="{3C353CB8-3127-4B70-ABBF-1EEE1284A2DA}" destId="{AD590E14-692F-4F69-898F-91432645795C}" srcOrd="0" destOrd="0" presId="urn:microsoft.com/office/officeart/2005/8/layout/matrix2"/>
    <dgm:cxn modelId="{7D18AC32-FCEF-487E-82E9-E6BB0CBDFD6D}" type="presParOf" srcId="{3C353CB8-3127-4B70-ABBF-1EEE1284A2DA}" destId="{9C3FECD8-1FF3-481A-B9D8-0B8F0CC41133}" srcOrd="1" destOrd="0" presId="urn:microsoft.com/office/officeart/2005/8/layout/matrix2"/>
    <dgm:cxn modelId="{DF9006DB-42E3-4A4C-8728-DA58EF39F17A}" type="presParOf" srcId="{3C353CB8-3127-4B70-ABBF-1EEE1284A2DA}" destId="{9114FF7F-3D61-492B-BDC4-85478E2A5AC4}" srcOrd="2" destOrd="0" presId="urn:microsoft.com/office/officeart/2005/8/layout/matrix2"/>
    <dgm:cxn modelId="{42E48BEB-391B-4961-A550-9FDBDF790968}" type="presParOf" srcId="{3C353CB8-3127-4B70-ABBF-1EEE1284A2DA}" destId="{8E9266C2-20A2-4AA2-A3EF-2E766F46C471}" srcOrd="3" destOrd="0" presId="urn:microsoft.com/office/officeart/2005/8/layout/matrix2"/>
    <dgm:cxn modelId="{215CF365-C04B-4854-AB78-B61E81E4E172}" type="presParOf" srcId="{3C353CB8-3127-4B70-ABBF-1EEE1284A2DA}" destId="{DD9F766E-DB1B-4978-A15F-E8D148CA517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6B5A34-49A7-41EB-8466-A2F564525E2D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23C0CB-29B2-4189-952F-BDAC62A4A95F}">
      <dgm:prSet phldrT="[Текст]"/>
      <dgm:spPr/>
      <dgm:t>
        <a:bodyPr/>
        <a:lstStyle/>
        <a:p>
          <a:r>
            <a:rPr lang="ru-RU" dirty="0"/>
            <a:t>Бесплатная версия</a:t>
          </a:r>
        </a:p>
      </dgm:t>
    </dgm:pt>
    <dgm:pt modelId="{41C41BB1-E595-47FC-83EE-9927B1EA7691}" type="parTrans" cxnId="{7BF7E6C2-E711-4BF9-8E20-F1FDC746D232}">
      <dgm:prSet/>
      <dgm:spPr/>
      <dgm:t>
        <a:bodyPr/>
        <a:lstStyle/>
        <a:p>
          <a:endParaRPr lang="ru-RU"/>
        </a:p>
      </dgm:t>
    </dgm:pt>
    <dgm:pt modelId="{6D7E7784-8B4B-4926-A0FC-E153B5A5E3A3}" type="sibTrans" cxnId="{7BF7E6C2-E711-4BF9-8E20-F1FDC746D232}">
      <dgm:prSet/>
      <dgm:spPr/>
      <dgm:t>
        <a:bodyPr/>
        <a:lstStyle/>
        <a:p>
          <a:endParaRPr lang="ru-RU"/>
        </a:p>
      </dgm:t>
    </dgm:pt>
    <dgm:pt modelId="{3F7E425D-DBD1-46FB-96D0-8874DE893F23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запись к врачам, рекомендации центров для выполнения эндоскопии</a:t>
          </a:r>
        </a:p>
      </dgm:t>
    </dgm:pt>
    <dgm:pt modelId="{7BCF0E6F-F0DE-4A18-BC98-E19553C232A6}" type="parTrans" cxnId="{5DA623DA-5117-4A06-BEC6-7D884F817A51}">
      <dgm:prSet/>
      <dgm:spPr/>
      <dgm:t>
        <a:bodyPr/>
        <a:lstStyle/>
        <a:p>
          <a:endParaRPr lang="ru-RU"/>
        </a:p>
      </dgm:t>
    </dgm:pt>
    <dgm:pt modelId="{00EF5D47-E291-4EB0-80F9-6C85DAC4F174}" type="sibTrans" cxnId="{5DA623DA-5117-4A06-BEC6-7D884F817A51}">
      <dgm:prSet/>
      <dgm:spPr/>
      <dgm:t>
        <a:bodyPr/>
        <a:lstStyle/>
        <a:p>
          <a:endParaRPr lang="ru-RU"/>
        </a:p>
      </dgm:t>
    </dgm:pt>
    <dgm:pt modelId="{4901A256-1727-4E7B-8142-01D10768861F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решение только технических вопросов с техподдержкой; информационные ресурсы Школы пациента с атрофическим гастритом</a:t>
          </a:r>
        </a:p>
      </dgm:t>
    </dgm:pt>
    <dgm:pt modelId="{F7010A80-468B-4FFD-8FDE-A62D3BE93B67}" type="parTrans" cxnId="{F71474E8-5A02-443E-AF85-EF904C26AA45}">
      <dgm:prSet/>
      <dgm:spPr/>
      <dgm:t>
        <a:bodyPr/>
        <a:lstStyle/>
        <a:p>
          <a:endParaRPr lang="ru-RU"/>
        </a:p>
      </dgm:t>
    </dgm:pt>
    <dgm:pt modelId="{3B4CEFAA-AFCA-47D4-B646-DB2B68C5CD2F}" type="sibTrans" cxnId="{F71474E8-5A02-443E-AF85-EF904C26AA45}">
      <dgm:prSet/>
      <dgm:spPr/>
      <dgm:t>
        <a:bodyPr/>
        <a:lstStyle/>
        <a:p>
          <a:endParaRPr lang="ru-RU"/>
        </a:p>
      </dgm:t>
    </dgm:pt>
    <dgm:pt modelId="{71B69C23-FF14-45B8-B328-D9F9EBF43268}">
      <dgm:prSet phldrT="[Текст]"/>
      <dgm:spPr/>
      <dgm:t>
        <a:bodyPr/>
        <a:lstStyle/>
        <a:p>
          <a:r>
            <a:rPr lang="ru-RU" dirty="0"/>
            <a:t>Платная версия</a:t>
          </a:r>
        </a:p>
      </dgm:t>
    </dgm:pt>
    <dgm:pt modelId="{09BF6CC6-64F8-4CC7-BC26-DD9ECB42B048}" type="parTrans" cxnId="{64B029D3-42B9-44BD-BFD3-91B418711F77}">
      <dgm:prSet/>
      <dgm:spPr/>
      <dgm:t>
        <a:bodyPr/>
        <a:lstStyle/>
        <a:p>
          <a:endParaRPr lang="ru-RU"/>
        </a:p>
      </dgm:t>
    </dgm:pt>
    <dgm:pt modelId="{5A76436D-8CB1-4F1F-AB69-65800DDF3A7E}" type="sibTrans" cxnId="{64B029D3-42B9-44BD-BFD3-91B418711F77}">
      <dgm:prSet/>
      <dgm:spPr/>
      <dgm:t>
        <a:bodyPr/>
        <a:lstStyle/>
        <a:p>
          <a:endParaRPr lang="ru-RU"/>
        </a:p>
      </dgm:t>
    </dgm:pt>
    <dgm:pt modelId="{20610C77-7861-4BD0-8BBD-4069DBD7A87A}">
      <dgm:prSet phldrT="[Текст]" custT="1"/>
      <dgm:spPr/>
      <dgm:t>
        <a:bodyPr/>
        <a:lstStyle/>
        <a:p>
          <a:r>
            <a:rPr lang="ru-RU" sz="1200" dirty="0">
              <a:solidFill>
                <a:schemeClr val="bg1"/>
              </a:solidFill>
            </a:rPr>
            <a:t>ведение собственной статистики показателей для пациента в платной версии – возможность использования  калькулятора атрофии для врачей</a:t>
          </a:r>
        </a:p>
      </dgm:t>
    </dgm:pt>
    <dgm:pt modelId="{EC4B6831-53B1-49F8-BE35-E9EF5872BEF5}" type="parTrans" cxnId="{898A128D-C056-4A4D-941F-6A86E77D862B}">
      <dgm:prSet/>
      <dgm:spPr/>
      <dgm:t>
        <a:bodyPr/>
        <a:lstStyle/>
        <a:p>
          <a:endParaRPr lang="ru-RU"/>
        </a:p>
      </dgm:t>
    </dgm:pt>
    <dgm:pt modelId="{E623C0C5-6258-4715-BCAE-CE8B3C0EC26A}" type="sibTrans" cxnId="{898A128D-C056-4A4D-941F-6A86E77D862B}">
      <dgm:prSet/>
      <dgm:spPr/>
      <dgm:t>
        <a:bodyPr/>
        <a:lstStyle/>
        <a:p>
          <a:endParaRPr lang="ru-RU"/>
        </a:p>
      </dgm:t>
    </dgm:pt>
    <dgm:pt modelId="{FD719DC6-5259-4839-B3D3-9A02501D1DFF}">
      <dgm:prSet phldrT="[Текст]" custT="1"/>
      <dgm:spPr/>
      <dgm:t>
        <a:bodyPr/>
        <a:lstStyle/>
        <a:p>
          <a:r>
            <a:rPr lang="ru-RU" sz="1600" dirty="0">
              <a:solidFill>
                <a:schemeClr val="bg1"/>
              </a:solidFill>
            </a:rPr>
            <a:t>ежемесячное оповещение пациентов о необходимости контроля анализов</a:t>
          </a:r>
        </a:p>
      </dgm:t>
    </dgm:pt>
    <dgm:pt modelId="{91338808-ECF8-4D66-AAC2-4E6D3097A176}" type="parTrans" cxnId="{118AA9D1-653D-425D-9080-947F34ADC748}">
      <dgm:prSet/>
      <dgm:spPr/>
      <dgm:t>
        <a:bodyPr/>
        <a:lstStyle/>
        <a:p>
          <a:endParaRPr lang="ru-RU"/>
        </a:p>
      </dgm:t>
    </dgm:pt>
    <dgm:pt modelId="{92D1A6C6-CEEE-4000-A277-28C88C4160CE}" type="sibTrans" cxnId="{118AA9D1-653D-425D-9080-947F34ADC748}">
      <dgm:prSet/>
      <dgm:spPr/>
      <dgm:t>
        <a:bodyPr/>
        <a:lstStyle/>
        <a:p>
          <a:endParaRPr lang="ru-RU"/>
        </a:p>
      </dgm:t>
    </dgm:pt>
    <dgm:pt modelId="{90950137-A30F-4E57-94B3-9C8D5A8D674D}">
      <dgm:prSet phldrT="[Текст]" custT="1"/>
      <dgm:spPr/>
      <dgm:t>
        <a:bodyPr/>
        <a:lstStyle/>
        <a:p>
          <a:r>
            <a:rPr lang="ru-RU" sz="1200" dirty="0">
              <a:solidFill>
                <a:schemeClr val="bg1"/>
              </a:solidFill>
            </a:rPr>
            <a:t>еженедельный прямой контакт врачей регистра через онлайн-конференцию для разъяснения накопившихся вопросов</a:t>
          </a:r>
        </a:p>
      </dgm:t>
    </dgm:pt>
    <dgm:pt modelId="{6E9BB82B-7744-490D-B723-C968CAD30590}" type="parTrans" cxnId="{4E7B84EB-D10D-421B-89BB-CEC3CE2F8F0A}">
      <dgm:prSet/>
      <dgm:spPr/>
      <dgm:t>
        <a:bodyPr/>
        <a:lstStyle/>
        <a:p>
          <a:endParaRPr lang="ru-RU"/>
        </a:p>
      </dgm:t>
    </dgm:pt>
    <dgm:pt modelId="{68F96B1A-6CEA-40B2-B3D5-CDE1D6C94543}" type="sibTrans" cxnId="{4E7B84EB-D10D-421B-89BB-CEC3CE2F8F0A}">
      <dgm:prSet/>
      <dgm:spPr/>
      <dgm:t>
        <a:bodyPr/>
        <a:lstStyle/>
        <a:p>
          <a:endParaRPr lang="ru-RU"/>
        </a:p>
      </dgm:t>
    </dgm:pt>
    <dgm:pt modelId="{0929CF21-15DF-480C-95F9-2CFABF66C7E2}" type="pres">
      <dgm:prSet presAssocID="{526B5A34-49A7-41EB-8466-A2F564525E2D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818279E8-2DF7-41F7-B305-ABD1C9B2CF95}" type="pres">
      <dgm:prSet presAssocID="{526B5A34-49A7-41EB-8466-A2F564525E2D}" presName="dummyMaxCanvas" presStyleCnt="0"/>
      <dgm:spPr/>
    </dgm:pt>
    <dgm:pt modelId="{E0D93204-BC0A-40DD-9510-33AF2EE9BDE6}" type="pres">
      <dgm:prSet presAssocID="{526B5A34-49A7-41EB-8466-A2F564525E2D}" presName="parentComposite" presStyleCnt="0"/>
      <dgm:spPr/>
    </dgm:pt>
    <dgm:pt modelId="{97442E2A-0A6A-46C1-926B-8B5A23C4EDE0}" type="pres">
      <dgm:prSet presAssocID="{526B5A34-49A7-41EB-8466-A2F564525E2D}" presName="parent1" presStyleLbl="alignAccFollowNode1" presStyleIdx="0" presStyleCnt="4">
        <dgm:presLayoutVars>
          <dgm:chMax val="4"/>
        </dgm:presLayoutVars>
      </dgm:prSet>
      <dgm:spPr/>
    </dgm:pt>
    <dgm:pt modelId="{BE17A84A-376E-4647-88AF-547E560FB2DA}" type="pres">
      <dgm:prSet presAssocID="{526B5A34-49A7-41EB-8466-A2F564525E2D}" presName="parent2" presStyleLbl="alignAccFollowNode1" presStyleIdx="1" presStyleCnt="4">
        <dgm:presLayoutVars>
          <dgm:chMax val="4"/>
        </dgm:presLayoutVars>
      </dgm:prSet>
      <dgm:spPr/>
    </dgm:pt>
    <dgm:pt modelId="{CDF4C762-24E3-4462-BB0E-62876497474F}" type="pres">
      <dgm:prSet presAssocID="{526B5A34-49A7-41EB-8466-A2F564525E2D}" presName="childrenComposite" presStyleCnt="0"/>
      <dgm:spPr/>
    </dgm:pt>
    <dgm:pt modelId="{B5992842-929A-4AF8-8C49-C2E60FB58592}" type="pres">
      <dgm:prSet presAssocID="{526B5A34-49A7-41EB-8466-A2F564525E2D}" presName="dummyMaxCanvas_ChildArea" presStyleCnt="0"/>
      <dgm:spPr/>
    </dgm:pt>
    <dgm:pt modelId="{D7D88864-42B1-47D3-AADC-5F14616AB16F}" type="pres">
      <dgm:prSet presAssocID="{526B5A34-49A7-41EB-8466-A2F564525E2D}" presName="fulcrum" presStyleLbl="alignAccFollowNode1" presStyleIdx="2" presStyleCnt="4"/>
      <dgm:spPr/>
    </dgm:pt>
    <dgm:pt modelId="{C60A669E-D46F-40A4-841F-A1109EA3DA6D}" type="pres">
      <dgm:prSet presAssocID="{526B5A34-49A7-41EB-8466-A2F564525E2D}" presName="balance_23" presStyleLbl="alignAccFollowNode1" presStyleIdx="3" presStyleCnt="4" custScaleX="150000">
        <dgm:presLayoutVars>
          <dgm:bulletEnabled val="1"/>
        </dgm:presLayoutVars>
      </dgm:prSet>
      <dgm:spPr/>
    </dgm:pt>
    <dgm:pt modelId="{F89DF21C-7A74-444B-A8EC-07CD519681A5}" type="pres">
      <dgm:prSet presAssocID="{526B5A34-49A7-41EB-8466-A2F564525E2D}" presName="right_23_1" presStyleLbl="node1" presStyleIdx="0" presStyleCnt="5" custScaleX="148714" custLinFactNeighborX="7601" custLinFactNeighborY="1127">
        <dgm:presLayoutVars>
          <dgm:bulletEnabled val="1"/>
        </dgm:presLayoutVars>
      </dgm:prSet>
      <dgm:spPr/>
    </dgm:pt>
    <dgm:pt modelId="{226D7FA3-56F1-4564-BDEE-DD69BC57ED19}" type="pres">
      <dgm:prSet presAssocID="{526B5A34-49A7-41EB-8466-A2F564525E2D}" presName="right_23_2" presStyleLbl="node1" presStyleIdx="1" presStyleCnt="5" custScaleX="156383" custLinFactNeighborX="6219" custLinFactNeighborY="3287">
        <dgm:presLayoutVars>
          <dgm:bulletEnabled val="1"/>
        </dgm:presLayoutVars>
      </dgm:prSet>
      <dgm:spPr/>
    </dgm:pt>
    <dgm:pt modelId="{5CEC92A2-2EEE-42AC-BF28-D23DB6D5834E}" type="pres">
      <dgm:prSet presAssocID="{526B5A34-49A7-41EB-8466-A2F564525E2D}" presName="right_23_3" presStyleLbl="node1" presStyleIdx="2" presStyleCnt="5" custScaleX="146544" custLinFactNeighborX="1754" custLinFactNeighborY="5634">
        <dgm:presLayoutVars>
          <dgm:bulletEnabled val="1"/>
        </dgm:presLayoutVars>
      </dgm:prSet>
      <dgm:spPr/>
    </dgm:pt>
    <dgm:pt modelId="{557A2CC5-D3B3-406F-89BC-06897EBE9AFA}" type="pres">
      <dgm:prSet presAssocID="{526B5A34-49A7-41EB-8466-A2F564525E2D}" presName="left_23_1" presStyleLbl="node1" presStyleIdx="3" presStyleCnt="5" custScaleX="177255" custLinFactNeighborX="-24558" custLinFactNeighborY="-7324">
        <dgm:presLayoutVars>
          <dgm:bulletEnabled val="1"/>
        </dgm:presLayoutVars>
      </dgm:prSet>
      <dgm:spPr/>
    </dgm:pt>
    <dgm:pt modelId="{EBABDCC8-F8CD-49BC-B32C-34B0E6006DC3}" type="pres">
      <dgm:prSet presAssocID="{526B5A34-49A7-41EB-8466-A2F564525E2D}" presName="left_23_2" presStyleLbl="node1" presStyleIdx="4" presStyleCnt="5" custScaleX="172914" custLinFactNeighborX="-23389" custLinFactNeighborY="-3944">
        <dgm:presLayoutVars>
          <dgm:bulletEnabled val="1"/>
        </dgm:presLayoutVars>
      </dgm:prSet>
      <dgm:spPr/>
    </dgm:pt>
  </dgm:ptLst>
  <dgm:cxnLst>
    <dgm:cxn modelId="{ED49EF5F-84A0-4318-AD41-10717B1A4BF6}" type="presOf" srcId="{4901A256-1727-4E7B-8142-01D10768861F}" destId="{EBABDCC8-F8CD-49BC-B32C-34B0E6006DC3}" srcOrd="0" destOrd="0" presId="urn:microsoft.com/office/officeart/2005/8/layout/balance1"/>
    <dgm:cxn modelId="{9EB59460-E89B-49D4-91A9-1B1445E94D1F}" type="presOf" srcId="{526B5A34-49A7-41EB-8466-A2F564525E2D}" destId="{0929CF21-15DF-480C-95F9-2CFABF66C7E2}" srcOrd="0" destOrd="0" presId="urn:microsoft.com/office/officeart/2005/8/layout/balance1"/>
    <dgm:cxn modelId="{100A9C42-55C1-4CE2-B018-E91E744C1EA4}" type="presOf" srcId="{71B69C23-FF14-45B8-B328-D9F9EBF43268}" destId="{BE17A84A-376E-4647-88AF-547E560FB2DA}" srcOrd="0" destOrd="0" presId="urn:microsoft.com/office/officeart/2005/8/layout/balance1"/>
    <dgm:cxn modelId="{2628FA43-AAF5-4E99-919C-1A14518DBE2D}" type="presOf" srcId="{90950137-A30F-4E57-94B3-9C8D5A8D674D}" destId="{5CEC92A2-2EEE-42AC-BF28-D23DB6D5834E}" srcOrd="0" destOrd="0" presId="urn:microsoft.com/office/officeart/2005/8/layout/balance1"/>
    <dgm:cxn modelId="{0187046B-EE41-47AE-98AB-26E4F46D65A8}" type="presOf" srcId="{3F7E425D-DBD1-46FB-96D0-8874DE893F23}" destId="{557A2CC5-D3B3-406F-89BC-06897EBE9AFA}" srcOrd="0" destOrd="0" presId="urn:microsoft.com/office/officeart/2005/8/layout/balance1"/>
    <dgm:cxn modelId="{898A128D-C056-4A4D-941F-6A86E77D862B}" srcId="{71B69C23-FF14-45B8-B328-D9F9EBF43268}" destId="{20610C77-7861-4BD0-8BBD-4069DBD7A87A}" srcOrd="0" destOrd="0" parTransId="{EC4B6831-53B1-49F8-BE35-E9EF5872BEF5}" sibTransId="{E623C0C5-6258-4715-BCAE-CE8B3C0EC26A}"/>
    <dgm:cxn modelId="{7BF7E6C2-E711-4BF9-8E20-F1FDC746D232}" srcId="{526B5A34-49A7-41EB-8466-A2F564525E2D}" destId="{0023C0CB-29B2-4189-952F-BDAC62A4A95F}" srcOrd="0" destOrd="0" parTransId="{41C41BB1-E595-47FC-83EE-9927B1EA7691}" sibTransId="{6D7E7784-8B4B-4926-A0FC-E153B5A5E3A3}"/>
    <dgm:cxn modelId="{118AA9D1-653D-425D-9080-947F34ADC748}" srcId="{71B69C23-FF14-45B8-B328-D9F9EBF43268}" destId="{FD719DC6-5259-4839-B3D3-9A02501D1DFF}" srcOrd="1" destOrd="0" parTransId="{91338808-ECF8-4D66-AAC2-4E6D3097A176}" sibTransId="{92D1A6C6-CEEE-4000-A277-28C88C4160CE}"/>
    <dgm:cxn modelId="{64B029D3-42B9-44BD-BFD3-91B418711F77}" srcId="{526B5A34-49A7-41EB-8466-A2F564525E2D}" destId="{71B69C23-FF14-45B8-B328-D9F9EBF43268}" srcOrd="1" destOrd="0" parTransId="{09BF6CC6-64F8-4CC7-BC26-DD9ECB42B048}" sibTransId="{5A76436D-8CB1-4F1F-AB69-65800DDF3A7E}"/>
    <dgm:cxn modelId="{5DA623DA-5117-4A06-BEC6-7D884F817A51}" srcId="{0023C0CB-29B2-4189-952F-BDAC62A4A95F}" destId="{3F7E425D-DBD1-46FB-96D0-8874DE893F23}" srcOrd="0" destOrd="0" parTransId="{7BCF0E6F-F0DE-4A18-BC98-E19553C232A6}" sibTransId="{00EF5D47-E291-4EB0-80F9-6C85DAC4F174}"/>
    <dgm:cxn modelId="{87C384DF-99B0-428F-8686-6177CDA244C7}" type="presOf" srcId="{20610C77-7861-4BD0-8BBD-4069DBD7A87A}" destId="{F89DF21C-7A74-444B-A8EC-07CD519681A5}" srcOrd="0" destOrd="0" presId="urn:microsoft.com/office/officeart/2005/8/layout/balance1"/>
    <dgm:cxn modelId="{F71474E8-5A02-443E-AF85-EF904C26AA45}" srcId="{0023C0CB-29B2-4189-952F-BDAC62A4A95F}" destId="{4901A256-1727-4E7B-8142-01D10768861F}" srcOrd="1" destOrd="0" parTransId="{F7010A80-468B-4FFD-8FDE-A62D3BE93B67}" sibTransId="{3B4CEFAA-AFCA-47D4-B646-DB2B68C5CD2F}"/>
    <dgm:cxn modelId="{4E7B84EB-D10D-421B-89BB-CEC3CE2F8F0A}" srcId="{71B69C23-FF14-45B8-B328-D9F9EBF43268}" destId="{90950137-A30F-4E57-94B3-9C8D5A8D674D}" srcOrd="2" destOrd="0" parTransId="{6E9BB82B-7744-490D-B723-C968CAD30590}" sibTransId="{68F96B1A-6CEA-40B2-B3D5-CDE1D6C94543}"/>
    <dgm:cxn modelId="{81CA61F7-EAD9-4770-90FA-ECBC6106186F}" type="presOf" srcId="{0023C0CB-29B2-4189-952F-BDAC62A4A95F}" destId="{97442E2A-0A6A-46C1-926B-8B5A23C4EDE0}" srcOrd="0" destOrd="0" presId="urn:microsoft.com/office/officeart/2005/8/layout/balance1"/>
    <dgm:cxn modelId="{6C29BBFC-96E1-4CAB-BA5D-F233A454B764}" type="presOf" srcId="{FD719DC6-5259-4839-B3D3-9A02501D1DFF}" destId="{226D7FA3-56F1-4564-BDEE-DD69BC57ED19}" srcOrd="0" destOrd="0" presId="urn:microsoft.com/office/officeart/2005/8/layout/balance1"/>
    <dgm:cxn modelId="{B84833D2-9397-40D2-90FD-8FD0369ADF8E}" type="presParOf" srcId="{0929CF21-15DF-480C-95F9-2CFABF66C7E2}" destId="{818279E8-2DF7-41F7-B305-ABD1C9B2CF95}" srcOrd="0" destOrd="0" presId="urn:microsoft.com/office/officeart/2005/8/layout/balance1"/>
    <dgm:cxn modelId="{F87E9C1B-2749-4465-9997-F71C5C024F19}" type="presParOf" srcId="{0929CF21-15DF-480C-95F9-2CFABF66C7E2}" destId="{E0D93204-BC0A-40DD-9510-33AF2EE9BDE6}" srcOrd="1" destOrd="0" presId="urn:microsoft.com/office/officeart/2005/8/layout/balance1"/>
    <dgm:cxn modelId="{E8350B09-C89F-4128-8467-A47473ED0F5C}" type="presParOf" srcId="{E0D93204-BC0A-40DD-9510-33AF2EE9BDE6}" destId="{97442E2A-0A6A-46C1-926B-8B5A23C4EDE0}" srcOrd="0" destOrd="0" presId="urn:microsoft.com/office/officeart/2005/8/layout/balance1"/>
    <dgm:cxn modelId="{6ED90192-3BC3-483A-9CA7-80444F6E09B9}" type="presParOf" srcId="{E0D93204-BC0A-40DD-9510-33AF2EE9BDE6}" destId="{BE17A84A-376E-4647-88AF-547E560FB2DA}" srcOrd="1" destOrd="0" presId="urn:microsoft.com/office/officeart/2005/8/layout/balance1"/>
    <dgm:cxn modelId="{6DE4D671-CDC2-4909-BF81-64DC3FAB3AFA}" type="presParOf" srcId="{0929CF21-15DF-480C-95F9-2CFABF66C7E2}" destId="{CDF4C762-24E3-4462-BB0E-62876497474F}" srcOrd="2" destOrd="0" presId="urn:microsoft.com/office/officeart/2005/8/layout/balance1"/>
    <dgm:cxn modelId="{4EE50490-1AD8-4F7E-99DA-3D6D3F5D17AD}" type="presParOf" srcId="{CDF4C762-24E3-4462-BB0E-62876497474F}" destId="{B5992842-929A-4AF8-8C49-C2E60FB58592}" srcOrd="0" destOrd="0" presId="urn:microsoft.com/office/officeart/2005/8/layout/balance1"/>
    <dgm:cxn modelId="{F17CB3D9-ACCF-4A37-82E7-90E0A361E135}" type="presParOf" srcId="{CDF4C762-24E3-4462-BB0E-62876497474F}" destId="{D7D88864-42B1-47D3-AADC-5F14616AB16F}" srcOrd="1" destOrd="0" presId="urn:microsoft.com/office/officeart/2005/8/layout/balance1"/>
    <dgm:cxn modelId="{B690515B-42F1-47C1-8FAB-E1A9805F0D75}" type="presParOf" srcId="{CDF4C762-24E3-4462-BB0E-62876497474F}" destId="{C60A669E-D46F-40A4-841F-A1109EA3DA6D}" srcOrd="2" destOrd="0" presId="urn:microsoft.com/office/officeart/2005/8/layout/balance1"/>
    <dgm:cxn modelId="{2D3FA265-83EC-4B04-BF01-82BAB15905A4}" type="presParOf" srcId="{CDF4C762-24E3-4462-BB0E-62876497474F}" destId="{F89DF21C-7A74-444B-A8EC-07CD519681A5}" srcOrd="3" destOrd="0" presId="urn:microsoft.com/office/officeart/2005/8/layout/balance1"/>
    <dgm:cxn modelId="{461B671B-D33C-48C7-8FBC-79F4AAF85807}" type="presParOf" srcId="{CDF4C762-24E3-4462-BB0E-62876497474F}" destId="{226D7FA3-56F1-4564-BDEE-DD69BC57ED19}" srcOrd="4" destOrd="0" presId="urn:microsoft.com/office/officeart/2005/8/layout/balance1"/>
    <dgm:cxn modelId="{2EE09667-BDE1-4D92-8ED8-8A4A1A55D950}" type="presParOf" srcId="{CDF4C762-24E3-4462-BB0E-62876497474F}" destId="{5CEC92A2-2EEE-42AC-BF28-D23DB6D5834E}" srcOrd="5" destOrd="0" presId="urn:microsoft.com/office/officeart/2005/8/layout/balance1"/>
    <dgm:cxn modelId="{BF55D815-C379-41E2-A927-DA962A7D24DB}" type="presParOf" srcId="{CDF4C762-24E3-4462-BB0E-62876497474F}" destId="{557A2CC5-D3B3-406F-89BC-06897EBE9AFA}" srcOrd="6" destOrd="0" presId="urn:microsoft.com/office/officeart/2005/8/layout/balance1"/>
    <dgm:cxn modelId="{76B09CE2-5A11-434A-851C-EE67A7EDDCC9}" type="presParOf" srcId="{CDF4C762-24E3-4462-BB0E-62876497474F}" destId="{EBABDCC8-F8CD-49BC-B32C-34B0E6006DC3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E0786A-43E1-48E0-A55D-FCF15535D724}" type="doc">
      <dgm:prSet loTypeId="urn:microsoft.com/office/officeart/2005/8/layout/equation1" loCatId="process" qsTypeId="urn:microsoft.com/office/officeart/2005/8/quickstyle/simple3" qsCatId="simple" csTypeId="urn:microsoft.com/office/officeart/2005/8/colors/accent1_2" csCatId="accent1" phldr="1"/>
      <dgm:spPr/>
    </dgm:pt>
    <dgm:pt modelId="{38631397-E6A5-42DB-8AE4-CF5FB9A898D9}">
      <dgm:prSet phldrT="[Текст]"/>
      <dgm:spPr/>
      <dgm:t>
        <a:bodyPr/>
        <a:lstStyle/>
        <a:p>
          <a:r>
            <a:rPr lang="ru-RU" dirty="0"/>
            <a:t>Годовая прибыль – 28 050 000</a:t>
          </a:r>
        </a:p>
      </dgm:t>
    </dgm:pt>
    <dgm:pt modelId="{868CC542-230E-4E6C-9A3E-B4711730CEC2}" type="parTrans" cxnId="{0688E6B3-DE8D-4DCC-BF79-EB9EB151A46C}">
      <dgm:prSet/>
      <dgm:spPr/>
      <dgm:t>
        <a:bodyPr/>
        <a:lstStyle/>
        <a:p>
          <a:endParaRPr lang="ru-RU"/>
        </a:p>
      </dgm:t>
    </dgm:pt>
    <dgm:pt modelId="{77E064EE-775A-453A-9BE9-716B08F3B981}" type="sibTrans" cxnId="{0688E6B3-DE8D-4DCC-BF79-EB9EB151A46C}">
      <dgm:prSet/>
      <dgm:spPr/>
      <dgm:t>
        <a:bodyPr/>
        <a:lstStyle/>
        <a:p>
          <a:endParaRPr lang="ru-RU"/>
        </a:p>
      </dgm:t>
    </dgm:pt>
    <dgm:pt modelId="{94B1DD4B-4B51-4B38-9358-A0454937D985}">
      <dgm:prSet phldrT="[Текст]"/>
      <dgm:spPr/>
      <dgm:t>
        <a:bodyPr/>
        <a:lstStyle/>
        <a:p>
          <a:r>
            <a:rPr lang="ru-RU" dirty="0"/>
            <a:t>Годовой расход – 8 830 000</a:t>
          </a:r>
        </a:p>
      </dgm:t>
    </dgm:pt>
    <dgm:pt modelId="{F3D3D36B-A171-4090-A6EE-7522FDC23627}" type="parTrans" cxnId="{7EFF0929-8483-40C0-B072-6F3F5238AC87}">
      <dgm:prSet/>
      <dgm:spPr/>
      <dgm:t>
        <a:bodyPr/>
        <a:lstStyle/>
        <a:p>
          <a:endParaRPr lang="ru-RU"/>
        </a:p>
      </dgm:t>
    </dgm:pt>
    <dgm:pt modelId="{212AB907-2AE7-4E5B-9D30-3C40B0F7DF3A}" type="sibTrans" cxnId="{7EFF0929-8483-40C0-B072-6F3F5238AC87}">
      <dgm:prSet/>
      <dgm:spPr/>
      <dgm:t>
        <a:bodyPr/>
        <a:lstStyle/>
        <a:p>
          <a:endParaRPr lang="ru-RU"/>
        </a:p>
      </dgm:t>
    </dgm:pt>
    <dgm:pt modelId="{1C9542B2-59AE-439A-92D5-4CE78F8E0817}">
      <dgm:prSet phldrT="[Текст]"/>
      <dgm:spPr/>
      <dgm:t>
        <a:bodyPr/>
        <a:lstStyle/>
        <a:p>
          <a:r>
            <a:rPr lang="ru-RU" dirty="0"/>
            <a:t>Годовая прибыль – 19 220 000</a:t>
          </a:r>
        </a:p>
      </dgm:t>
    </dgm:pt>
    <dgm:pt modelId="{68F78654-4580-4F5D-8CBD-A82B5FA3BCF4}" type="parTrans" cxnId="{8789CC54-8F70-4046-8402-81324A9E8F56}">
      <dgm:prSet/>
      <dgm:spPr/>
      <dgm:t>
        <a:bodyPr/>
        <a:lstStyle/>
        <a:p>
          <a:endParaRPr lang="ru-RU"/>
        </a:p>
      </dgm:t>
    </dgm:pt>
    <dgm:pt modelId="{E8D520E3-C2A2-420E-9FDC-93ACFAE62381}" type="sibTrans" cxnId="{8789CC54-8F70-4046-8402-81324A9E8F56}">
      <dgm:prSet/>
      <dgm:spPr/>
      <dgm:t>
        <a:bodyPr/>
        <a:lstStyle/>
        <a:p>
          <a:endParaRPr lang="ru-RU"/>
        </a:p>
      </dgm:t>
    </dgm:pt>
    <dgm:pt modelId="{6227E8D3-EB97-46A5-BBF3-825F81CFD47C}" type="pres">
      <dgm:prSet presAssocID="{39E0786A-43E1-48E0-A55D-FCF15535D724}" presName="linearFlow" presStyleCnt="0">
        <dgm:presLayoutVars>
          <dgm:dir/>
          <dgm:resizeHandles val="exact"/>
        </dgm:presLayoutVars>
      </dgm:prSet>
      <dgm:spPr/>
    </dgm:pt>
    <dgm:pt modelId="{549DF249-BC57-49B3-8DA4-13E4CDC681CF}" type="pres">
      <dgm:prSet presAssocID="{38631397-E6A5-42DB-8AE4-CF5FB9A898D9}" presName="node" presStyleLbl="node1" presStyleIdx="0" presStyleCnt="3">
        <dgm:presLayoutVars>
          <dgm:bulletEnabled val="1"/>
        </dgm:presLayoutVars>
      </dgm:prSet>
      <dgm:spPr/>
    </dgm:pt>
    <dgm:pt modelId="{B93C36F5-D59B-4DD9-9B43-B03E03A44B99}" type="pres">
      <dgm:prSet presAssocID="{77E064EE-775A-453A-9BE9-716B08F3B981}" presName="spacerL" presStyleCnt="0"/>
      <dgm:spPr/>
    </dgm:pt>
    <dgm:pt modelId="{1ED8D8C5-76C0-4479-9B8C-17A8BBDC40E2}" type="pres">
      <dgm:prSet presAssocID="{77E064EE-775A-453A-9BE9-716B08F3B981}" presName="sibTrans" presStyleLbl="sibTrans2D1" presStyleIdx="0" presStyleCnt="2"/>
      <dgm:spPr/>
    </dgm:pt>
    <dgm:pt modelId="{61A6367E-4108-4C84-990F-C5D68D958E5E}" type="pres">
      <dgm:prSet presAssocID="{77E064EE-775A-453A-9BE9-716B08F3B981}" presName="spacerR" presStyleCnt="0"/>
      <dgm:spPr/>
    </dgm:pt>
    <dgm:pt modelId="{753BFAD5-5EFE-4B04-835A-940496A462C8}" type="pres">
      <dgm:prSet presAssocID="{94B1DD4B-4B51-4B38-9358-A0454937D985}" presName="node" presStyleLbl="node1" presStyleIdx="1" presStyleCnt="3">
        <dgm:presLayoutVars>
          <dgm:bulletEnabled val="1"/>
        </dgm:presLayoutVars>
      </dgm:prSet>
      <dgm:spPr/>
    </dgm:pt>
    <dgm:pt modelId="{1F8EAF8C-71F8-47E2-A302-809D7C04F776}" type="pres">
      <dgm:prSet presAssocID="{212AB907-2AE7-4E5B-9D30-3C40B0F7DF3A}" presName="spacerL" presStyleCnt="0"/>
      <dgm:spPr/>
    </dgm:pt>
    <dgm:pt modelId="{05EAF1DC-4081-49FD-9D6D-84C665B5345E}" type="pres">
      <dgm:prSet presAssocID="{212AB907-2AE7-4E5B-9D30-3C40B0F7DF3A}" presName="sibTrans" presStyleLbl="sibTrans2D1" presStyleIdx="1" presStyleCnt="2"/>
      <dgm:spPr/>
    </dgm:pt>
    <dgm:pt modelId="{86A604E6-4055-4255-B564-CFAA8BC565B0}" type="pres">
      <dgm:prSet presAssocID="{212AB907-2AE7-4E5B-9D30-3C40B0F7DF3A}" presName="spacerR" presStyleCnt="0"/>
      <dgm:spPr/>
    </dgm:pt>
    <dgm:pt modelId="{90BF06B6-DF12-4F42-B7AB-2F438E933CEF}" type="pres">
      <dgm:prSet presAssocID="{1C9542B2-59AE-439A-92D5-4CE78F8E0817}" presName="node" presStyleLbl="node1" presStyleIdx="2" presStyleCnt="3">
        <dgm:presLayoutVars>
          <dgm:bulletEnabled val="1"/>
        </dgm:presLayoutVars>
      </dgm:prSet>
      <dgm:spPr/>
    </dgm:pt>
  </dgm:ptLst>
  <dgm:cxnLst>
    <dgm:cxn modelId="{E60CF20A-C48A-4421-9C45-AED2A49B7966}" type="presOf" srcId="{212AB907-2AE7-4E5B-9D30-3C40B0F7DF3A}" destId="{05EAF1DC-4081-49FD-9D6D-84C665B5345E}" srcOrd="0" destOrd="0" presId="urn:microsoft.com/office/officeart/2005/8/layout/equation1"/>
    <dgm:cxn modelId="{7EFF0929-8483-40C0-B072-6F3F5238AC87}" srcId="{39E0786A-43E1-48E0-A55D-FCF15535D724}" destId="{94B1DD4B-4B51-4B38-9358-A0454937D985}" srcOrd="1" destOrd="0" parTransId="{F3D3D36B-A171-4090-A6EE-7522FDC23627}" sibTransId="{212AB907-2AE7-4E5B-9D30-3C40B0F7DF3A}"/>
    <dgm:cxn modelId="{738A6E2F-CB4C-4414-9C50-E406AFBF5E1D}" type="presOf" srcId="{77E064EE-775A-453A-9BE9-716B08F3B981}" destId="{1ED8D8C5-76C0-4479-9B8C-17A8BBDC40E2}" srcOrd="0" destOrd="0" presId="urn:microsoft.com/office/officeart/2005/8/layout/equation1"/>
    <dgm:cxn modelId="{8789CC54-8F70-4046-8402-81324A9E8F56}" srcId="{39E0786A-43E1-48E0-A55D-FCF15535D724}" destId="{1C9542B2-59AE-439A-92D5-4CE78F8E0817}" srcOrd="2" destOrd="0" parTransId="{68F78654-4580-4F5D-8CBD-A82B5FA3BCF4}" sibTransId="{E8D520E3-C2A2-420E-9FDC-93ACFAE62381}"/>
    <dgm:cxn modelId="{BF32B68E-1893-4705-9BB2-048DDA71B745}" type="presOf" srcId="{94B1DD4B-4B51-4B38-9358-A0454937D985}" destId="{753BFAD5-5EFE-4B04-835A-940496A462C8}" srcOrd="0" destOrd="0" presId="urn:microsoft.com/office/officeart/2005/8/layout/equation1"/>
    <dgm:cxn modelId="{BA485A98-EE7E-41D7-BBBE-20C8348F88E0}" type="presOf" srcId="{39E0786A-43E1-48E0-A55D-FCF15535D724}" destId="{6227E8D3-EB97-46A5-BBF3-825F81CFD47C}" srcOrd="0" destOrd="0" presId="urn:microsoft.com/office/officeart/2005/8/layout/equation1"/>
    <dgm:cxn modelId="{0688E6B3-DE8D-4DCC-BF79-EB9EB151A46C}" srcId="{39E0786A-43E1-48E0-A55D-FCF15535D724}" destId="{38631397-E6A5-42DB-8AE4-CF5FB9A898D9}" srcOrd="0" destOrd="0" parTransId="{868CC542-230E-4E6C-9A3E-B4711730CEC2}" sibTransId="{77E064EE-775A-453A-9BE9-716B08F3B981}"/>
    <dgm:cxn modelId="{76CAA7EA-B236-48C1-A809-B518989781C1}" type="presOf" srcId="{1C9542B2-59AE-439A-92D5-4CE78F8E0817}" destId="{90BF06B6-DF12-4F42-B7AB-2F438E933CEF}" srcOrd="0" destOrd="0" presId="urn:microsoft.com/office/officeart/2005/8/layout/equation1"/>
    <dgm:cxn modelId="{94061FF7-F089-4B14-8479-49C4A7E8D696}" type="presOf" srcId="{38631397-E6A5-42DB-8AE4-CF5FB9A898D9}" destId="{549DF249-BC57-49B3-8DA4-13E4CDC681CF}" srcOrd="0" destOrd="0" presId="urn:microsoft.com/office/officeart/2005/8/layout/equation1"/>
    <dgm:cxn modelId="{FFC374CF-751D-497C-9BBF-D11D1868E05E}" type="presParOf" srcId="{6227E8D3-EB97-46A5-BBF3-825F81CFD47C}" destId="{549DF249-BC57-49B3-8DA4-13E4CDC681CF}" srcOrd="0" destOrd="0" presId="urn:microsoft.com/office/officeart/2005/8/layout/equation1"/>
    <dgm:cxn modelId="{5092036E-4450-41F6-8D0A-725AF577AEF5}" type="presParOf" srcId="{6227E8D3-EB97-46A5-BBF3-825F81CFD47C}" destId="{B93C36F5-D59B-4DD9-9B43-B03E03A44B99}" srcOrd="1" destOrd="0" presId="urn:microsoft.com/office/officeart/2005/8/layout/equation1"/>
    <dgm:cxn modelId="{0603FC8F-D58B-4C48-9C01-5A469D3A848C}" type="presParOf" srcId="{6227E8D3-EB97-46A5-BBF3-825F81CFD47C}" destId="{1ED8D8C5-76C0-4479-9B8C-17A8BBDC40E2}" srcOrd="2" destOrd="0" presId="urn:microsoft.com/office/officeart/2005/8/layout/equation1"/>
    <dgm:cxn modelId="{79E13A30-E94F-454D-85EE-F5ACAAA67FC3}" type="presParOf" srcId="{6227E8D3-EB97-46A5-BBF3-825F81CFD47C}" destId="{61A6367E-4108-4C84-990F-C5D68D958E5E}" srcOrd="3" destOrd="0" presId="urn:microsoft.com/office/officeart/2005/8/layout/equation1"/>
    <dgm:cxn modelId="{D57EF86B-EEBB-49D7-B4DB-2AB2617F75B7}" type="presParOf" srcId="{6227E8D3-EB97-46A5-BBF3-825F81CFD47C}" destId="{753BFAD5-5EFE-4B04-835A-940496A462C8}" srcOrd="4" destOrd="0" presId="urn:microsoft.com/office/officeart/2005/8/layout/equation1"/>
    <dgm:cxn modelId="{77421841-91EC-4D97-B4F6-D8DAFBD47B96}" type="presParOf" srcId="{6227E8D3-EB97-46A5-BBF3-825F81CFD47C}" destId="{1F8EAF8C-71F8-47E2-A302-809D7C04F776}" srcOrd="5" destOrd="0" presId="urn:microsoft.com/office/officeart/2005/8/layout/equation1"/>
    <dgm:cxn modelId="{28DF7ADA-2863-449E-9A9D-91A0CB86BB06}" type="presParOf" srcId="{6227E8D3-EB97-46A5-BBF3-825F81CFD47C}" destId="{05EAF1DC-4081-49FD-9D6D-84C665B5345E}" srcOrd="6" destOrd="0" presId="urn:microsoft.com/office/officeart/2005/8/layout/equation1"/>
    <dgm:cxn modelId="{98DD5929-1AD0-4C4E-897E-F60DFB5B9181}" type="presParOf" srcId="{6227E8D3-EB97-46A5-BBF3-825F81CFD47C}" destId="{86A604E6-4055-4255-B564-CFAA8BC565B0}" srcOrd="7" destOrd="0" presId="urn:microsoft.com/office/officeart/2005/8/layout/equation1"/>
    <dgm:cxn modelId="{D1B2D6F2-76EC-4F8D-9318-BF52254F983D}" type="presParOf" srcId="{6227E8D3-EB97-46A5-BBF3-825F81CFD47C}" destId="{90BF06B6-DF12-4F42-B7AB-2F438E933CE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4F266E-1CCA-4E2E-8C94-B0DC0FD48E38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6CCC1D-9432-4BF9-9574-65934FA4BB58}">
      <dgm:prSet phldrT="[Текст]"/>
      <dgm:spPr/>
      <dgm:t>
        <a:bodyPr/>
        <a:lstStyle/>
        <a:p>
          <a:r>
            <a:rPr lang="ru-RU" dirty="0"/>
            <a:t>ноябрь</a:t>
          </a:r>
        </a:p>
      </dgm:t>
    </dgm:pt>
    <dgm:pt modelId="{F0978BBB-8FB0-49F5-B97E-72D8934AF7D3}" type="parTrans" cxnId="{FBE746F4-BC92-4F38-9850-A05B3CF0C59B}">
      <dgm:prSet/>
      <dgm:spPr/>
      <dgm:t>
        <a:bodyPr/>
        <a:lstStyle/>
        <a:p>
          <a:endParaRPr lang="ru-RU"/>
        </a:p>
      </dgm:t>
    </dgm:pt>
    <dgm:pt modelId="{81953E0D-2E4D-4B76-8D76-0C99D8059AC4}" type="sibTrans" cxnId="{FBE746F4-BC92-4F38-9850-A05B3CF0C59B}">
      <dgm:prSet/>
      <dgm:spPr/>
      <dgm:t>
        <a:bodyPr/>
        <a:lstStyle/>
        <a:p>
          <a:endParaRPr lang="ru-RU"/>
        </a:p>
      </dgm:t>
    </dgm:pt>
    <dgm:pt modelId="{2495FCEF-7BEE-4FBD-8BE0-47AFD7DCE7D7}">
      <dgm:prSet phldrT="[Текст]" custT="1"/>
      <dgm:spPr/>
      <dgm:t>
        <a:bodyPr/>
        <a:lstStyle/>
        <a:p>
          <a:r>
            <a:rPr lang="ru-RU" sz="1200" dirty="0"/>
            <a:t>Разработка дизайна сервиса</a:t>
          </a:r>
        </a:p>
      </dgm:t>
    </dgm:pt>
    <dgm:pt modelId="{C16CF1DF-4DF8-43BC-AF01-FA205FDCDCD4}" type="parTrans" cxnId="{865A3459-FA35-48C9-B2A3-C1799C83D43B}">
      <dgm:prSet/>
      <dgm:spPr/>
      <dgm:t>
        <a:bodyPr/>
        <a:lstStyle/>
        <a:p>
          <a:endParaRPr lang="ru-RU"/>
        </a:p>
      </dgm:t>
    </dgm:pt>
    <dgm:pt modelId="{AA966375-8BD5-4FBD-B2C4-17853D42C42F}" type="sibTrans" cxnId="{865A3459-FA35-48C9-B2A3-C1799C83D43B}">
      <dgm:prSet/>
      <dgm:spPr/>
      <dgm:t>
        <a:bodyPr/>
        <a:lstStyle/>
        <a:p>
          <a:endParaRPr lang="ru-RU"/>
        </a:p>
      </dgm:t>
    </dgm:pt>
    <dgm:pt modelId="{938A3C09-8E79-4C48-AF11-3753ED2AD574}">
      <dgm:prSet phldrT="[Текст]"/>
      <dgm:spPr/>
      <dgm:t>
        <a:bodyPr/>
        <a:lstStyle/>
        <a:p>
          <a:r>
            <a:rPr lang="ru-RU" dirty="0"/>
            <a:t>декабрь</a:t>
          </a:r>
        </a:p>
      </dgm:t>
    </dgm:pt>
    <dgm:pt modelId="{C5F28C75-FAD0-43CC-99DC-C4B9EA327C48}" type="parTrans" cxnId="{ED3514B3-1BB9-4D08-9CFA-56E40BC013C9}">
      <dgm:prSet/>
      <dgm:spPr/>
      <dgm:t>
        <a:bodyPr/>
        <a:lstStyle/>
        <a:p>
          <a:endParaRPr lang="ru-RU"/>
        </a:p>
      </dgm:t>
    </dgm:pt>
    <dgm:pt modelId="{7912AC6B-FE25-4DEA-8A6A-D9B2B46CBA69}" type="sibTrans" cxnId="{ED3514B3-1BB9-4D08-9CFA-56E40BC013C9}">
      <dgm:prSet/>
      <dgm:spPr/>
      <dgm:t>
        <a:bodyPr/>
        <a:lstStyle/>
        <a:p>
          <a:endParaRPr lang="ru-RU"/>
        </a:p>
      </dgm:t>
    </dgm:pt>
    <dgm:pt modelId="{C107500A-F18F-4433-8143-6F2238E126AC}">
      <dgm:prSet phldrT="[Текст]" custT="1"/>
      <dgm:spPr/>
      <dgm:t>
        <a:bodyPr/>
        <a:lstStyle/>
        <a:p>
          <a:r>
            <a:rPr lang="ru-RU" sz="1100" b="1" dirty="0"/>
            <a:t>Разработка сайта-регистра</a:t>
          </a:r>
        </a:p>
      </dgm:t>
    </dgm:pt>
    <dgm:pt modelId="{A542F0FC-089D-4F40-818F-CD01CDE689AF}" type="parTrans" cxnId="{7E4B8ECC-7168-4C75-8BC9-522F4A29BC63}">
      <dgm:prSet/>
      <dgm:spPr/>
      <dgm:t>
        <a:bodyPr/>
        <a:lstStyle/>
        <a:p>
          <a:endParaRPr lang="ru-RU"/>
        </a:p>
      </dgm:t>
    </dgm:pt>
    <dgm:pt modelId="{C25D72BD-9644-402C-B663-8A5CA53BD9B7}" type="sibTrans" cxnId="{7E4B8ECC-7168-4C75-8BC9-522F4A29BC63}">
      <dgm:prSet/>
      <dgm:spPr/>
      <dgm:t>
        <a:bodyPr/>
        <a:lstStyle/>
        <a:p>
          <a:endParaRPr lang="ru-RU"/>
        </a:p>
      </dgm:t>
    </dgm:pt>
    <dgm:pt modelId="{A467DD26-C2E4-4202-8678-A4C2AECC5819}">
      <dgm:prSet/>
      <dgm:spPr/>
      <dgm:t>
        <a:bodyPr/>
        <a:lstStyle/>
        <a:p>
          <a:r>
            <a:rPr lang="ru-RU" dirty="0"/>
            <a:t>2023-2024 гг.</a:t>
          </a:r>
        </a:p>
      </dgm:t>
    </dgm:pt>
    <dgm:pt modelId="{F8732AE7-8E8D-4CC5-8C81-A81AD4194A92}" type="parTrans" cxnId="{7704B10E-C80B-4CFE-84F0-B0EBDFEA4561}">
      <dgm:prSet/>
      <dgm:spPr/>
      <dgm:t>
        <a:bodyPr/>
        <a:lstStyle/>
        <a:p>
          <a:endParaRPr lang="ru-RU"/>
        </a:p>
      </dgm:t>
    </dgm:pt>
    <dgm:pt modelId="{349887C5-44D2-450E-BF83-919702C24CB3}" type="sibTrans" cxnId="{7704B10E-C80B-4CFE-84F0-B0EBDFEA4561}">
      <dgm:prSet/>
      <dgm:spPr/>
      <dgm:t>
        <a:bodyPr/>
        <a:lstStyle/>
        <a:p>
          <a:endParaRPr lang="ru-RU"/>
        </a:p>
      </dgm:t>
    </dgm:pt>
    <dgm:pt modelId="{0CAE3119-461E-4DC9-B661-ECFFA1F07B0E}">
      <dgm:prSet/>
      <dgm:spPr/>
      <dgm:t>
        <a:bodyPr/>
        <a:lstStyle/>
        <a:p>
          <a:r>
            <a:rPr lang="ru-RU" dirty="0"/>
            <a:t>Ноябрь 2024 г.</a:t>
          </a:r>
        </a:p>
      </dgm:t>
    </dgm:pt>
    <dgm:pt modelId="{6C37AE3F-B12E-4EBC-963E-4AACFB60A913}" type="parTrans" cxnId="{0368B867-D9F9-431E-8A3C-B51B304ED379}">
      <dgm:prSet/>
      <dgm:spPr/>
      <dgm:t>
        <a:bodyPr/>
        <a:lstStyle/>
        <a:p>
          <a:endParaRPr lang="ru-RU"/>
        </a:p>
      </dgm:t>
    </dgm:pt>
    <dgm:pt modelId="{EB8E413F-24AA-46EA-9CF5-8FBB21749E44}" type="sibTrans" cxnId="{0368B867-D9F9-431E-8A3C-B51B304ED379}">
      <dgm:prSet/>
      <dgm:spPr/>
      <dgm:t>
        <a:bodyPr/>
        <a:lstStyle/>
        <a:p>
          <a:endParaRPr lang="ru-RU"/>
        </a:p>
      </dgm:t>
    </dgm:pt>
    <dgm:pt modelId="{0EF5B046-D5EA-4207-8DA2-73E02AFAE13A}">
      <dgm:prSet custT="1"/>
      <dgm:spPr/>
      <dgm:t>
        <a:bodyPr/>
        <a:lstStyle/>
        <a:p>
          <a:r>
            <a:rPr lang="ru-RU" sz="1100" dirty="0"/>
            <a:t>Проведение НИР – разработка калькулятора атрофии</a:t>
          </a:r>
        </a:p>
      </dgm:t>
    </dgm:pt>
    <dgm:pt modelId="{0175B8A2-42E6-431A-BECE-B95CC51FB941}" type="parTrans" cxnId="{A3196F86-8F46-4DD8-BDD4-C83024466464}">
      <dgm:prSet/>
      <dgm:spPr/>
      <dgm:t>
        <a:bodyPr/>
        <a:lstStyle/>
        <a:p>
          <a:endParaRPr lang="ru-RU"/>
        </a:p>
      </dgm:t>
    </dgm:pt>
    <dgm:pt modelId="{066AFA39-D190-4C37-842F-437C0C765C72}" type="sibTrans" cxnId="{A3196F86-8F46-4DD8-BDD4-C83024466464}">
      <dgm:prSet/>
      <dgm:spPr/>
      <dgm:t>
        <a:bodyPr/>
        <a:lstStyle/>
        <a:p>
          <a:endParaRPr lang="ru-RU"/>
        </a:p>
      </dgm:t>
    </dgm:pt>
    <dgm:pt modelId="{588398A4-E5BA-4F64-8068-228CDDBD3A29}">
      <dgm:prSet custT="1"/>
      <dgm:spPr/>
      <dgm:t>
        <a:bodyPr/>
        <a:lstStyle/>
        <a:p>
          <a:r>
            <a:rPr lang="ru-RU" sz="1200" dirty="0"/>
            <a:t>Полноценная работа всех разделов сайта</a:t>
          </a:r>
        </a:p>
      </dgm:t>
    </dgm:pt>
    <dgm:pt modelId="{2F98F371-2628-4F93-92C1-2E9133C61CB0}" type="parTrans" cxnId="{EEE28EF2-4368-4DB1-8C57-224B66208C3D}">
      <dgm:prSet/>
      <dgm:spPr/>
      <dgm:t>
        <a:bodyPr/>
        <a:lstStyle/>
        <a:p>
          <a:endParaRPr lang="ru-RU"/>
        </a:p>
      </dgm:t>
    </dgm:pt>
    <dgm:pt modelId="{F6EBD0A8-EEDC-4B10-A160-E3FF17DC8CAB}" type="sibTrans" cxnId="{EEE28EF2-4368-4DB1-8C57-224B66208C3D}">
      <dgm:prSet/>
      <dgm:spPr/>
      <dgm:t>
        <a:bodyPr/>
        <a:lstStyle/>
        <a:p>
          <a:endParaRPr lang="ru-RU"/>
        </a:p>
      </dgm:t>
    </dgm:pt>
    <dgm:pt modelId="{2D6E178A-8DD0-40A0-B81E-90E976341A40}" type="pres">
      <dgm:prSet presAssocID="{B54F266E-1CCA-4E2E-8C94-B0DC0FD48E38}" presName="theList" presStyleCnt="0">
        <dgm:presLayoutVars>
          <dgm:dir/>
          <dgm:animLvl val="lvl"/>
          <dgm:resizeHandles val="exact"/>
        </dgm:presLayoutVars>
      </dgm:prSet>
      <dgm:spPr/>
    </dgm:pt>
    <dgm:pt modelId="{1EF94DAF-7E51-4795-9792-DD2FB2D61745}" type="pres">
      <dgm:prSet presAssocID="{136CCC1D-9432-4BF9-9574-65934FA4BB58}" presName="compNode" presStyleCnt="0"/>
      <dgm:spPr/>
    </dgm:pt>
    <dgm:pt modelId="{EC4DA726-3A99-48AD-A25F-2266F8C1E1B5}" type="pres">
      <dgm:prSet presAssocID="{136CCC1D-9432-4BF9-9574-65934FA4BB58}" presName="noGeometry" presStyleCnt="0"/>
      <dgm:spPr/>
    </dgm:pt>
    <dgm:pt modelId="{9F4B2450-7EA4-48EA-9A40-6E354C6A0E65}" type="pres">
      <dgm:prSet presAssocID="{136CCC1D-9432-4BF9-9574-65934FA4BB58}" presName="childTextVisible" presStyleLbl="bgAccFollowNode1" presStyleIdx="0" presStyleCnt="4" custScaleY="134861">
        <dgm:presLayoutVars>
          <dgm:bulletEnabled val="1"/>
        </dgm:presLayoutVars>
      </dgm:prSet>
      <dgm:spPr/>
    </dgm:pt>
    <dgm:pt modelId="{77C35C38-6C67-4A5F-ABD9-DB27481F820A}" type="pres">
      <dgm:prSet presAssocID="{136CCC1D-9432-4BF9-9574-65934FA4BB58}" presName="childTextHidden" presStyleLbl="bgAccFollowNode1" presStyleIdx="0" presStyleCnt="4"/>
      <dgm:spPr/>
    </dgm:pt>
    <dgm:pt modelId="{D58DD044-3FA8-4D36-A5CD-A68EF9C003A2}" type="pres">
      <dgm:prSet presAssocID="{136CCC1D-9432-4BF9-9574-65934FA4BB58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C8CC561-4DF7-494F-B051-2DB09E1D46AE}" type="pres">
      <dgm:prSet presAssocID="{136CCC1D-9432-4BF9-9574-65934FA4BB58}" presName="aSpace" presStyleCnt="0"/>
      <dgm:spPr/>
    </dgm:pt>
    <dgm:pt modelId="{9B551D9B-6A8D-47E2-B672-4CC8316306A8}" type="pres">
      <dgm:prSet presAssocID="{938A3C09-8E79-4C48-AF11-3753ED2AD574}" presName="compNode" presStyleCnt="0"/>
      <dgm:spPr/>
    </dgm:pt>
    <dgm:pt modelId="{10E21373-4008-4757-BE08-2E67F114F58A}" type="pres">
      <dgm:prSet presAssocID="{938A3C09-8E79-4C48-AF11-3753ED2AD574}" presName="noGeometry" presStyleCnt="0"/>
      <dgm:spPr/>
    </dgm:pt>
    <dgm:pt modelId="{4A3C5FC6-5B8B-476B-85DF-8C7B4C6815AC}" type="pres">
      <dgm:prSet presAssocID="{938A3C09-8E79-4C48-AF11-3753ED2AD574}" presName="childTextVisible" presStyleLbl="bgAccFollowNode1" presStyleIdx="1" presStyleCnt="4">
        <dgm:presLayoutVars>
          <dgm:bulletEnabled val="1"/>
        </dgm:presLayoutVars>
      </dgm:prSet>
      <dgm:spPr/>
    </dgm:pt>
    <dgm:pt modelId="{BBA49B54-C291-4DAB-B451-40E4C0FB1B1A}" type="pres">
      <dgm:prSet presAssocID="{938A3C09-8E79-4C48-AF11-3753ED2AD574}" presName="childTextHidden" presStyleLbl="bgAccFollowNode1" presStyleIdx="1" presStyleCnt="4"/>
      <dgm:spPr/>
    </dgm:pt>
    <dgm:pt modelId="{6931B614-5FAC-411E-BDF1-FDC8602E7705}" type="pres">
      <dgm:prSet presAssocID="{938A3C09-8E79-4C48-AF11-3753ED2AD574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8099509E-401F-4D9B-A6AF-5CC7F2BE1426}" type="pres">
      <dgm:prSet presAssocID="{938A3C09-8E79-4C48-AF11-3753ED2AD574}" presName="aSpace" presStyleCnt="0"/>
      <dgm:spPr/>
    </dgm:pt>
    <dgm:pt modelId="{E08BB07D-5E41-4F9C-B843-FAE18BB77446}" type="pres">
      <dgm:prSet presAssocID="{A467DD26-C2E4-4202-8678-A4C2AECC5819}" presName="compNode" presStyleCnt="0"/>
      <dgm:spPr/>
    </dgm:pt>
    <dgm:pt modelId="{D41E32A1-C646-4DA2-9510-815FFB82370E}" type="pres">
      <dgm:prSet presAssocID="{A467DD26-C2E4-4202-8678-A4C2AECC5819}" presName="noGeometry" presStyleCnt="0"/>
      <dgm:spPr/>
    </dgm:pt>
    <dgm:pt modelId="{42E66C15-78A0-448D-B0A9-DE377797C44C}" type="pres">
      <dgm:prSet presAssocID="{A467DD26-C2E4-4202-8678-A4C2AECC5819}" presName="childTextVisible" presStyleLbl="bgAccFollowNode1" presStyleIdx="2" presStyleCnt="4">
        <dgm:presLayoutVars>
          <dgm:bulletEnabled val="1"/>
        </dgm:presLayoutVars>
      </dgm:prSet>
      <dgm:spPr/>
    </dgm:pt>
    <dgm:pt modelId="{5C24DB51-C15C-4C11-849F-915AC588866B}" type="pres">
      <dgm:prSet presAssocID="{A467DD26-C2E4-4202-8678-A4C2AECC5819}" presName="childTextHidden" presStyleLbl="bgAccFollowNode1" presStyleIdx="2" presStyleCnt="4"/>
      <dgm:spPr/>
    </dgm:pt>
    <dgm:pt modelId="{97635A10-F9F6-4B8D-8D80-D084B4BD899A}" type="pres">
      <dgm:prSet presAssocID="{A467DD26-C2E4-4202-8678-A4C2AECC581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6A5B16EF-D307-4A6B-94F5-49555533BCD1}" type="pres">
      <dgm:prSet presAssocID="{A467DD26-C2E4-4202-8678-A4C2AECC5819}" presName="aSpace" presStyleCnt="0"/>
      <dgm:spPr/>
    </dgm:pt>
    <dgm:pt modelId="{4D8FF17E-51C9-47FE-82FE-C723FBF14D4E}" type="pres">
      <dgm:prSet presAssocID="{0CAE3119-461E-4DC9-B661-ECFFA1F07B0E}" presName="compNode" presStyleCnt="0"/>
      <dgm:spPr/>
    </dgm:pt>
    <dgm:pt modelId="{D6465577-DB3C-47E6-BC77-F305D29F9590}" type="pres">
      <dgm:prSet presAssocID="{0CAE3119-461E-4DC9-B661-ECFFA1F07B0E}" presName="noGeometry" presStyleCnt="0"/>
      <dgm:spPr/>
    </dgm:pt>
    <dgm:pt modelId="{078052AE-7717-4A65-BDBB-D56A9D138298}" type="pres">
      <dgm:prSet presAssocID="{0CAE3119-461E-4DC9-B661-ECFFA1F07B0E}" presName="childTextVisible" presStyleLbl="bgAccFollowNode1" presStyleIdx="3" presStyleCnt="4">
        <dgm:presLayoutVars>
          <dgm:bulletEnabled val="1"/>
        </dgm:presLayoutVars>
      </dgm:prSet>
      <dgm:spPr/>
    </dgm:pt>
    <dgm:pt modelId="{2A5ABC0B-3F8F-4A3B-BF79-AA9D410395ED}" type="pres">
      <dgm:prSet presAssocID="{0CAE3119-461E-4DC9-B661-ECFFA1F07B0E}" presName="childTextHidden" presStyleLbl="bgAccFollowNode1" presStyleIdx="3" presStyleCnt="4"/>
      <dgm:spPr/>
    </dgm:pt>
    <dgm:pt modelId="{6483C2E6-6185-48D9-A496-CB68E996CA27}" type="pres">
      <dgm:prSet presAssocID="{0CAE3119-461E-4DC9-B661-ECFFA1F07B0E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C3616000-14C6-4FBA-8641-FA77116996A6}" type="presOf" srcId="{A467DD26-C2E4-4202-8678-A4C2AECC5819}" destId="{97635A10-F9F6-4B8D-8D80-D084B4BD899A}" srcOrd="0" destOrd="0" presId="urn:microsoft.com/office/officeart/2005/8/layout/hProcess6"/>
    <dgm:cxn modelId="{53917500-C271-4E32-934A-28065D758954}" type="presOf" srcId="{C107500A-F18F-4433-8143-6F2238E126AC}" destId="{4A3C5FC6-5B8B-476B-85DF-8C7B4C6815AC}" srcOrd="0" destOrd="0" presId="urn:microsoft.com/office/officeart/2005/8/layout/hProcess6"/>
    <dgm:cxn modelId="{7704B10E-C80B-4CFE-84F0-B0EBDFEA4561}" srcId="{B54F266E-1CCA-4E2E-8C94-B0DC0FD48E38}" destId="{A467DD26-C2E4-4202-8678-A4C2AECC5819}" srcOrd="2" destOrd="0" parTransId="{F8732AE7-8E8D-4CC5-8C81-A81AD4194A92}" sibTransId="{349887C5-44D2-450E-BF83-919702C24CB3}"/>
    <dgm:cxn modelId="{56DDBA10-A1FA-4361-B44C-83B97BD8508A}" type="presOf" srcId="{0EF5B046-D5EA-4207-8DA2-73E02AFAE13A}" destId="{42E66C15-78A0-448D-B0A9-DE377797C44C}" srcOrd="0" destOrd="0" presId="urn:microsoft.com/office/officeart/2005/8/layout/hProcess6"/>
    <dgm:cxn modelId="{7946FA10-BF83-4BCE-A25E-9DDBE51ABEB4}" type="presOf" srcId="{B54F266E-1CCA-4E2E-8C94-B0DC0FD48E38}" destId="{2D6E178A-8DD0-40A0-B81E-90E976341A40}" srcOrd="0" destOrd="0" presId="urn:microsoft.com/office/officeart/2005/8/layout/hProcess6"/>
    <dgm:cxn modelId="{F7AADB2C-A935-4F56-B06C-56604654E789}" type="presOf" srcId="{588398A4-E5BA-4F64-8068-228CDDBD3A29}" destId="{2A5ABC0B-3F8F-4A3B-BF79-AA9D410395ED}" srcOrd="1" destOrd="0" presId="urn:microsoft.com/office/officeart/2005/8/layout/hProcess6"/>
    <dgm:cxn modelId="{C86E1443-87D2-42FE-8809-43DFD4371BD1}" type="presOf" srcId="{0EF5B046-D5EA-4207-8DA2-73E02AFAE13A}" destId="{5C24DB51-C15C-4C11-849F-915AC588866B}" srcOrd="1" destOrd="0" presId="urn:microsoft.com/office/officeart/2005/8/layout/hProcess6"/>
    <dgm:cxn modelId="{BEC63665-863B-4750-AC6F-C886B1827A61}" type="presOf" srcId="{2495FCEF-7BEE-4FBD-8BE0-47AFD7DCE7D7}" destId="{9F4B2450-7EA4-48EA-9A40-6E354C6A0E65}" srcOrd="0" destOrd="0" presId="urn:microsoft.com/office/officeart/2005/8/layout/hProcess6"/>
    <dgm:cxn modelId="{0368B867-D9F9-431E-8A3C-B51B304ED379}" srcId="{B54F266E-1CCA-4E2E-8C94-B0DC0FD48E38}" destId="{0CAE3119-461E-4DC9-B661-ECFFA1F07B0E}" srcOrd="3" destOrd="0" parTransId="{6C37AE3F-B12E-4EBC-963E-4AACFB60A913}" sibTransId="{EB8E413F-24AA-46EA-9CF5-8FBB21749E44}"/>
    <dgm:cxn modelId="{2288BB4B-B53D-4CA7-A00D-2ED0419D3293}" type="presOf" srcId="{0CAE3119-461E-4DC9-B661-ECFFA1F07B0E}" destId="{6483C2E6-6185-48D9-A496-CB68E996CA27}" srcOrd="0" destOrd="0" presId="urn:microsoft.com/office/officeart/2005/8/layout/hProcess6"/>
    <dgm:cxn modelId="{865A3459-FA35-48C9-B2A3-C1799C83D43B}" srcId="{136CCC1D-9432-4BF9-9574-65934FA4BB58}" destId="{2495FCEF-7BEE-4FBD-8BE0-47AFD7DCE7D7}" srcOrd="0" destOrd="0" parTransId="{C16CF1DF-4DF8-43BC-AF01-FA205FDCDCD4}" sibTransId="{AA966375-8BD5-4FBD-B2C4-17853D42C42F}"/>
    <dgm:cxn modelId="{A3196F86-8F46-4DD8-BDD4-C83024466464}" srcId="{A467DD26-C2E4-4202-8678-A4C2AECC5819}" destId="{0EF5B046-D5EA-4207-8DA2-73E02AFAE13A}" srcOrd="0" destOrd="0" parTransId="{0175B8A2-42E6-431A-BECE-B95CC51FB941}" sibTransId="{066AFA39-D190-4C37-842F-437C0C765C72}"/>
    <dgm:cxn modelId="{4B3F2688-2F88-47C3-B2FC-286474103A8D}" type="presOf" srcId="{136CCC1D-9432-4BF9-9574-65934FA4BB58}" destId="{D58DD044-3FA8-4D36-A5CD-A68EF9C003A2}" srcOrd="0" destOrd="0" presId="urn:microsoft.com/office/officeart/2005/8/layout/hProcess6"/>
    <dgm:cxn modelId="{D7D38DA7-F2C4-49F3-88B3-8C2F0698164D}" type="presOf" srcId="{938A3C09-8E79-4C48-AF11-3753ED2AD574}" destId="{6931B614-5FAC-411E-BDF1-FDC8602E7705}" srcOrd="0" destOrd="0" presId="urn:microsoft.com/office/officeart/2005/8/layout/hProcess6"/>
    <dgm:cxn modelId="{AFE222B0-100E-4040-ACB9-E5A5ECA5C2A8}" type="presOf" srcId="{2495FCEF-7BEE-4FBD-8BE0-47AFD7DCE7D7}" destId="{77C35C38-6C67-4A5F-ABD9-DB27481F820A}" srcOrd="1" destOrd="0" presId="urn:microsoft.com/office/officeart/2005/8/layout/hProcess6"/>
    <dgm:cxn modelId="{ED3514B3-1BB9-4D08-9CFA-56E40BC013C9}" srcId="{B54F266E-1CCA-4E2E-8C94-B0DC0FD48E38}" destId="{938A3C09-8E79-4C48-AF11-3753ED2AD574}" srcOrd="1" destOrd="0" parTransId="{C5F28C75-FAD0-43CC-99DC-C4B9EA327C48}" sibTransId="{7912AC6B-FE25-4DEA-8A6A-D9B2B46CBA69}"/>
    <dgm:cxn modelId="{7E4B8ECC-7168-4C75-8BC9-522F4A29BC63}" srcId="{938A3C09-8E79-4C48-AF11-3753ED2AD574}" destId="{C107500A-F18F-4433-8143-6F2238E126AC}" srcOrd="0" destOrd="0" parTransId="{A542F0FC-089D-4F40-818F-CD01CDE689AF}" sibTransId="{C25D72BD-9644-402C-B663-8A5CA53BD9B7}"/>
    <dgm:cxn modelId="{5CA343E1-19E2-4EC5-A339-DF8FF660BB32}" type="presOf" srcId="{588398A4-E5BA-4F64-8068-228CDDBD3A29}" destId="{078052AE-7717-4A65-BDBB-D56A9D138298}" srcOrd="0" destOrd="0" presId="urn:microsoft.com/office/officeart/2005/8/layout/hProcess6"/>
    <dgm:cxn modelId="{A2DA14F1-9775-4515-A70E-3E8465C44567}" type="presOf" srcId="{C107500A-F18F-4433-8143-6F2238E126AC}" destId="{BBA49B54-C291-4DAB-B451-40E4C0FB1B1A}" srcOrd="1" destOrd="0" presId="urn:microsoft.com/office/officeart/2005/8/layout/hProcess6"/>
    <dgm:cxn modelId="{EEE28EF2-4368-4DB1-8C57-224B66208C3D}" srcId="{0CAE3119-461E-4DC9-B661-ECFFA1F07B0E}" destId="{588398A4-E5BA-4F64-8068-228CDDBD3A29}" srcOrd="0" destOrd="0" parTransId="{2F98F371-2628-4F93-92C1-2E9133C61CB0}" sibTransId="{F6EBD0A8-EEDC-4B10-A160-E3FF17DC8CAB}"/>
    <dgm:cxn modelId="{FBE746F4-BC92-4F38-9850-A05B3CF0C59B}" srcId="{B54F266E-1CCA-4E2E-8C94-B0DC0FD48E38}" destId="{136CCC1D-9432-4BF9-9574-65934FA4BB58}" srcOrd="0" destOrd="0" parTransId="{F0978BBB-8FB0-49F5-B97E-72D8934AF7D3}" sibTransId="{81953E0D-2E4D-4B76-8D76-0C99D8059AC4}"/>
    <dgm:cxn modelId="{6A2C0C74-3307-4CB4-8CA2-DE9B31F65CFE}" type="presParOf" srcId="{2D6E178A-8DD0-40A0-B81E-90E976341A40}" destId="{1EF94DAF-7E51-4795-9792-DD2FB2D61745}" srcOrd="0" destOrd="0" presId="urn:microsoft.com/office/officeart/2005/8/layout/hProcess6"/>
    <dgm:cxn modelId="{AF48E1E0-9969-4911-B316-D713D3B69289}" type="presParOf" srcId="{1EF94DAF-7E51-4795-9792-DD2FB2D61745}" destId="{EC4DA726-3A99-48AD-A25F-2266F8C1E1B5}" srcOrd="0" destOrd="0" presId="urn:microsoft.com/office/officeart/2005/8/layout/hProcess6"/>
    <dgm:cxn modelId="{B72F69FE-9691-49F6-A0EC-2B3033F0A7FE}" type="presParOf" srcId="{1EF94DAF-7E51-4795-9792-DD2FB2D61745}" destId="{9F4B2450-7EA4-48EA-9A40-6E354C6A0E65}" srcOrd="1" destOrd="0" presId="urn:microsoft.com/office/officeart/2005/8/layout/hProcess6"/>
    <dgm:cxn modelId="{85773F68-42B2-49CD-9911-3BB3A8CC33B7}" type="presParOf" srcId="{1EF94DAF-7E51-4795-9792-DD2FB2D61745}" destId="{77C35C38-6C67-4A5F-ABD9-DB27481F820A}" srcOrd="2" destOrd="0" presId="urn:microsoft.com/office/officeart/2005/8/layout/hProcess6"/>
    <dgm:cxn modelId="{63E8F4FB-2921-4BD2-AC63-623312A4B586}" type="presParOf" srcId="{1EF94DAF-7E51-4795-9792-DD2FB2D61745}" destId="{D58DD044-3FA8-4D36-A5CD-A68EF9C003A2}" srcOrd="3" destOrd="0" presId="urn:microsoft.com/office/officeart/2005/8/layout/hProcess6"/>
    <dgm:cxn modelId="{9DBBD0D8-386A-44B9-B337-D0AAE30DA81F}" type="presParOf" srcId="{2D6E178A-8DD0-40A0-B81E-90E976341A40}" destId="{FC8CC561-4DF7-494F-B051-2DB09E1D46AE}" srcOrd="1" destOrd="0" presId="urn:microsoft.com/office/officeart/2005/8/layout/hProcess6"/>
    <dgm:cxn modelId="{D6660A2C-84C3-4E7A-B420-A3C1E131C979}" type="presParOf" srcId="{2D6E178A-8DD0-40A0-B81E-90E976341A40}" destId="{9B551D9B-6A8D-47E2-B672-4CC8316306A8}" srcOrd="2" destOrd="0" presId="urn:microsoft.com/office/officeart/2005/8/layout/hProcess6"/>
    <dgm:cxn modelId="{93A16AEB-873C-47AB-BCF0-11BE8679E46A}" type="presParOf" srcId="{9B551D9B-6A8D-47E2-B672-4CC8316306A8}" destId="{10E21373-4008-4757-BE08-2E67F114F58A}" srcOrd="0" destOrd="0" presId="urn:microsoft.com/office/officeart/2005/8/layout/hProcess6"/>
    <dgm:cxn modelId="{E39506CF-76BD-4469-A04A-79B0DEC79CFE}" type="presParOf" srcId="{9B551D9B-6A8D-47E2-B672-4CC8316306A8}" destId="{4A3C5FC6-5B8B-476B-85DF-8C7B4C6815AC}" srcOrd="1" destOrd="0" presId="urn:microsoft.com/office/officeart/2005/8/layout/hProcess6"/>
    <dgm:cxn modelId="{E20006C7-C3C7-4839-9CFB-A73CE6382CC0}" type="presParOf" srcId="{9B551D9B-6A8D-47E2-B672-4CC8316306A8}" destId="{BBA49B54-C291-4DAB-B451-40E4C0FB1B1A}" srcOrd="2" destOrd="0" presId="urn:microsoft.com/office/officeart/2005/8/layout/hProcess6"/>
    <dgm:cxn modelId="{929A53E6-450A-48ED-8A5D-BB63A04D5F32}" type="presParOf" srcId="{9B551D9B-6A8D-47E2-B672-4CC8316306A8}" destId="{6931B614-5FAC-411E-BDF1-FDC8602E7705}" srcOrd="3" destOrd="0" presId="urn:microsoft.com/office/officeart/2005/8/layout/hProcess6"/>
    <dgm:cxn modelId="{CFF58A2A-3211-4E2B-B67D-3E9C5460E9B7}" type="presParOf" srcId="{2D6E178A-8DD0-40A0-B81E-90E976341A40}" destId="{8099509E-401F-4D9B-A6AF-5CC7F2BE1426}" srcOrd="3" destOrd="0" presId="urn:microsoft.com/office/officeart/2005/8/layout/hProcess6"/>
    <dgm:cxn modelId="{B4D7438A-5065-4163-A843-A1B9E1704785}" type="presParOf" srcId="{2D6E178A-8DD0-40A0-B81E-90E976341A40}" destId="{E08BB07D-5E41-4F9C-B843-FAE18BB77446}" srcOrd="4" destOrd="0" presId="urn:microsoft.com/office/officeart/2005/8/layout/hProcess6"/>
    <dgm:cxn modelId="{14E503BD-E989-45D0-89F6-A40339EE6257}" type="presParOf" srcId="{E08BB07D-5E41-4F9C-B843-FAE18BB77446}" destId="{D41E32A1-C646-4DA2-9510-815FFB82370E}" srcOrd="0" destOrd="0" presId="urn:microsoft.com/office/officeart/2005/8/layout/hProcess6"/>
    <dgm:cxn modelId="{2AA681C0-37A6-44D7-9067-6F5EA27CC2E5}" type="presParOf" srcId="{E08BB07D-5E41-4F9C-B843-FAE18BB77446}" destId="{42E66C15-78A0-448D-B0A9-DE377797C44C}" srcOrd="1" destOrd="0" presId="urn:microsoft.com/office/officeart/2005/8/layout/hProcess6"/>
    <dgm:cxn modelId="{06B562EF-72E0-4BA7-AD1B-21C53C8F8ACE}" type="presParOf" srcId="{E08BB07D-5E41-4F9C-B843-FAE18BB77446}" destId="{5C24DB51-C15C-4C11-849F-915AC588866B}" srcOrd="2" destOrd="0" presId="urn:microsoft.com/office/officeart/2005/8/layout/hProcess6"/>
    <dgm:cxn modelId="{BEB7D82E-7766-4D11-8262-5A98EECEB267}" type="presParOf" srcId="{E08BB07D-5E41-4F9C-B843-FAE18BB77446}" destId="{97635A10-F9F6-4B8D-8D80-D084B4BD899A}" srcOrd="3" destOrd="0" presId="urn:microsoft.com/office/officeart/2005/8/layout/hProcess6"/>
    <dgm:cxn modelId="{2382FD64-F271-4898-B077-FE2CD42FBA76}" type="presParOf" srcId="{2D6E178A-8DD0-40A0-B81E-90E976341A40}" destId="{6A5B16EF-D307-4A6B-94F5-49555533BCD1}" srcOrd="5" destOrd="0" presId="urn:microsoft.com/office/officeart/2005/8/layout/hProcess6"/>
    <dgm:cxn modelId="{164040BC-53F4-4FED-8202-D164457EC717}" type="presParOf" srcId="{2D6E178A-8DD0-40A0-B81E-90E976341A40}" destId="{4D8FF17E-51C9-47FE-82FE-C723FBF14D4E}" srcOrd="6" destOrd="0" presId="urn:microsoft.com/office/officeart/2005/8/layout/hProcess6"/>
    <dgm:cxn modelId="{C7219274-0059-40BC-A0D7-04238F78925C}" type="presParOf" srcId="{4D8FF17E-51C9-47FE-82FE-C723FBF14D4E}" destId="{D6465577-DB3C-47E6-BC77-F305D29F9590}" srcOrd="0" destOrd="0" presId="urn:microsoft.com/office/officeart/2005/8/layout/hProcess6"/>
    <dgm:cxn modelId="{BDF418D8-EEA9-4070-B96B-777708BF9D5C}" type="presParOf" srcId="{4D8FF17E-51C9-47FE-82FE-C723FBF14D4E}" destId="{078052AE-7717-4A65-BDBB-D56A9D138298}" srcOrd="1" destOrd="0" presId="urn:microsoft.com/office/officeart/2005/8/layout/hProcess6"/>
    <dgm:cxn modelId="{CD7628BE-C47F-4E91-AAD5-FC0E958247DE}" type="presParOf" srcId="{4D8FF17E-51C9-47FE-82FE-C723FBF14D4E}" destId="{2A5ABC0B-3F8F-4A3B-BF79-AA9D410395ED}" srcOrd="2" destOrd="0" presId="urn:microsoft.com/office/officeart/2005/8/layout/hProcess6"/>
    <dgm:cxn modelId="{5BD735C0-6C12-4D2A-9EC7-E8C01D6531C6}" type="presParOf" srcId="{4D8FF17E-51C9-47FE-82FE-C723FBF14D4E}" destId="{6483C2E6-6185-48D9-A496-CB68E996CA2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90E14-692F-4F69-898F-91432645795C}">
      <dsp:nvSpPr>
        <dsp:cNvPr id="0" name=""/>
        <dsp:cNvSpPr/>
      </dsp:nvSpPr>
      <dsp:spPr>
        <a:xfrm>
          <a:off x="824144" y="0"/>
          <a:ext cx="4794734" cy="479473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3FECD8-1FF3-481A-B9D8-0B8F0CC41133}">
      <dsp:nvSpPr>
        <dsp:cNvPr id="0" name=""/>
        <dsp:cNvSpPr/>
      </dsp:nvSpPr>
      <dsp:spPr>
        <a:xfrm>
          <a:off x="1135802" y="311657"/>
          <a:ext cx="1917893" cy="19178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Низкая информированность о хроническом атрофическом гастрите (как пациентов, так и многих врачей). </a:t>
          </a:r>
        </a:p>
      </dsp:txBody>
      <dsp:txXfrm>
        <a:off x="1229426" y="405281"/>
        <a:ext cx="1730645" cy="1730645"/>
      </dsp:txXfrm>
    </dsp:sp>
    <dsp:sp modelId="{9114FF7F-3D61-492B-BDC4-85478E2A5AC4}">
      <dsp:nvSpPr>
        <dsp:cNvPr id="0" name=""/>
        <dsp:cNvSpPr/>
      </dsp:nvSpPr>
      <dsp:spPr>
        <a:xfrm>
          <a:off x="3389327" y="311657"/>
          <a:ext cx="1917893" cy="19178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Повышенный уровень тревожности и депрессии из-за </a:t>
          </a:r>
          <a:r>
            <a:rPr lang="ru-RU" sz="1200" kern="1200" dirty="0" err="1"/>
            <a:t>онконастороженности</a:t>
          </a:r>
          <a:r>
            <a:rPr lang="ru-RU" sz="1200" kern="1200" dirty="0"/>
            <a:t> и дефицита информации о своем заболевании</a:t>
          </a:r>
        </a:p>
      </dsp:txBody>
      <dsp:txXfrm>
        <a:off x="3482951" y="405281"/>
        <a:ext cx="1730645" cy="1730645"/>
      </dsp:txXfrm>
    </dsp:sp>
    <dsp:sp modelId="{8E9266C2-20A2-4AA2-A3EF-2E766F46C471}">
      <dsp:nvSpPr>
        <dsp:cNvPr id="0" name=""/>
        <dsp:cNvSpPr/>
      </dsp:nvSpPr>
      <dsp:spPr>
        <a:xfrm>
          <a:off x="1135802" y="2565182"/>
          <a:ext cx="1917893" cy="19178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Высокий информационный поток, как следствие, снижение частоты посещений плановых обследований.</a:t>
          </a:r>
        </a:p>
      </dsp:txBody>
      <dsp:txXfrm>
        <a:off x="1229426" y="2658806"/>
        <a:ext cx="1730645" cy="1730645"/>
      </dsp:txXfrm>
    </dsp:sp>
    <dsp:sp modelId="{DD9F766E-DB1B-4978-A15F-E8D148CA5173}">
      <dsp:nvSpPr>
        <dsp:cNvPr id="0" name=""/>
        <dsp:cNvSpPr/>
      </dsp:nvSpPr>
      <dsp:spPr>
        <a:xfrm>
          <a:off x="3389327" y="2565182"/>
          <a:ext cx="1917893" cy="19178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И многое другое</a:t>
          </a:r>
        </a:p>
      </dsp:txBody>
      <dsp:txXfrm>
        <a:off x="3482951" y="2658806"/>
        <a:ext cx="1730645" cy="17306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42E2A-0A6A-46C1-926B-8B5A23C4EDE0}">
      <dsp:nvSpPr>
        <dsp:cNvPr id="0" name=""/>
        <dsp:cNvSpPr/>
      </dsp:nvSpPr>
      <dsp:spPr>
        <a:xfrm>
          <a:off x="1679786" y="0"/>
          <a:ext cx="1950720" cy="10837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Бесплатная версия</a:t>
          </a:r>
        </a:p>
      </dsp:txBody>
      <dsp:txXfrm>
        <a:off x="1711527" y="31741"/>
        <a:ext cx="1887238" cy="1020251"/>
      </dsp:txXfrm>
    </dsp:sp>
    <dsp:sp modelId="{BE17A84A-376E-4647-88AF-547E560FB2DA}">
      <dsp:nvSpPr>
        <dsp:cNvPr id="0" name=""/>
        <dsp:cNvSpPr/>
      </dsp:nvSpPr>
      <dsp:spPr>
        <a:xfrm>
          <a:off x="4497493" y="0"/>
          <a:ext cx="1950720" cy="10837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Платная версия</a:t>
          </a:r>
        </a:p>
      </dsp:txBody>
      <dsp:txXfrm>
        <a:off x="4529234" y="31741"/>
        <a:ext cx="1887238" cy="1020251"/>
      </dsp:txXfrm>
    </dsp:sp>
    <dsp:sp modelId="{D7D88864-42B1-47D3-AADC-5F14616AB16F}">
      <dsp:nvSpPr>
        <dsp:cNvPr id="0" name=""/>
        <dsp:cNvSpPr/>
      </dsp:nvSpPr>
      <dsp:spPr>
        <a:xfrm>
          <a:off x="3657599" y="4605866"/>
          <a:ext cx="812800" cy="8128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A669E-D46F-40A4-841F-A1109EA3DA6D}">
      <dsp:nvSpPr>
        <dsp:cNvPr id="0" name=""/>
        <dsp:cNvSpPr/>
      </dsp:nvSpPr>
      <dsp:spPr>
        <a:xfrm rot="240000">
          <a:off x="1624855" y="4257573"/>
          <a:ext cx="4878289" cy="3411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9DF21C-7A74-444B-A8EC-07CD519681A5}">
      <dsp:nvSpPr>
        <dsp:cNvPr id="0" name=""/>
        <dsp:cNvSpPr/>
      </dsp:nvSpPr>
      <dsp:spPr>
        <a:xfrm rot="240000">
          <a:off x="4214304" y="3450805"/>
          <a:ext cx="2930257" cy="8380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</a:rPr>
            <a:t>ведение собственной статистики показателей для пациента в платной версии – возможность использования  калькулятора атрофии для врачей</a:t>
          </a:r>
        </a:p>
      </dsp:txBody>
      <dsp:txXfrm>
        <a:off x="4255213" y="3491714"/>
        <a:ext cx="2848439" cy="756202"/>
      </dsp:txXfrm>
    </dsp:sp>
    <dsp:sp modelId="{226D7FA3-56F1-4564-BDEE-DD69BC57ED19}">
      <dsp:nvSpPr>
        <dsp:cNvPr id="0" name=""/>
        <dsp:cNvSpPr/>
      </dsp:nvSpPr>
      <dsp:spPr>
        <a:xfrm rot="240000">
          <a:off x="4179594" y="2503333"/>
          <a:ext cx="3085146" cy="8271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</a:rPr>
            <a:t>ежемесячное оповещение пациентов о необходимости контроля анализов</a:t>
          </a:r>
        </a:p>
      </dsp:txBody>
      <dsp:txXfrm>
        <a:off x="4219974" y="2543713"/>
        <a:ext cx="3004386" cy="746430"/>
      </dsp:txXfrm>
    </dsp:sp>
    <dsp:sp modelId="{5CEC92A2-2EEE-42AC-BF28-D23DB6D5834E}">
      <dsp:nvSpPr>
        <dsp:cNvPr id="0" name=""/>
        <dsp:cNvSpPr/>
      </dsp:nvSpPr>
      <dsp:spPr>
        <a:xfrm rot="240000">
          <a:off x="4259876" y="1567117"/>
          <a:ext cx="2886430" cy="841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</a:rPr>
            <a:t>еженедельный прямой контакт врачей регистра через онлайн-конференцию для разъяснения накопившихся вопросов</a:t>
          </a:r>
        </a:p>
      </dsp:txBody>
      <dsp:txXfrm>
        <a:off x="4300934" y="1608175"/>
        <a:ext cx="2804314" cy="758969"/>
      </dsp:txXfrm>
    </dsp:sp>
    <dsp:sp modelId="{557A2CC5-D3B3-406F-89BC-06897EBE9AFA}">
      <dsp:nvSpPr>
        <dsp:cNvPr id="0" name=""/>
        <dsp:cNvSpPr/>
      </dsp:nvSpPr>
      <dsp:spPr>
        <a:xfrm rot="240000">
          <a:off x="490714" y="3187964"/>
          <a:ext cx="3506694" cy="797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</a:rPr>
            <a:t>запись к врачам, рекомендации центров для выполнения эндоскопии</a:t>
          </a:r>
        </a:p>
      </dsp:txBody>
      <dsp:txXfrm>
        <a:off x="529655" y="3226905"/>
        <a:ext cx="3428812" cy="719830"/>
      </dsp:txXfrm>
    </dsp:sp>
    <dsp:sp modelId="{EBABDCC8-F8CD-49BC-B32C-34B0E6006DC3}">
      <dsp:nvSpPr>
        <dsp:cNvPr id="0" name=""/>
        <dsp:cNvSpPr/>
      </dsp:nvSpPr>
      <dsp:spPr>
        <a:xfrm rot="240000">
          <a:off x="628431" y="2244704"/>
          <a:ext cx="3419019" cy="803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</a:rPr>
            <a:t>решение только технических вопросов с техподдержкой; информационные ресурсы Школы пациента с атрофическим гастритом</a:t>
          </a:r>
        </a:p>
      </dsp:txBody>
      <dsp:txXfrm>
        <a:off x="667671" y="2283944"/>
        <a:ext cx="3340539" cy="725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DF249-BC57-49B3-8DA4-13E4CDC681CF}">
      <dsp:nvSpPr>
        <dsp:cNvPr id="0" name=""/>
        <dsp:cNvSpPr/>
      </dsp:nvSpPr>
      <dsp:spPr>
        <a:xfrm>
          <a:off x="1426" y="1177227"/>
          <a:ext cx="1891095" cy="1891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Годовая прибыль – 28 050 000</a:t>
          </a:r>
        </a:p>
      </dsp:txBody>
      <dsp:txXfrm>
        <a:off x="278370" y="1454171"/>
        <a:ext cx="1337207" cy="1337207"/>
      </dsp:txXfrm>
    </dsp:sp>
    <dsp:sp modelId="{1ED8D8C5-76C0-4479-9B8C-17A8BBDC40E2}">
      <dsp:nvSpPr>
        <dsp:cNvPr id="0" name=""/>
        <dsp:cNvSpPr/>
      </dsp:nvSpPr>
      <dsp:spPr>
        <a:xfrm>
          <a:off x="2046079" y="1574357"/>
          <a:ext cx="1096835" cy="1096835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2191464" y="1993787"/>
        <a:ext cx="806065" cy="257975"/>
      </dsp:txXfrm>
    </dsp:sp>
    <dsp:sp modelId="{753BFAD5-5EFE-4B04-835A-940496A462C8}">
      <dsp:nvSpPr>
        <dsp:cNvPr id="0" name=""/>
        <dsp:cNvSpPr/>
      </dsp:nvSpPr>
      <dsp:spPr>
        <a:xfrm>
          <a:off x="3296472" y="1177227"/>
          <a:ext cx="1891095" cy="1891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Годовой расход – 8 830 000</a:t>
          </a:r>
        </a:p>
      </dsp:txBody>
      <dsp:txXfrm>
        <a:off x="3573416" y="1454171"/>
        <a:ext cx="1337207" cy="1337207"/>
      </dsp:txXfrm>
    </dsp:sp>
    <dsp:sp modelId="{05EAF1DC-4081-49FD-9D6D-84C665B5345E}">
      <dsp:nvSpPr>
        <dsp:cNvPr id="0" name=""/>
        <dsp:cNvSpPr/>
      </dsp:nvSpPr>
      <dsp:spPr>
        <a:xfrm>
          <a:off x="5341124" y="1574357"/>
          <a:ext cx="1096835" cy="1096835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5486509" y="1800305"/>
        <a:ext cx="806065" cy="644939"/>
      </dsp:txXfrm>
    </dsp:sp>
    <dsp:sp modelId="{90BF06B6-DF12-4F42-B7AB-2F438E933CEF}">
      <dsp:nvSpPr>
        <dsp:cNvPr id="0" name=""/>
        <dsp:cNvSpPr/>
      </dsp:nvSpPr>
      <dsp:spPr>
        <a:xfrm>
          <a:off x="6591517" y="1177227"/>
          <a:ext cx="1891095" cy="1891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Годовая прибыль – 19 220 000</a:t>
          </a:r>
        </a:p>
      </dsp:txBody>
      <dsp:txXfrm>
        <a:off x="6868461" y="1454171"/>
        <a:ext cx="1337207" cy="13372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B2450-7EA4-48EA-9A40-6E354C6A0E65}">
      <dsp:nvSpPr>
        <dsp:cNvPr id="0" name=""/>
        <dsp:cNvSpPr/>
      </dsp:nvSpPr>
      <dsp:spPr>
        <a:xfrm>
          <a:off x="473038" y="1063110"/>
          <a:ext cx="1872685" cy="220762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Разработка дизайна сервиса</a:t>
          </a:r>
        </a:p>
      </dsp:txBody>
      <dsp:txXfrm>
        <a:off x="941209" y="1394254"/>
        <a:ext cx="912934" cy="1545336"/>
      </dsp:txXfrm>
    </dsp:sp>
    <dsp:sp modelId="{D58DD044-3FA8-4D36-A5CD-A68EF9C003A2}">
      <dsp:nvSpPr>
        <dsp:cNvPr id="0" name=""/>
        <dsp:cNvSpPr/>
      </dsp:nvSpPr>
      <dsp:spPr>
        <a:xfrm>
          <a:off x="4866" y="1698751"/>
          <a:ext cx="936342" cy="936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ноябрь</a:t>
          </a:r>
        </a:p>
      </dsp:txBody>
      <dsp:txXfrm>
        <a:off x="141990" y="1835875"/>
        <a:ext cx="662094" cy="662094"/>
      </dsp:txXfrm>
    </dsp:sp>
    <dsp:sp modelId="{4A3C5FC6-5B8B-476B-85DF-8C7B4C6815AC}">
      <dsp:nvSpPr>
        <dsp:cNvPr id="0" name=""/>
        <dsp:cNvSpPr/>
      </dsp:nvSpPr>
      <dsp:spPr>
        <a:xfrm>
          <a:off x="2930938" y="1348441"/>
          <a:ext cx="1872685" cy="163696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Разработка сайта-регистра</a:t>
          </a:r>
        </a:p>
      </dsp:txBody>
      <dsp:txXfrm>
        <a:off x="3399110" y="1593985"/>
        <a:ext cx="912934" cy="1145875"/>
      </dsp:txXfrm>
    </dsp:sp>
    <dsp:sp modelId="{6931B614-5FAC-411E-BDF1-FDC8602E7705}">
      <dsp:nvSpPr>
        <dsp:cNvPr id="0" name=""/>
        <dsp:cNvSpPr/>
      </dsp:nvSpPr>
      <dsp:spPr>
        <a:xfrm>
          <a:off x="2462767" y="1698751"/>
          <a:ext cx="936342" cy="936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декабрь</a:t>
          </a:r>
        </a:p>
      </dsp:txBody>
      <dsp:txXfrm>
        <a:off x="2599891" y="1835875"/>
        <a:ext cx="662094" cy="662094"/>
      </dsp:txXfrm>
    </dsp:sp>
    <dsp:sp modelId="{42E66C15-78A0-448D-B0A9-DE377797C44C}">
      <dsp:nvSpPr>
        <dsp:cNvPr id="0" name=""/>
        <dsp:cNvSpPr/>
      </dsp:nvSpPr>
      <dsp:spPr>
        <a:xfrm>
          <a:off x="5388838" y="1348441"/>
          <a:ext cx="1872685" cy="163696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Проведение НИР – разработка калькулятора атрофии</a:t>
          </a:r>
        </a:p>
      </dsp:txBody>
      <dsp:txXfrm>
        <a:off x="5857010" y="1593985"/>
        <a:ext cx="912934" cy="1145875"/>
      </dsp:txXfrm>
    </dsp:sp>
    <dsp:sp modelId="{97635A10-F9F6-4B8D-8D80-D084B4BD899A}">
      <dsp:nvSpPr>
        <dsp:cNvPr id="0" name=""/>
        <dsp:cNvSpPr/>
      </dsp:nvSpPr>
      <dsp:spPr>
        <a:xfrm>
          <a:off x="4920667" y="1698751"/>
          <a:ext cx="936342" cy="936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2023-2024 гг.</a:t>
          </a:r>
        </a:p>
      </dsp:txBody>
      <dsp:txXfrm>
        <a:off x="5057791" y="1835875"/>
        <a:ext cx="662094" cy="662094"/>
      </dsp:txXfrm>
    </dsp:sp>
    <dsp:sp modelId="{078052AE-7717-4A65-BDBB-D56A9D138298}">
      <dsp:nvSpPr>
        <dsp:cNvPr id="0" name=""/>
        <dsp:cNvSpPr/>
      </dsp:nvSpPr>
      <dsp:spPr>
        <a:xfrm>
          <a:off x="7846739" y="1348441"/>
          <a:ext cx="1872685" cy="163696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Полноценная работа всех разделов сайта</a:t>
          </a:r>
        </a:p>
      </dsp:txBody>
      <dsp:txXfrm>
        <a:off x="8314910" y="1593985"/>
        <a:ext cx="912934" cy="1145875"/>
      </dsp:txXfrm>
    </dsp:sp>
    <dsp:sp modelId="{6483C2E6-6185-48D9-A496-CB68E996CA27}">
      <dsp:nvSpPr>
        <dsp:cNvPr id="0" name=""/>
        <dsp:cNvSpPr/>
      </dsp:nvSpPr>
      <dsp:spPr>
        <a:xfrm>
          <a:off x="7378567" y="1698751"/>
          <a:ext cx="936342" cy="936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Ноябрь 2024 г.</a:t>
          </a:r>
        </a:p>
      </dsp:txBody>
      <dsp:txXfrm>
        <a:off x="7515691" y="1835875"/>
        <a:ext cx="662094" cy="662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289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7210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9120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9" name="Google Shape;1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696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5451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9214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201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7" name="Google Shape;237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7" name="Google Shape;237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8106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92" name="Google Shape;2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6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5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4.png"/><Relationship Id="rId4" Type="http://schemas.openxmlformats.org/officeDocument/2006/relationships/diagramData" Target="../diagrams/data4.xm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roject8036020.tilda.ws/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2023</a:t>
            </a:r>
            <a:endParaRPr sz="36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485641" y="2433105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1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Сервис мониторинга предраковых заболеваний желудка</a:t>
            </a: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</a:t>
            </a:r>
            <a:r>
              <a:rPr lang="ru-RU" sz="2000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Сушилова</a:t>
            </a: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А.Г.</a:t>
            </a:r>
            <a:endParaRPr lang="ru-RU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– Мельниченко С.В.</a:t>
            </a:r>
          </a:p>
        </p:txBody>
      </p:sp>
      <p:sp>
        <p:nvSpPr>
          <p:cNvPr id="102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lang="ru-RU" sz="1100">
                <a:solidFill>
                  <a:srgbClr val="FFF2C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sz="1100">
              <a:solidFill>
                <a:srgbClr val="FFF2CC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2475914" y="32217"/>
            <a:ext cx="5964405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Актуальность</a:t>
            </a:r>
            <a:endParaRPr dirty="0"/>
          </a:p>
        </p:txBody>
      </p:sp>
      <p:pic>
        <p:nvPicPr>
          <p:cNvPr id="111" name="Google Shape;111;g275a8c1f4a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843" y="129762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E8835D5-BC38-123A-FD78-5B0A15063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111371"/>
              </p:ext>
            </p:extLst>
          </p:nvPr>
        </p:nvGraphicFramePr>
        <p:xfrm>
          <a:off x="2853185" y="1022224"/>
          <a:ext cx="5964405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81">
                  <a:extLst>
                    <a:ext uri="{9D8B030D-6E8A-4147-A177-3AD203B41FA5}">
                      <a16:colId xmlns:a16="http://schemas.microsoft.com/office/drawing/2014/main" val="3252938196"/>
                    </a:ext>
                  </a:extLst>
                </a:gridCol>
                <a:gridCol w="2680721">
                  <a:extLst>
                    <a:ext uri="{9D8B030D-6E8A-4147-A177-3AD203B41FA5}">
                      <a16:colId xmlns:a16="http://schemas.microsoft.com/office/drawing/2014/main" val="1949816230"/>
                    </a:ext>
                  </a:extLst>
                </a:gridCol>
                <a:gridCol w="2090803">
                  <a:extLst>
                    <a:ext uri="{9D8B030D-6E8A-4147-A177-3AD203B41FA5}">
                      <a16:colId xmlns:a16="http://schemas.microsoft.com/office/drawing/2014/main" val="210416873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Предраковые заболевания желудка</a:t>
                      </a:r>
                      <a:endParaRPr lang="ru-RU" sz="20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/>
                    </a:p>
                  </a:txBody>
                  <a:tcPr anchor="ctr">
                    <a:solidFill>
                      <a:srgbClr val="2E3C6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dirty="0"/>
                    </a:p>
                  </a:txBody>
                  <a:tcPr anchor="ctr">
                    <a:solidFill>
                      <a:srgbClr val="2E3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37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Полипы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Хронический атрофический гастрит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Дисплазия слизистой оболочки желудка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941421"/>
                  </a:ext>
                </a:extLst>
              </a:tr>
            </a:tbl>
          </a:graphicData>
        </a:graphic>
      </p:graphicFrame>
      <p:sp>
        <p:nvSpPr>
          <p:cNvPr id="4" name="Google Shape;110;g275a8c1f4a1_0_0">
            <a:extLst>
              <a:ext uri="{FF2B5EF4-FFF2-40B4-BE49-F238E27FC236}">
                <a16:creationId xmlns:a16="http://schemas.microsoft.com/office/drawing/2014/main" id="{581EE5B8-CAAA-D512-E511-3A4421C77612}"/>
              </a:ext>
            </a:extLst>
          </p:cNvPr>
          <p:cNvSpPr txBox="1">
            <a:spLocks/>
          </p:cNvSpPr>
          <p:nvPr/>
        </p:nvSpPr>
        <p:spPr>
          <a:xfrm>
            <a:off x="2595270" y="2736893"/>
            <a:ext cx="9409062" cy="34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Морфологическая верификация  диагноза атрофический гастрит по протоколу </a:t>
            </a:r>
            <a:r>
              <a:rPr lang="en-US" sz="2400" b="1" dirty="0">
                <a:latin typeface="Libre Franklin" pitchFamily="2" charset="0"/>
                <a:cs typeface="Times New Roman" panose="02020603050405020304" pitchFamily="18" charset="0"/>
              </a:rPr>
              <a:t>OLGA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случаев не проводится </a:t>
            </a: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частота пропущенного диагноза атрофического гастрит</a:t>
            </a: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большая часть случаев рака желудка (61,9%) выявляются на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поздних стадиях (III, IV стадии)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" indent="0" algn="ctr">
              <a:spcBef>
                <a:spcPts val="0"/>
              </a:spcBef>
              <a:buSzPct val="100000"/>
              <a:buFont typeface="Arial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Огромные затраты на лечение и потеря трудоспособного населения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8EC17B02-707D-47F1-A1B2-1CDF2C6550A3}"/>
              </a:ext>
            </a:extLst>
          </p:cNvPr>
          <p:cNvSpPr/>
          <p:nvPr/>
        </p:nvSpPr>
        <p:spPr>
          <a:xfrm>
            <a:off x="8886092" y="1423277"/>
            <a:ext cx="848223" cy="50853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5C2FD5B-FEA7-6744-2DD1-024A1F6E2AA3}"/>
              </a:ext>
            </a:extLst>
          </p:cNvPr>
          <p:cNvSpPr/>
          <p:nvPr/>
        </p:nvSpPr>
        <p:spPr>
          <a:xfrm>
            <a:off x="9847809" y="1022225"/>
            <a:ext cx="1963192" cy="13106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chemeClr val="tx1"/>
                </a:solidFill>
              </a:rPr>
              <a:t>Рак желудка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85673991-5B5A-C13C-2684-4E1CB1D55E43}"/>
              </a:ext>
            </a:extLst>
          </p:cNvPr>
          <p:cNvSpPr/>
          <p:nvPr/>
        </p:nvSpPr>
        <p:spPr>
          <a:xfrm rot="5400000">
            <a:off x="6993890" y="3516362"/>
            <a:ext cx="611821" cy="50853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0FCCCECD-8702-90AB-9D71-B751DB257185}"/>
              </a:ext>
            </a:extLst>
          </p:cNvPr>
          <p:cNvSpPr/>
          <p:nvPr/>
        </p:nvSpPr>
        <p:spPr>
          <a:xfrm rot="5400000">
            <a:off x="6993889" y="4532212"/>
            <a:ext cx="611821" cy="50853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60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35819" y="32225"/>
            <a:ext cx="70272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Проблема, которую решает проект</a:t>
            </a:r>
            <a:endParaRPr sz="3200" dirty="0"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57BB12-DE4D-A469-867A-EFF7F744CA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468" t="50000"/>
          <a:stretch/>
        </p:blipFill>
        <p:spPr>
          <a:xfrm>
            <a:off x="2535819" y="1357786"/>
            <a:ext cx="3847355" cy="21285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D559E9-EC2C-2974-E8D1-42D4D0E237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71"/>
          <a:stretch/>
        </p:blipFill>
        <p:spPr>
          <a:xfrm>
            <a:off x="9347750" y="3903987"/>
            <a:ext cx="1915196" cy="17338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D092B1-1202-8A8B-6D79-FBE3C8715A82}"/>
              </a:ext>
            </a:extLst>
          </p:cNvPr>
          <p:cNvSpPr txBox="1"/>
          <p:nvPr/>
        </p:nvSpPr>
        <p:spPr>
          <a:xfrm>
            <a:off x="5961185" y="1357787"/>
            <a:ext cx="60287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своевременной диагностики и грамотного наблюдения пациентов с предраковыми заболеваниями желудка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 данных для неинвазивного мониторинга атрофии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C765F-2FF1-9481-5617-25EC239B3918}"/>
              </a:ext>
            </a:extLst>
          </p:cNvPr>
          <p:cNvSpPr txBox="1"/>
          <p:nvPr/>
        </p:nvSpPr>
        <p:spPr>
          <a:xfrm>
            <a:off x="2628900" y="3549695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Недостаточная информированность о заболевании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Сложность найти нужного специалиста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Снижение качества жизни при неправильном мониторинге показателей (развитие тяжелой анемии, инвалидизация)</a:t>
            </a:r>
          </a:p>
        </p:txBody>
      </p:sp>
    </p:spTree>
    <p:extLst>
      <p:ext uri="{BB962C8B-B14F-4D97-AF65-F5344CB8AC3E}">
        <p14:creationId xmlns:p14="http://schemas.microsoft.com/office/powerpoint/2010/main" val="1233523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35819" y="32226"/>
            <a:ext cx="7027281" cy="763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Решение проблемы</a:t>
            </a:r>
            <a:endParaRPr sz="3200" dirty="0"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Picture 2" descr="http://fasie.ru/local/templates/.default/markup/img/ico_bio.png">
            <a:extLst>
              <a:ext uri="{FF2B5EF4-FFF2-40B4-BE49-F238E27FC236}">
                <a16:creationId xmlns:a16="http://schemas.microsoft.com/office/drawing/2014/main" id="{EC8B787E-77E0-482E-2ABF-7879D3DE8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747" y="2663175"/>
            <a:ext cx="23177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" name="Скругленный прямоугольник 14">
            <a:extLst>
              <a:ext uri="{FF2B5EF4-FFF2-40B4-BE49-F238E27FC236}">
                <a16:creationId xmlns:a16="http://schemas.microsoft.com/office/drawing/2014/main" id="{C701BBDE-EDE3-A9C0-41C1-9E0ED814A9E3}"/>
              </a:ext>
            </a:extLst>
          </p:cNvPr>
          <p:cNvSpPr/>
          <p:nvPr/>
        </p:nvSpPr>
        <p:spPr>
          <a:xfrm>
            <a:off x="3046478" y="1557068"/>
            <a:ext cx="3477629" cy="1247394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для ЭВМ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Калькулятор атрофии: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прогнозирование успешности терапии</a:t>
            </a:r>
          </a:p>
        </p:txBody>
      </p:sp>
      <p:sp>
        <p:nvSpPr>
          <p:cNvPr id="183" name="Скругленный прямоугольник 15">
            <a:extLst>
              <a:ext uri="{FF2B5EF4-FFF2-40B4-BE49-F238E27FC236}">
                <a16:creationId xmlns:a16="http://schemas.microsoft.com/office/drawing/2014/main" id="{D8078843-1C20-11DF-09FD-CAE9A6B4884F}"/>
              </a:ext>
            </a:extLst>
          </p:cNvPr>
          <p:cNvSpPr/>
          <p:nvPr/>
        </p:nvSpPr>
        <p:spPr>
          <a:xfrm>
            <a:off x="6852734" y="1547026"/>
            <a:ext cx="2462505" cy="1257436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Формирование личного кабинета пациента</a:t>
            </a:r>
          </a:p>
        </p:txBody>
      </p:sp>
      <p:sp>
        <p:nvSpPr>
          <p:cNvPr id="184" name="TextBox 4">
            <a:extLst>
              <a:ext uri="{FF2B5EF4-FFF2-40B4-BE49-F238E27FC236}">
                <a16:creationId xmlns:a16="http://schemas.microsoft.com/office/drawing/2014/main" id="{70E267A6-2C61-62D1-E855-51E0051E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073" y="1151215"/>
            <a:ext cx="3238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пациентов:</a:t>
            </a:r>
          </a:p>
        </p:txBody>
      </p:sp>
      <p:sp>
        <p:nvSpPr>
          <p:cNvPr id="185" name="Прямоугольник 5">
            <a:extLst>
              <a:ext uri="{FF2B5EF4-FFF2-40B4-BE49-F238E27FC236}">
                <a16:creationId xmlns:a16="http://schemas.microsoft.com/office/drawing/2014/main" id="{86B3DDAD-95EA-E4F8-5116-1440EDE3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878" y="1093907"/>
            <a:ext cx="14385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врачей </a:t>
            </a:r>
          </a:p>
        </p:txBody>
      </p:sp>
      <p:sp>
        <p:nvSpPr>
          <p:cNvPr id="186" name="Скругленный прямоугольник 19">
            <a:extLst>
              <a:ext uri="{FF2B5EF4-FFF2-40B4-BE49-F238E27FC236}">
                <a16:creationId xmlns:a16="http://schemas.microsoft.com/office/drawing/2014/main" id="{7B5DD8BC-7F03-9A8D-761E-AE69F89EFD58}"/>
              </a:ext>
            </a:extLst>
          </p:cNvPr>
          <p:cNvSpPr/>
          <p:nvPr/>
        </p:nvSpPr>
        <p:spPr>
          <a:xfrm>
            <a:off x="3642185" y="3124701"/>
            <a:ext cx="2736850" cy="1006475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персонализированных оповещений пациента</a:t>
            </a:r>
          </a:p>
        </p:txBody>
      </p:sp>
      <p:sp>
        <p:nvSpPr>
          <p:cNvPr id="187" name="TextBox 7">
            <a:extLst>
              <a:ext uri="{FF2B5EF4-FFF2-40B4-BE49-F238E27FC236}">
                <a16:creationId xmlns:a16="http://schemas.microsoft.com/office/drawing/2014/main" id="{72274945-6D9F-1A07-8862-37C9E6F84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780" y="4780843"/>
            <a:ext cx="2328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Платная подписка для пациентов</a:t>
            </a:r>
          </a:p>
        </p:txBody>
      </p:sp>
      <p:sp>
        <p:nvSpPr>
          <p:cNvPr id="188" name="Скругленный прямоугольник 21">
            <a:extLst>
              <a:ext uri="{FF2B5EF4-FFF2-40B4-BE49-F238E27FC236}">
                <a16:creationId xmlns:a16="http://schemas.microsoft.com/office/drawing/2014/main" id="{D22F2663-A93A-C8C4-3BB5-5EF26AA0BC71}"/>
              </a:ext>
            </a:extLst>
          </p:cNvPr>
          <p:cNvSpPr/>
          <p:nvPr/>
        </p:nvSpPr>
        <p:spPr>
          <a:xfrm>
            <a:off x="3009221" y="5508858"/>
            <a:ext cx="8170281" cy="1234524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Своевременная диагностика и лечение предраковых заболеваний желудка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Снижение затрат ОМС на терапию поздних стадий рака желудка и паллиативную помощь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Сохранение жизни населения</a:t>
            </a:r>
          </a:p>
        </p:txBody>
      </p:sp>
      <p:cxnSp>
        <p:nvCxnSpPr>
          <p:cNvPr id="193" name="Прямая со стрелкой 192">
            <a:extLst>
              <a:ext uri="{FF2B5EF4-FFF2-40B4-BE49-F238E27FC236}">
                <a16:creationId xmlns:a16="http://schemas.microsoft.com/office/drawing/2014/main" id="{A39EA792-B4A8-FD6B-FE30-A49FC752F718}"/>
              </a:ext>
            </a:extLst>
          </p:cNvPr>
          <p:cNvCxnSpPr>
            <a:cxnSpLocks/>
            <a:stCxn id="2" idx="1"/>
            <a:endCxn id="186" idx="0"/>
          </p:cNvCxnSpPr>
          <p:nvPr/>
        </p:nvCxnSpPr>
        <p:spPr>
          <a:xfrm flipH="1">
            <a:off x="5010610" y="2972868"/>
            <a:ext cx="4360422" cy="151833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195" name="Прямая со стрелкой 194">
            <a:extLst>
              <a:ext uri="{FF2B5EF4-FFF2-40B4-BE49-F238E27FC236}">
                <a16:creationId xmlns:a16="http://schemas.microsoft.com/office/drawing/2014/main" id="{964DF491-23FF-FAEF-1347-E7DEC0F4F0DC}"/>
              </a:ext>
            </a:extLst>
          </p:cNvPr>
          <p:cNvCxnSpPr>
            <a:cxnSpLocks/>
            <a:stCxn id="187" idx="0"/>
            <a:endCxn id="186" idx="1"/>
          </p:cNvCxnSpPr>
          <p:nvPr/>
        </p:nvCxnSpPr>
        <p:spPr>
          <a:xfrm flipV="1">
            <a:off x="3562212" y="3627939"/>
            <a:ext cx="79973" cy="1152904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sp>
        <p:nvSpPr>
          <p:cNvPr id="196" name="Скругленный прямоугольник 44">
            <a:extLst>
              <a:ext uri="{FF2B5EF4-FFF2-40B4-BE49-F238E27FC236}">
                <a16:creationId xmlns:a16="http://schemas.microsoft.com/office/drawing/2014/main" id="{930B6A9E-5B07-0B22-CD35-9681A237B6E9}"/>
              </a:ext>
            </a:extLst>
          </p:cNvPr>
          <p:cNvSpPr/>
          <p:nvPr/>
        </p:nvSpPr>
        <p:spPr>
          <a:xfrm>
            <a:off x="9643866" y="1543845"/>
            <a:ext cx="2316665" cy="1260617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Школа пациента с предраковыми заболеваниями желудка</a:t>
            </a:r>
          </a:p>
        </p:txBody>
      </p:sp>
      <p:sp>
        <p:nvSpPr>
          <p:cNvPr id="200" name="Скругленный прямоугольник 15">
            <a:extLst>
              <a:ext uri="{FF2B5EF4-FFF2-40B4-BE49-F238E27FC236}">
                <a16:creationId xmlns:a16="http://schemas.microsoft.com/office/drawing/2014/main" id="{A382EE2C-4B46-B1C6-5C60-39B55FAF5016}"/>
              </a:ext>
            </a:extLst>
          </p:cNvPr>
          <p:cNvSpPr/>
          <p:nvPr/>
        </p:nvSpPr>
        <p:spPr>
          <a:xfrm>
            <a:off x="7952558" y="3106351"/>
            <a:ext cx="4007973" cy="2181599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Подбор необходимого специалиста по данному профилю:</a:t>
            </a:r>
          </a:p>
          <a:p>
            <a:pPr marL="285750" marR="0" lvl="0" indent="-28575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Гастроэнтеролог</a:t>
            </a:r>
          </a:p>
          <a:p>
            <a:pPr marL="285750" marR="0" lvl="0" indent="-28575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Онколог</a:t>
            </a:r>
          </a:p>
          <a:p>
            <a:pPr marL="285750" marR="0" lvl="0" indent="-28575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Эндокринолог</a:t>
            </a:r>
          </a:p>
          <a:p>
            <a:pPr marL="285750" marR="0" lvl="0" indent="-28575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Эндоскопист</a:t>
            </a:r>
          </a:p>
          <a:p>
            <a:pPr marL="285750" marR="0" lvl="0" indent="-28575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Хирург</a:t>
            </a:r>
          </a:p>
        </p:txBody>
      </p:sp>
      <p:sp>
        <p:nvSpPr>
          <p:cNvPr id="204" name="Google Shape;135;p23">
            <a:extLst>
              <a:ext uri="{FF2B5EF4-FFF2-40B4-BE49-F238E27FC236}">
                <a16:creationId xmlns:a16="http://schemas.microsoft.com/office/drawing/2014/main" id="{D2C1776F-5432-6B95-B61F-B54CC7BFD0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48481" y="566395"/>
            <a:ext cx="10276894" cy="507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270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2E3C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мониторинга предраковых заболеваний желудка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sz="2000" b="1" dirty="0">
              <a:latin typeface="Libre Franklin" pitchFamily="2" charset="0"/>
              <a:cs typeface="Times New Roman" panose="02020603050405020304" pitchFamily="18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E8122BF-5125-2178-04C9-439667084209}"/>
              </a:ext>
            </a:extLst>
          </p:cNvPr>
          <p:cNvSpPr txBox="1"/>
          <p:nvPr/>
        </p:nvSpPr>
        <p:spPr>
          <a:xfrm>
            <a:off x="4902104" y="4782409"/>
            <a:ext cx="413491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800" u="sng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Оплата рекламы рекламодателями (фармкомпании, клинки) </a:t>
            </a:r>
            <a:endParaRPr kumimoji="0" lang="ru-RU" altLang="ru-RU" sz="18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Левая фигурная скобка 1">
            <a:extLst>
              <a:ext uri="{FF2B5EF4-FFF2-40B4-BE49-F238E27FC236}">
                <a16:creationId xmlns:a16="http://schemas.microsoft.com/office/drawing/2014/main" id="{5C49DB2A-CE13-17AF-C2F4-DC38944FB14C}"/>
              </a:ext>
            </a:extLst>
          </p:cNvPr>
          <p:cNvSpPr/>
          <p:nvPr/>
        </p:nvSpPr>
        <p:spPr>
          <a:xfrm rot="16200000">
            <a:off x="9260412" y="272748"/>
            <a:ext cx="292442" cy="5107798"/>
          </a:xfrm>
          <a:prstGeom prst="leftBrace">
            <a:avLst>
              <a:gd name="adj1" fmla="val 8333"/>
              <a:gd name="adj2" fmla="val 4930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8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2447778" y="0"/>
            <a:ext cx="98082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dirty="0"/>
              <a:t>Как выглядит наш прототип:</a:t>
            </a:r>
            <a:endParaRPr dirty="0">
              <a:latin typeface="Libre Franklin" pitchFamily="2" charset="0"/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89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83DCAD-317A-B5BF-5B5A-D9831745A1EE}"/>
              </a:ext>
            </a:extLst>
          </p:cNvPr>
          <p:cNvSpPr txBox="1"/>
          <p:nvPr/>
        </p:nvSpPr>
        <p:spPr>
          <a:xfrm>
            <a:off x="7903698" y="508892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Libre Franklin" pitchFamily="2" charset="0"/>
              </a:rPr>
              <a:t>http://project8036020.tilda.ws/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5F6D17-7961-83C1-6741-FA85FA00E5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45" t="4637" r="25893" b="43985"/>
          <a:stretch/>
        </p:blipFill>
        <p:spPr>
          <a:xfrm>
            <a:off x="2695698" y="1122218"/>
            <a:ext cx="3669477" cy="24344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DCF15B-821C-E876-2F33-D117A0BD73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4" t="11368" r="32596" b="7863"/>
          <a:stretch/>
        </p:blipFill>
        <p:spPr>
          <a:xfrm>
            <a:off x="6670429" y="1122218"/>
            <a:ext cx="4296509" cy="55391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25A34F-7E15-336B-610B-A0968B0A74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003" t="5408" r="14870" b="74199"/>
          <a:stretch/>
        </p:blipFill>
        <p:spPr>
          <a:xfrm>
            <a:off x="3902881" y="4286992"/>
            <a:ext cx="1478478" cy="13985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CF22FE-640E-D749-BA3F-DE44A04AD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71"/>
          <a:stretch/>
        </p:blipFill>
        <p:spPr>
          <a:xfrm>
            <a:off x="3708483" y="4392497"/>
            <a:ext cx="1915196" cy="1733802"/>
          </a:xfrm>
          <a:prstGeom prst="rect">
            <a:avLst/>
          </a:prstGeom>
        </p:spPr>
      </p:pic>
      <p:sp>
        <p:nvSpPr>
          <p:cNvPr id="151" name="Google Shape;151;g275a8c1f4a1_0_6"/>
          <p:cNvSpPr txBox="1">
            <a:spLocks noGrp="1"/>
          </p:cNvSpPr>
          <p:nvPr>
            <p:ph type="title"/>
          </p:nvPr>
        </p:nvSpPr>
        <p:spPr>
          <a:xfrm>
            <a:off x="2489982" y="80100"/>
            <a:ext cx="3920343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Целевая аудитория</a:t>
            </a:r>
            <a:endParaRPr sz="3200" dirty="0"/>
          </a:p>
        </p:txBody>
      </p:sp>
      <p:sp>
        <p:nvSpPr>
          <p:cNvPr id="152" name="Google Shape;152;g275a8c1f4a1_0_6"/>
          <p:cNvSpPr txBox="1">
            <a:spLocks noGrp="1"/>
          </p:cNvSpPr>
          <p:nvPr>
            <p:ph type="body" idx="1"/>
          </p:nvPr>
        </p:nvSpPr>
        <p:spPr>
          <a:xfrm>
            <a:off x="2590231" y="1172457"/>
            <a:ext cx="4151700" cy="3082294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целевой аудитории </a:t>
            </a:r>
            <a:r>
              <a:rPr lang="en-US" sz="2000" b="1" dirty="0">
                <a:solidFill>
                  <a:schemeClr val="tx1"/>
                </a:solidFill>
                <a:latin typeface="Libre Franklin" pitchFamily="2" charset="0"/>
                <a:cs typeface="Times New Roman" panose="02020603050405020304" pitchFamily="18" charset="0"/>
              </a:rPr>
              <a:t>B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2С</a:t>
            </a:r>
            <a:endParaRPr sz="2000" dirty="0">
              <a:solidFill>
                <a:schemeClr val="tx1"/>
              </a:solidFill>
              <a:latin typeface="Libre Franklin" pitchFamily="2" charset="0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Пациенты с хроническим атрофическим гастритом в возрасте от 18 до 75 лет, готовые платить за подписку</a:t>
            </a: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Различной специализации</a:t>
            </a:r>
            <a:r>
              <a:rPr lang="en-US" sz="2000" dirty="0">
                <a:solidFill>
                  <a:schemeClr val="tx1"/>
                </a:solidFill>
                <a:latin typeface="Libre Franklin" pitchFamily="2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дохода</a:t>
            </a:r>
          </a:p>
        </p:txBody>
      </p:sp>
      <p:pic>
        <p:nvPicPr>
          <p:cNvPr id="157" name="Google Shape;157;g275a8c1f4a1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52;g275a8c1f4a1_0_6">
            <a:extLst>
              <a:ext uri="{FF2B5EF4-FFF2-40B4-BE49-F238E27FC236}">
                <a16:creationId xmlns:a16="http://schemas.microsoft.com/office/drawing/2014/main" id="{C5586EFB-FEBA-7C40-B4A4-0637A5CEDD2A}"/>
              </a:ext>
            </a:extLst>
          </p:cNvPr>
          <p:cNvSpPr txBox="1">
            <a:spLocks/>
          </p:cNvSpPr>
          <p:nvPr/>
        </p:nvSpPr>
        <p:spPr>
          <a:xfrm>
            <a:off x="7339379" y="1135238"/>
            <a:ext cx="4440327" cy="4179711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SzPts val="1200"/>
              <a:buFont typeface="Arial"/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целевой аудитории В2</a:t>
            </a:r>
            <a:r>
              <a:rPr lang="en-US" sz="2000" b="1" dirty="0">
                <a:solidFill>
                  <a:schemeClr val="tx1"/>
                </a:solidFill>
                <a:latin typeface="Libre Franklin" pitchFamily="2" charset="0"/>
                <a:cs typeface="Times New Roman" panose="02020603050405020304" pitchFamily="18" charset="0"/>
              </a:rPr>
              <a:t>B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SzPts val="1200"/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клинки со следующими специалистами:</a:t>
            </a:r>
          </a:p>
          <a:p>
            <a:pPr marL="342900"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Гастроэнтеролог</a:t>
            </a:r>
          </a:p>
          <a:p>
            <a:pPr marL="342900"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Онколог</a:t>
            </a:r>
          </a:p>
          <a:p>
            <a:pPr marL="342900"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Эндокринолог</a:t>
            </a:r>
          </a:p>
          <a:p>
            <a:pPr marL="342900"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Эндоскопист</a:t>
            </a:r>
          </a:p>
          <a:p>
            <a:pPr marL="342900"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Хирург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SzPts val="1200"/>
              <a:buNone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D6ED24-CF14-B3EA-7BE1-424AE8AD1C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68" t="50000"/>
          <a:stretch/>
        </p:blipFill>
        <p:spPr>
          <a:xfrm>
            <a:off x="7735004" y="4254751"/>
            <a:ext cx="3847355" cy="21285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2532185" y="110705"/>
            <a:ext cx="4335341" cy="60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Обзор конкурентов</a:t>
            </a:r>
            <a:endParaRPr dirty="0"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DD898B3-DBC6-7A54-C0C7-A9A92D010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246057"/>
              </p:ext>
            </p:extLst>
          </p:nvPr>
        </p:nvGraphicFramePr>
        <p:xfrm>
          <a:off x="2414955" y="852291"/>
          <a:ext cx="9714666" cy="505398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65030">
                  <a:extLst>
                    <a:ext uri="{9D8B030D-6E8A-4147-A177-3AD203B41FA5}">
                      <a16:colId xmlns:a16="http://schemas.microsoft.com/office/drawing/2014/main" val="235392691"/>
                    </a:ext>
                  </a:extLst>
                </a:gridCol>
                <a:gridCol w="2203938">
                  <a:extLst>
                    <a:ext uri="{9D8B030D-6E8A-4147-A177-3AD203B41FA5}">
                      <a16:colId xmlns:a16="http://schemas.microsoft.com/office/drawing/2014/main" val="2819021720"/>
                    </a:ext>
                  </a:extLst>
                </a:gridCol>
                <a:gridCol w="2080846">
                  <a:extLst>
                    <a:ext uri="{9D8B030D-6E8A-4147-A177-3AD203B41FA5}">
                      <a16:colId xmlns:a16="http://schemas.microsoft.com/office/drawing/2014/main" val="3846829037"/>
                    </a:ext>
                  </a:extLst>
                </a:gridCol>
                <a:gridCol w="1717431">
                  <a:extLst>
                    <a:ext uri="{9D8B030D-6E8A-4147-A177-3AD203B41FA5}">
                      <a16:colId xmlns:a16="http://schemas.microsoft.com/office/drawing/2014/main" val="1578501601"/>
                    </a:ext>
                  </a:extLst>
                </a:gridCol>
                <a:gridCol w="2147421">
                  <a:extLst>
                    <a:ext uri="{9D8B030D-6E8A-4147-A177-3AD203B41FA5}">
                      <a16:colId xmlns:a16="http://schemas.microsoft.com/office/drawing/2014/main" val="2620245392"/>
                    </a:ext>
                  </a:extLst>
                </a:gridCol>
              </a:tblGrid>
              <a:tr h="6079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Libre Franklin" pitchFamily="2" charset="0"/>
                          <a:cs typeface="Times New Roman" panose="02020603050405020304" pitchFamily="18" charset="0"/>
                        </a:rPr>
                        <a:t>https://prodoctorov.ru/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Libre Franklin" pitchFamily="2" charset="0"/>
                          <a:cs typeface="Times New Roman" panose="02020603050405020304" pitchFamily="18" charset="0"/>
                        </a:rPr>
                        <a:t>https://sberhealth.ru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Libre Franklin" pitchFamily="2" charset="0"/>
                          <a:cs typeface="Times New Roman" panose="02020603050405020304" pitchFamily="18" charset="0"/>
                        </a:rPr>
                        <a:t>https://gorzdrav.spb.ru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C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444415"/>
                  </a:ext>
                </a:extLst>
              </a:tr>
              <a:tr h="7206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записи на прием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880171"/>
                  </a:ext>
                </a:extLst>
              </a:tr>
              <a:tr h="157033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наблюдать за динамикой своих анализов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4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Есть, некорректная работа сайта (не все анализы выгружаются)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22809"/>
                  </a:ext>
                </a:extLst>
              </a:tr>
              <a:tr h="21550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 для врачей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аккаунт врача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аккаунт врача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аккаунт врача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аккаунт врача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следить за динамикой собственного пациента</a:t>
                      </a:r>
                    </a:p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Калькулятор атрофии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9067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2532185" y="110705"/>
            <a:ext cx="4335341" cy="60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Научный компонент</a:t>
            </a:r>
            <a:endParaRPr dirty="0"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89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42661-08E0-DF5B-E3A5-EC4E80033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141" y="3964899"/>
            <a:ext cx="7688272" cy="10677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D766DB-2A3F-F75E-9B1A-A5A371492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2141" y="704362"/>
            <a:ext cx="7688275" cy="2966591"/>
          </a:xfrm>
          <a:prstGeom prst="rect">
            <a:avLst/>
          </a:prstGeom>
        </p:spPr>
      </p:pic>
      <p:sp>
        <p:nvSpPr>
          <p:cNvPr id="2" name="Google Shape;135;p23">
            <a:extLst>
              <a:ext uri="{FF2B5EF4-FFF2-40B4-BE49-F238E27FC236}">
                <a16:creationId xmlns:a16="http://schemas.microsoft.com/office/drawing/2014/main" id="{1ABFA818-3DF3-736D-E9BE-31C701E4B5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42141" y="5646164"/>
            <a:ext cx="7688272" cy="5074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270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b="1" dirty="0">
                <a:solidFill>
                  <a:srgbClr val="2E3C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мониторинга предраковых заболеваний желудка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Бизнес модель и факторы успеха</a:t>
            </a:r>
            <a:endParaRPr dirty="0"/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1"/>
          </p:nvPr>
        </p:nvSpPr>
        <p:spPr>
          <a:xfrm>
            <a:off x="2381548" y="857398"/>
            <a:ext cx="9605644" cy="228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just">
              <a:buNone/>
            </a:pPr>
            <a:r>
              <a:rPr lang="ru-RU" b="1" dirty="0"/>
              <a:t>Достоинства предложения.</a:t>
            </a:r>
            <a:r>
              <a:rPr lang="ru-RU" dirty="0"/>
              <a:t>  Учитывая, что бот содержит уникальную передовую (с учетом самых последних НИР) информацию об атрофическом гастрите, продукт решает несколько проблем пациента, что подчеркивает его конкурентоспособность: </a:t>
            </a:r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F1B61D-B5DE-8584-35F5-8A6B3ECE6703}"/>
              </a:ext>
            </a:extLst>
          </p:cNvPr>
          <p:cNvSpPr txBox="1"/>
          <p:nvPr/>
        </p:nvSpPr>
        <p:spPr>
          <a:xfrm>
            <a:off x="8033540" y="1567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000" b="1" kern="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бизнес-модель </a:t>
            </a:r>
            <a:r>
              <a:rPr lang="ru-RU" sz="2000" b="1" kern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Остервальдера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A9FBF34-C4F4-8AC0-0514-667AD4BE76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058532"/>
              </p:ext>
            </p:extLst>
          </p:nvPr>
        </p:nvGraphicFramePr>
        <p:xfrm>
          <a:off x="3681350" y="1836425"/>
          <a:ext cx="6443023" cy="479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474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Бизнес модель и факторы успеха</a:t>
            </a:r>
            <a:endParaRPr dirty="0"/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02989EB-48EB-329F-B2EE-96C044125A4D}"/>
              </a:ext>
            </a:extLst>
          </p:cNvPr>
          <p:cNvGrpSpPr/>
          <p:nvPr/>
        </p:nvGrpSpPr>
        <p:grpSpPr>
          <a:xfrm>
            <a:off x="2711232" y="3917214"/>
            <a:ext cx="9064284" cy="2137221"/>
            <a:chOff x="13000" y="35642"/>
            <a:chExt cx="10502599" cy="1125543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344C2DE9-CE84-3DDF-81D4-CF7AA854D1A1}"/>
                </a:ext>
              </a:extLst>
            </p:cNvPr>
            <p:cNvSpPr/>
            <p:nvPr/>
          </p:nvSpPr>
          <p:spPr>
            <a:xfrm>
              <a:off x="13000" y="35642"/>
              <a:ext cx="10502599" cy="112554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id="{8FAC4274-A1C1-DBEA-EA2F-440A92D40946}"/>
                </a:ext>
              </a:extLst>
            </p:cNvPr>
            <p:cNvSpPr txBox="1"/>
            <p:nvPr/>
          </p:nvSpPr>
          <p:spPr>
            <a:xfrm>
              <a:off x="45966" y="68608"/>
              <a:ext cx="10436667" cy="105961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ru-RU" sz="1800" b="1" dirty="0">
                  <a:solidFill>
                    <a:schemeClr val="dk1"/>
                  </a:solidFill>
                  <a:sym typeface="Libre Franklin"/>
                </a:rPr>
                <a:t>Каналы взаимодействия (сбыта). </a:t>
              </a:r>
              <a:r>
                <a:rPr lang="ru-RU" sz="1800" dirty="0">
                  <a:solidFill>
                    <a:schemeClr val="dk1"/>
                  </a:solidFill>
                  <a:sym typeface="Libre Franklin"/>
                </a:rPr>
                <a:t>Первичный контакт с потенциальными пользователями будет произведен через рекламу в интернет-ресурсах, связанных с просветительской деятельностью в области терапии, гастроэнтерологии, эндокринологии и неврологии: блоги врачей-</a:t>
              </a:r>
              <a:r>
                <a:rPr lang="ru-RU" sz="1800" dirty="0" err="1">
                  <a:solidFill>
                    <a:schemeClr val="dk1"/>
                  </a:solidFill>
                  <a:sym typeface="Libre Franklin"/>
                </a:rPr>
                <a:t>экспетов</a:t>
              </a:r>
              <a:r>
                <a:rPr lang="ru-RU" sz="1800" dirty="0">
                  <a:solidFill>
                    <a:schemeClr val="dk1"/>
                  </a:solidFill>
                  <a:sym typeface="Libre Franklin"/>
                </a:rPr>
                <a:t>, интернет-школы пациентов. Параллельно планируется продвижение телеграм-канала Школа пациента с предраковыми заболеваниями желудка, в котором будет проводиться реклама продукта.</a:t>
              </a:r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CBA005AD-C150-2BC5-3B27-71116C27E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85" y="943995"/>
            <a:ext cx="3178535" cy="21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ED8375-655D-45B3-899A-60B3F78A8D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38" t="27821" r="44344" b="59957"/>
          <a:stretch/>
        </p:blipFill>
        <p:spPr>
          <a:xfrm>
            <a:off x="4667959" y="1754514"/>
            <a:ext cx="5586046" cy="838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4E740C-7D91-AFB7-68BD-0A4B3DDD6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9629" y="1129856"/>
            <a:ext cx="2504408" cy="1895475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D439E79-D1B1-1E68-F3B7-4C1D01B7A8CB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6447692" y="2592714"/>
            <a:ext cx="1013290" cy="2336840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ysDot"/>
            <a:tailEnd type="triangle"/>
          </a:ln>
          <a:effectLst/>
        </p:spPr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90FDA5B5-E42E-17A8-2737-70836ACDACA8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9372600" y="3025331"/>
            <a:ext cx="1159233" cy="1904223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ysDot"/>
            <a:tailEnd type="triangle"/>
          </a:ln>
          <a:effectLst/>
        </p:spPr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0E031AE-EB21-2FC1-F300-D13DF6D415E4}"/>
              </a:ext>
            </a:extLst>
          </p:cNvPr>
          <p:cNvCxnSpPr>
            <a:cxnSpLocks/>
            <a:endCxn id="4" idx="2"/>
          </p:cNvCxnSpPr>
          <p:nvPr/>
        </p:nvCxnSpPr>
        <p:spPr>
          <a:xfrm flipH="1" flipV="1">
            <a:off x="3605453" y="3063018"/>
            <a:ext cx="5011009" cy="2083413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ysDot"/>
            <a:tailEnd type="triangle"/>
          </a:ln>
          <a:effectLst/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Отношения с пользователями</a:t>
            </a:r>
            <a:endParaRPr dirty="0"/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AEC88B0-0E41-E0E7-0599-88EB33F10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64118"/>
              </p:ext>
            </p:extLst>
          </p:nvPr>
        </p:nvGraphicFramePr>
        <p:xfrm>
          <a:off x="2833480" y="121104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97980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Бизнес модель и факторы успеха</a:t>
            </a:r>
            <a:endParaRPr dirty="0"/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2111BE7-704E-9CCC-808B-DC5C2EB95697}"/>
              </a:ext>
            </a:extLst>
          </p:cNvPr>
          <p:cNvGrpSpPr/>
          <p:nvPr/>
        </p:nvGrpSpPr>
        <p:grpSpPr>
          <a:xfrm>
            <a:off x="2665166" y="1111624"/>
            <a:ext cx="9311541" cy="1873045"/>
            <a:chOff x="31214" y="2696332"/>
            <a:chExt cx="4212542" cy="2545594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059206A3-A0E1-F35D-57E1-DDEF9A62786C}"/>
                </a:ext>
              </a:extLst>
            </p:cNvPr>
            <p:cNvSpPr/>
            <p:nvPr/>
          </p:nvSpPr>
          <p:spPr>
            <a:xfrm>
              <a:off x="31214" y="2696332"/>
              <a:ext cx="4212542" cy="254559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Прямоугольник: скругленные углы 8">
              <a:extLst>
                <a:ext uri="{FF2B5EF4-FFF2-40B4-BE49-F238E27FC236}">
                  <a16:creationId xmlns:a16="http://schemas.microsoft.com/office/drawing/2014/main" id="{CA06659B-5FE9-CEA3-28FB-F4C05A49EE75}"/>
                </a:ext>
              </a:extLst>
            </p:cNvPr>
            <p:cNvSpPr txBox="1"/>
            <p:nvPr/>
          </p:nvSpPr>
          <p:spPr>
            <a:xfrm>
              <a:off x="105772" y="2770890"/>
              <a:ext cx="4063426" cy="239647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ru-RU" sz="1500" b="1" kern="1200" dirty="0">
                  <a:solidFill>
                    <a:schemeClr val="tx1"/>
                  </a:solidFill>
                </a:rPr>
                <a:t>Ключевые ресурсы </a:t>
              </a:r>
            </a:p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ru-RU" sz="1500" b="0" kern="1200" dirty="0">
                  <a:solidFill>
                    <a:schemeClr val="tx1"/>
                  </a:solidFill>
                </a:rPr>
                <a:t>Для реализации проекта потребуется консультации внешних специалистов: патологоанатома (морфолога), эндоскописта</a:t>
              </a:r>
              <a:r>
                <a:rPr lang="ru-RU" sz="1500" kern="1200" dirty="0">
                  <a:solidFill>
                    <a:schemeClr val="tx1"/>
                  </a:solidFill>
                </a:rPr>
                <a:t>, невролога, эндокринолога;  лабораторная служба; потребуются услуги дизайнера; работа программиста; работа маркетолога; специалисты по запуску рекламной кампании;</a:t>
              </a:r>
            </a:p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ru-RU" sz="1500" kern="1200" dirty="0">
                  <a:solidFill>
                    <a:schemeClr val="tx1"/>
                  </a:solidFill>
                </a:rPr>
                <a:t>необходима будет постоянная работа службы технической поддержки.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E8DAB6-C349-ACBE-2F23-EC74690D1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268" y="3253154"/>
            <a:ext cx="3057525" cy="304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B22DD23-282B-F0CA-6C1A-C3BF7900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21" y="3253154"/>
            <a:ext cx="2536055" cy="284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2DD4C5-F83E-9050-C9AD-3A1FD0BAC5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468" t="50000" r="34508"/>
          <a:stretch/>
        </p:blipFill>
        <p:spPr>
          <a:xfrm>
            <a:off x="9024543" y="3351655"/>
            <a:ext cx="2645780" cy="314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0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Финансовые показатели</a:t>
            </a:r>
            <a:endParaRPr sz="3200" dirty="0"/>
          </a:p>
        </p:txBody>
      </p:sp>
      <p:pic>
        <p:nvPicPr>
          <p:cNvPr id="244" name="Google Shape;244;g275a8c1f4a1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BBD2666-ACC7-3F6D-EABB-BC2A1FBA4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97868"/>
              </p:ext>
            </p:extLst>
          </p:nvPr>
        </p:nvGraphicFramePr>
        <p:xfrm>
          <a:off x="3130299" y="-281004"/>
          <a:ext cx="8484040" cy="424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Овал 4">
            <a:extLst>
              <a:ext uri="{FF2B5EF4-FFF2-40B4-BE49-F238E27FC236}">
                <a16:creationId xmlns:a16="http://schemas.microsoft.com/office/drawing/2014/main" id="{FBF09CC3-CBB5-6E58-CABD-7D4786E77E4D}"/>
              </a:ext>
            </a:extLst>
          </p:cNvPr>
          <p:cNvSpPr/>
          <p:nvPr/>
        </p:nvSpPr>
        <p:spPr>
          <a:xfrm>
            <a:off x="1913433" y="2568980"/>
            <a:ext cx="2566019" cy="1009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Инвестиционная потребность – 2 680 000</a:t>
            </a:r>
          </a:p>
        </p:txBody>
      </p:sp>
      <p:sp>
        <p:nvSpPr>
          <p:cNvPr id="6" name="Стрелка: изогнутая вниз 5">
            <a:extLst>
              <a:ext uri="{FF2B5EF4-FFF2-40B4-BE49-F238E27FC236}">
                <a16:creationId xmlns:a16="http://schemas.microsoft.com/office/drawing/2014/main" id="{E95E5116-EF3D-1704-DC07-2AD3C197ED5A}"/>
              </a:ext>
            </a:extLst>
          </p:cNvPr>
          <p:cNvSpPr/>
          <p:nvPr/>
        </p:nvSpPr>
        <p:spPr>
          <a:xfrm rot="2597838">
            <a:off x="4331944" y="2912986"/>
            <a:ext cx="1792228" cy="69971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667E4E-F933-7761-6877-4197E502812E}"/>
              </a:ext>
            </a:extLst>
          </p:cNvPr>
          <p:cNvSpPr txBox="1"/>
          <p:nvPr/>
        </p:nvSpPr>
        <p:spPr>
          <a:xfrm>
            <a:off x="2767403" y="4080749"/>
            <a:ext cx="4342643" cy="2620526"/>
          </a:xfrm>
          <a:prstGeom prst="rect">
            <a:avLst/>
          </a:prstGeom>
          <a:noFill/>
          <a:ln>
            <a:solidFill>
              <a:srgbClr val="2E3C69"/>
            </a:solidFill>
          </a:ln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программиста 150 000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 2 = 300 000 /мес.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аналитиков 150 000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 2 = 300 000 /мес.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 офиса 20 000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Аренда сервера 10 000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Маркетинг 100 000 мес.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 730 000 мес.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C62029-2D4A-EAD2-5EE7-9316185D1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9F64392-37CC-F43A-695A-017DACE52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369703"/>
              </p:ext>
            </p:extLst>
          </p:nvPr>
        </p:nvGraphicFramePr>
        <p:xfrm>
          <a:off x="7483781" y="3880338"/>
          <a:ext cx="4130558" cy="277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>
          <a:xfrm>
            <a:off x="2588455" y="32217"/>
            <a:ext cx="589088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Финансовые показатели</a:t>
            </a:r>
            <a:endParaRPr sz="3200" dirty="0"/>
          </a:p>
        </p:txBody>
      </p:sp>
      <p:sp>
        <p:nvSpPr>
          <p:cNvPr id="241" name="Google Shape;241;g275a8c1f4a1_0_33"/>
          <p:cNvSpPr txBox="1">
            <a:spLocks noGrp="1"/>
          </p:cNvSpPr>
          <p:nvPr>
            <p:ph type="body" idx="1"/>
          </p:nvPr>
        </p:nvSpPr>
        <p:spPr>
          <a:xfrm>
            <a:off x="2459798" y="962369"/>
            <a:ext cx="9168251" cy="58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тоимость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разработки продукта 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программиста (готовое приложение 500 000 руб.)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Реклама (соц. сети, конференции – 300 000 руб.)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 потребность в инвестициях 800 000 руб.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15000"/>
              </a:lnSpc>
              <a:buNone/>
            </a:pP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Население России и старше 18 лет – 62 700 000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примерно болеют атрофическим гастритом – 5,3% = 3 323 000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знает о заболевании примерно 50% = 1 650 000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заинтересованы в лечении и наблюдении примерно 30% = 495 000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готовы оплачивать платную подписку на приложение примерно 10% = 50 000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подписки 100 р/мес.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продаж 5 000 000 р/мес. + стоимость размещения рекламы на сайте 50 000 р/мес. количество рекламодателей – 3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 5 150 000 р/мес. - к 12 мес.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Планируемое количество подписчиков +4000 каждый месяц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4" name="Google Shape;244;g275a8c1f4a1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E0C11A-15B9-1BA1-E4FA-40B81A9F0695}"/>
              </a:ext>
            </a:extLst>
          </p:cNvPr>
          <p:cNvSpPr/>
          <p:nvPr/>
        </p:nvSpPr>
        <p:spPr>
          <a:xfrm>
            <a:off x="264225" y="7755935"/>
            <a:ext cx="7758121" cy="138124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/>
              <a:t>В РАЗРАБОТКЕ!!!</a:t>
            </a:r>
          </a:p>
        </p:txBody>
      </p:sp>
    </p:spTree>
    <p:extLst>
      <p:ext uri="{BB962C8B-B14F-4D97-AF65-F5344CB8AC3E}">
        <p14:creationId xmlns:p14="http://schemas.microsoft.com/office/powerpoint/2010/main" val="320187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Стратегия продвижения</a:t>
            </a:r>
            <a:endParaRPr dirty="0"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2;g275a8c1f4a1_0_6">
            <a:extLst>
              <a:ext uri="{FF2B5EF4-FFF2-40B4-BE49-F238E27FC236}">
                <a16:creationId xmlns:a16="http://schemas.microsoft.com/office/drawing/2014/main" id="{7E9A6246-B5F9-6FA6-1DC1-C816C78AA757}"/>
              </a:ext>
            </a:extLst>
          </p:cNvPr>
          <p:cNvSpPr txBox="1">
            <a:spLocks/>
          </p:cNvSpPr>
          <p:nvPr/>
        </p:nvSpPr>
        <p:spPr>
          <a:xfrm>
            <a:off x="2590231" y="1172457"/>
            <a:ext cx="4151700" cy="2256543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just">
              <a:buSzPts val="1200"/>
            </a:pPr>
            <a:r>
              <a:rPr lang="ru-RU" sz="1600" dirty="0">
                <a:solidFill>
                  <a:schemeClr val="tx1"/>
                </a:solidFill>
              </a:rPr>
              <a:t>Оповещение </a:t>
            </a:r>
            <a:r>
              <a:rPr lang="ru-RU" sz="1600" b="1" dirty="0">
                <a:solidFill>
                  <a:schemeClr val="tx1"/>
                </a:solidFill>
              </a:rPr>
              <a:t>пациентов</a:t>
            </a:r>
            <a:r>
              <a:rPr lang="ru-RU" sz="1600" dirty="0">
                <a:solidFill>
                  <a:schemeClr val="tx1"/>
                </a:solidFill>
              </a:rPr>
              <a:t>: телеграм-канал; школа пациента с предраковыми заболеваниями желудка; оповещение непосредственно врачами на приеме</a:t>
            </a:r>
          </a:p>
          <a:p>
            <a:pPr marL="285750" indent="-285750" algn="just">
              <a:buSzPts val="1200"/>
            </a:pPr>
            <a:r>
              <a:rPr lang="ru-RU" sz="1600" dirty="0"/>
              <a:t>Продвижение среди </a:t>
            </a:r>
            <a:r>
              <a:rPr lang="ru-RU" sz="1600" b="1" dirty="0"/>
              <a:t>пациентов</a:t>
            </a:r>
            <a:r>
              <a:rPr lang="ru-RU" sz="1600" dirty="0"/>
              <a:t> – реклама на сайтах с маршрутизацией пациентов к врачам</a:t>
            </a:r>
          </a:p>
        </p:txBody>
      </p:sp>
      <p:sp>
        <p:nvSpPr>
          <p:cNvPr id="3" name="Google Shape;152;g275a8c1f4a1_0_6">
            <a:extLst>
              <a:ext uri="{FF2B5EF4-FFF2-40B4-BE49-F238E27FC236}">
                <a16:creationId xmlns:a16="http://schemas.microsoft.com/office/drawing/2014/main" id="{8C22B78B-BC40-91AB-2133-3F890517FD56}"/>
              </a:ext>
            </a:extLst>
          </p:cNvPr>
          <p:cNvSpPr txBox="1">
            <a:spLocks/>
          </p:cNvSpPr>
          <p:nvPr/>
        </p:nvSpPr>
        <p:spPr>
          <a:xfrm>
            <a:off x="7142072" y="1172457"/>
            <a:ext cx="4440327" cy="1728348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SzPts val="1200"/>
            </a:pPr>
            <a:r>
              <a:rPr lang="ru-RU" sz="1600" dirty="0"/>
              <a:t>Оповещение </a:t>
            </a:r>
            <a:r>
              <a:rPr lang="ru-RU" sz="1600" b="1" dirty="0"/>
              <a:t>врачей</a:t>
            </a:r>
            <a:r>
              <a:rPr lang="ru-RU" sz="1600" dirty="0"/>
              <a:t>: конференции и выступления врачей-гастроэнтерологов, онкологов, терапевтов</a:t>
            </a:r>
          </a:p>
          <a:p>
            <a:pPr marL="285750" indent="-285750">
              <a:buSzPts val="1200"/>
            </a:pPr>
            <a:r>
              <a:rPr lang="ru-RU" sz="1600" dirty="0">
                <a:solidFill>
                  <a:schemeClr val="tx1"/>
                </a:solidFill>
              </a:rPr>
              <a:t>Реклама на конференциях</a:t>
            </a:r>
          </a:p>
          <a:p>
            <a:pPr marL="285750" indent="-285750">
              <a:buSzPts val="1200"/>
            </a:pPr>
            <a:r>
              <a:rPr lang="ru-RU" sz="1600" dirty="0">
                <a:solidFill>
                  <a:schemeClr val="tx1"/>
                </a:solidFill>
              </a:rPr>
              <a:t>Видеоконтент: ролики в клиниках</a:t>
            </a:r>
          </a:p>
          <a:p>
            <a:pPr marL="285750" indent="-285750">
              <a:buSzPts val="1200"/>
            </a:pP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A61B67-46F5-2AB8-CE38-E63F697B09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71"/>
          <a:stretch/>
        </p:blipFill>
        <p:spPr>
          <a:xfrm>
            <a:off x="3652824" y="4348770"/>
            <a:ext cx="1915196" cy="17338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C8F6DB-2DC6-93B9-BAC2-24476D328F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190" t="50000"/>
          <a:stretch/>
        </p:blipFill>
        <p:spPr>
          <a:xfrm>
            <a:off x="7483915" y="4254751"/>
            <a:ext cx="3923555" cy="2128571"/>
          </a:xfrm>
          <a:prstGeom prst="rect">
            <a:avLst/>
          </a:prstGeom>
        </p:spPr>
      </p:pic>
      <p:sp>
        <p:nvSpPr>
          <p:cNvPr id="10" name="Google Shape;152;g275a8c1f4a1_0_6">
            <a:extLst>
              <a:ext uri="{FF2B5EF4-FFF2-40B4-BE49-F238E27FC236}">
                <a16:creationId xmlns:a16="http://schemas.microsoft.com/office/drawing/2014/main" id="{3FA45259-A361-DE29-FED5-3F866F5FC56C}"/>
              </a:ext>
            </a:extLst>
          </p:cNvPr>
          <p:cNvSpPr txBox="1">
            <a:spLocks/>
          </p:cNvSpPr>
          <p:nvPr/>
        </p:nvSpPr>
        <p:spPr>
          <a:xfrm>
            <a:off x="5142976" y="3191040"/>
            <a:ext cx="4440327" cy="1157730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SzPts val="1200"/>
            </a:pPr>
            <a:r>
              <a:rPr lang="ru-RU" sz="1600" dirty="0"/>
              <a:t>Оповещение </a:t>
            </a:r>
            <a:r>
              <a:rPr lang="ru-RU" sz="1600" b="1" dirty="0"/>
              <a:t>врачей и пациентов</a:t>
            </a:r>
            <a:r>
              <a:rPr lang="ru-RU" sz="1600" dirty="0"/>
              <a:t>: новости СЗГМУ им. И.И Мечникова (результаты работы регистра)</a:t>
            </a:r>
            <a:endParaRPr lang="ru-RU" sz="1600" dirty="0">
              <a:solidFill>
                <a:srgbClr val="FFFF00"/>
              </a:solidFill>
            </a:endParaRPr>
          </a:p>
          <a:p>
            <a:pPr marL="285750" indent="-285750">
              <a:buSzPts val="1200"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A51600-EC68-E33B-751B-1A8561614E9A}"/>
              </a:ext>
            </a:extLst>
          </p:cNvPr>
          <p:cNvSpPr txBox="1"/>
          <p:nvPr/>
        </p:nvSpPr>
        <p:spPr>
          <a:xfrm>
            <a:off x="9984531" y="2093401"/>
            <a:ext cx="159786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1C880A-EEB8-9842-4E67-3E29A5D96922}"/>
              </a:ext>
            </a:extLst>
          </p:cNvPr>
          <p:cNvSpPr txBox="1"/>
          <p:nvPr/>
        </p:nvSpPr>
        <p:spPr>
          <a:xfrm>
            <a:off x="2853890" y="1001641"/>
            <a:ext cx="159786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Дорожная карта проекта</a:t>
            </a:r>
            <a:endParaRPr sz="3200" dirty="0"/>
          </a:p>
        </p:txBody>
      </p:sp>
      <p:sp>
        <p:nvSpPr>
          <p:cNvPr id="287" name="Google Shape;287;g275a8c1f4a1_0_41"/>
          <p:cNvSpPr txBox="1">
            <a:spLocks noGrp="1"/>
          </p:cNvSpPr>
          <p:nvPr>
            <p:ph type="body" idx="1"/>
          </p:nvPr>
        </p:nvSpPr>
        <p:spPr>
          <a:xfrm>
            <a:off x="2630658" y="1325564"/>
            <a:ext cx="9411990" cy="2462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3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400" dirty="0">
              <a:solidFill>
                <a:srgbClr val="000000"/>
              </a:solidFill>
            </a:endParaRPr>
          </a:p>
          <a:p>
            <a:pPr marL="228593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  <p:pic>
        <p:nvPicPr>
          <p:cNvPr id="289" name="Google Shape;289;g275a8c1f4a1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8A4AA61-1AD2-80E7-48A9-24C3F7B11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629251"/>
              </p:ext>
            </p:extLst>
          </p:nvPr>
        </p:nvGraphicFramePr>
        <p:xfrm>
          <a:off x="2474507" y="908539"/>
          <a:ext cx="9724292" cy="4333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1831F7-942C-1409-0DB3-16B9BC61B9B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3504" b="34530"/>
          <a:stretch/>
        </p:blipFill>
        <p:spPr>
          <a:xfrm>
            <a:off x="3170784" y="4239914"/>
            <a:ext cx="1665296" cy="11529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3B89C5-869E-863E-5107-4FDB01DDB4D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3675" b="34188"/>
          <a:stretch/>
        </p:blipFill>
        <p:spPr>
          <a:xfrm>
            <a:off x="3234952" y="5492980"/>
            <a:ext cx="1601128" cy="11144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27A53-D878-CBAF-342A-E9CA29C79CD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70" t="36154" r="4471" b="4092"/>
          <a:stretch/>
        </p:blipFill>
        <p:spPr>
          <a:xfrm>
            <a:off x="5979446" y="4597030"/>
            <a:ext cx="4911293" cy="17420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Команда проекта</a:t>
            </a:r>
            <a:endParaRPr sz="3200" dirty="0"/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4294967295"/>
          </p:nvPr>
        </p:nvSpPr>
        <p:spPr>
          <a:xfrm>
            <a:off x="5564775" y="1466919"/>
            <a:ext cx="2635198" cy="209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r>
              <a:rPr lang="ru-RU" sz="1600" dirty="0" err="1">
                <a:latin typeface="Arial"/>
                <a:cs typeface="Arial"/>
                <a:sym typeface="Arial"/>
              </a:rPr>
              <a:t>Сушилов</a:t>
            </a:r>
            <a:r>
              <a:rPr lang="ru-RU" sz="1600" dirty="0">
                <a:latin typeface="Arial"/>
                <a:cs typeface="Arial"/>
                <a:sym typeface="Arial"/>
              </a:rPr>
              <a:t> С.И., </a:t>
            </a:r>
            <a:r>
              <a:rPr lang="ru-RU" sz="1600" dirty="0" err="1">
                <a:latin typeface="Arial"/>
                <a:cs typeface="Arial"/>
                <a:sym typeface="Arial"/>
              </a:rPr>
              <a:t>рисечер</a:t>
            </a:r>
            <a:endParaRPr lang="ru-RU" sz="1600" dirty="0">
              <a:latin typeface="Arial"/>
              <a:cs typeface="Arial"/>
              <a:sym typeface="Arial"/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endParaRPr lang="ru-RU" sz="1600" dirty="0">
              <a:latin typeface="Arial"/>
              <a:cs typeface="Arial"/>
              <a:sym typeface="Arial"/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r>
              <a:rPr lang="ru-RU" sz="1600" dirty="0">
                <a:latin typeface="Arial"/>
                <a:cs typeface="Arial"/>
                <a:sym typeface="Arial"/>
              </a:rPr>
              <a:t>Расчет показателей, скрининговый опрос пациентов</a:t>
            </a:r>
            <a:endParaRPr sz="1600" dirty="0">
              <a:latin typeface="Libre Franklin" pitchFamily="2" charset="0"/>
              <a:cs typeface="Arial"/>
              <a:sym typeface="Arial"/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endParaRPr lang="ru-RU" sz="1600" dirty="0">
              <a:latin typeface="Arial"/>
              <a:cs typeface="Arial"/>
              <a:sym typeface="Arial"/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r>
              <a:rPr lang="ru-RU" sz="1600" dirty="0">
                <a:latin typeface="Arial"/>
                <a:cs typeface="Arial"/>
                <a:sym typeface="Arial"/>
              </a:rPr>
              <a:t>Ординатор </a:t>
            </a:r>
            <a:r>
              <a:rPr lang="ru-RU" sz="1600" dirty="0" err="1">
                <a:latin typeface="Arial"/>
                <a:cs typeface="Arial"/>
                <a:sym typeface="Arial"/>
              </a:rPr>
              <a:t>СПбГПМУ</a:t>
            </a:r>
            <a:r>
              <a:rPr lang="ru-RU" sz="1600" dirty="0">
                <a:latin typeface="Arial"/>
                <a:cs typeface="Arial"/>
                <a:sym typeface="Arial"/>
              </a:rPr>
              <a:t>, 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r>
              <a:rPr lang="ru-RU" sz="1600" dirty="0">
                <a:latin typeface="Arial"/>
                <a:cs typeface="Arial"/>
                <a:sym typeface="Arial"/>
              </a:rPr>
              <a:t>ГП №87 - врач-терапевт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SzPts val="1600"/>
              <a:buNone/>
            </a:pPr>
            <a:endParaRPr sz="1600" dirty="0">
              <a:latin typeface="Libre Franklin" pitchFamily="2" charset="0"/>
              <a:cs typeface="Arial"/>
              <a:sym typeface="Arial"/>
            </a:endParaRP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 i="0" dirty="0">
              <a:solidFill>
                <a:schemeClr val="dk1"/>
              </a:solidFill>
            </a:endParaRPr>
          </a:p>
        </p:txBody>
      </p:sp>
      <p:sp>
        <p:nvSpPr>
          <p:cNvPr id="278" name="Google Shape;278;p20"/>
          <p:cNvSpPr txBox="1"/>
          <p:nvPr/>
        </p:nvSpPr>
        <p:spPr>
          <a:xfrm>
            <a:off x="2588180" y="1408691"/>
            <a:ext cx="2802804" cy="206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500" dirty="0">
                <a:solidFill>
                  <a:schemeClr val="dk1"/>
                </a:solidFill>
                <a:sym typeface="Libre Franklin"/>
              </a:rPr>
              <a:t>Кудрявцева (Селезнева) А.А., тимлид</a:t>
            </a:r>
            <a:endParaRPr sz="2500" dirty="0">
              <a:solidFill>
                <a:schemeClr val="dk1"/>
              </a:solidFill>
              <a:latin typeface="Libre Franklin" pitchFamily="2" charset="0"/>
              <a:sym typeface="Libre Frankli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2500" dirty="0">
              <a:solidFill>
                <a:schemeClr val="dk1"/>
              </a:solidFill>
              <a:sym typeface="Libre Frankli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500" dirty="0">
                <a:solidFill>
                  <a:schemeClr val="dk1"/>
                </a:solidFill>
                <a:sym typeface="Libre Franklin"/>
              </a:rPr>
              <a:t>Создание идеи, разработка презентации, мотивирование членов команды</a:t>
            </a:r>
            <a:endParaRPr sz="2500" dirty="0">
              <a:solidFill>
                <a:schemeClr val="dk1"/>
              </a:solidFill>
              <a:latin typeface="Libre Franklin" pitchFamily="2" charset="0"/>
              <a:sym typeface="Libre Frankli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2500" i="1" dirty="0">
              <a:solidFill>
                <a:schemeClr val="dk1"/>
              </a:solidFill>
              <a:sym typeface="Libre Frankli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500" i="1" dirty="0">
                <a:solidFill>
                  <a:schemeClr val="dk1"/>
                </a:solidFill>
                <a:sym typeface="Libre Franklin"/>
              </a:rPr>
              <a:t>Студент СЗГМУ им. ИИ. Мечникова</a:t>
            </a:r>
            <a:endParaRPr sz="2500" i="1" dirty="0">
              <a:solidFill>
                <a:schemeClr val="dk1"/>
              </a:solidFill>
              <a:latin typeface="Libre Franklin" pitchFamily="2" charset="0"/>
              <a:sym typeface="Libre Franklin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4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8725711" y="1377307"/>
            <a:ext cx="2945784" cy="2051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Кудрявцев И.С., </a:t>
            </a:r>
            <a:r>
              <a:rPr lang="ru-RU" sz="1800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таймкипер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18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Создание идеи, поиск конкурентов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ru-RU" sz="1800" i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800" i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Студент СЗГМУ им. И.И. Мечникова </a:t>
            </a:r>
            <a:endParaRPr sz="1800" i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4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80" name="Google Shape;2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E527C2-5B17-754A-19F8-E2C0632B7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565" y="3562343"/>
            <a:ext cx="2149300" cy="28657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CED203-D7E2-D7F4-C4C6-1CCD36539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046" y="3562343"/>
            <a:ext cx="2149301" cy="28657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84141D-DC45-9B07-2B2E-125F308C4A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073" r="5047"/>
          <a:stretch/>
        </p:blipFill>
        <p:spPr>
          <a:xfrm>
            <a:off x="5651847" y="3562343"/>
            <a:ext cx="2461053" cy="28657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 dirty="0"/>
              <a:t>Контакты</a:t>
            </a:r>
            <a:endParaRPr sz="3200" dirty="0"/>
          </a:p>
        </p:txBody>
      </p:sp>
      <p:sp>
        <p:nvSpPr>
          <p:cNvPr id="296" name="Google Shape;296;p37"/>
          <p:cNvSpPr txBox="1">
            <a:spLocks noGrp="1"/>
          </p:cNvSpPr>
          <p:nvPr>
            <p:ph type="body" idx="1"/>
          </p:nvPr>
        </p:nvSpPr>
        <p:spPr>
          <a:xfrm>
            <a:off x="2694766" y="917150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/>
              <a:t>Сайт - </a:t>
            </a:r>
            <a:r>
              <a:rPr lang="en-US" sz="1800" dirty="0">
                <a:hlinkClick r:id="rId3"/>
              </a:rPr>
              <a:t>http://project8036020.tilda.ws</a:t>
            </a:r>
            <a:r>
              <a:rPr lang="ru-RU" sz="1800" dirty="0"/>
              <a:t> (пока в работе)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/>
              <a:t>Телефон – 8(911)288-39-49</a:t>
            </a:r>
            <a:endParaRPr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err="1"/>
              <a:t>Эл.почта</a:t>
            </a:r>
            <a:r>
              <a:rPr lang="ru-RU" sz="1800" dirty="0"/>
              <a:t> – </a:t>
            </a:r>
            <a:r>
              <a:rPr lang="en-US" sz="1800" dirty="0"/>
              <a:t>anastselezneva@list.ru</a:t>
            </a: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err="1"/>
              <a:t>Соц.сети</a:t>
            </a:r>
            <a:r>
              <a:rPr lang="ru-RU" sz="1800" dirty="0"/>
              <a:t> - </a:t>
            </a:r>
            <a:r>
              <a:rPr lang="ru-RU" sz="1800" dirty="0" err="1"/>
              <a:t>телеграм</a:t>
            </a: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sp>
        <p:nvSpPr>
          <p:cNvPr id="297" name="Google Shape;297;p37"/>
          <p:cNvSpPr txBox="1">
            <a:spLocks noGrp="1"/>
          </p:cNvSpPr>
          <p:nvPr>
            <p:ph type="body" idx="2"/>
          </p:nvPr>
        </p:nvSpPr>
        <p:spPr>
          <a:xfrm>
            <a:off x="2926079" y="4150581"/>
            <a:ext cx="8627166" cy="201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3200" b="1" dirty="0">
                <a:solidFill>
                  <a:srgbClr val="2E3C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 </a:t>
            </a:r>
          </a:p>
          <a:p>
            <a:pPr marL="228594" lvl="0" indent="-114293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3200" b="1" dirty="0">
                <a:solidFill>
                  <a:srgbClr val="2E3C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начать заботиться о здоровье, если не сейчас!</a:t>
            </a:r>
            <a:endParaRPr sz="3200" b="1" dirty="0">
              <a:solidFill>
                <a:srgbClr val="2E3C6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4847A6-C84A-E68E-4999-1323F3184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216" y="930337"/>
            <a:ext cx="1880484" cy="20660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6D88527-F407-5BF4-9342-26149C68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231" y="917150"/>
            <a:ext cx="3178535" cy="211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4DE60D-1319-DDC7-DE67-64E85651C2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3003" t="5408" r="14870" b="74199"/>
          <a:stretch/>
        </p:blipFill>
        <p:spPr>
          <a:xfrm>
            <a:off x="9252807" y="930337"/>
            <a:ext cx="2300737" cy="21763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1066</Words>
  <Application>Microsoft Office PowerPoint</Application>
  <PresentationFormat>Широкоэкранный</PresentationFormat>
  <Paragraphs>180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Wingdings</vt:lpstr>
      <vt:lpstr>Libre Franklin</vt:lpstr>
      <vt:lpstr>PT Sans</vt:lpstr>
      <vt:lpstr>Times New Roman</vt:lpstr>
      <vt:lpstr>Symbol</vt:lpstr>
      <vt:lpstr>Calibri</vt:lpstr>
      <vt:lpstr>Arial</vt:lpstr>
      <vt:lpstr>Тема Office</vt:lpstr>
      <vt:lpstr>Презентация PowerPoint</vt:lpstr>
      <vt:lpstr>Актуальность</vt:lpstr>
      <vt:lpstr>Проблема, которую решает проект</vt:lpstr>
      <vt:lpstr>Решение проблемы</vt:lpstr>
      <vt:lpstr>Как выглядит наш прототип:</vt:lpstr>
      <vt:lpstr>Целевая аудитория</vt:lpstr>
      <vt:lpstr>Обзор конкурентов</vt:lpstr>
      <vt:lpstr>Научный компонент</vt:lpstr>
      <vt:lpstr>Бизнес модель и факторы успеха</vt:lpstr>
      <vt:lpstr>Бизнес модель и факторы успеха</vt:lpstr>
      <vt:lpstr>Отношения с пользователями</vt:lpstr>
      <vt:lpstr>Бизнес модель и факторы успеха</vt:lpstr>
      <vt:lpstr>Финансовые показатели</vt:lpstr>
      <vt:lpstr>Финансовые показатели</vt:lpstr>
      <vt:lpstr>Стратегия продвижения</vt:lpstr>
      <vt:lpstr>Дорожная карта проекта</vt:lpstr>
      <vt:lpstr>Команда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Anastasia Duckman</cp:lastModifiedBy>
  <cp:revision>29</cp:revision>
  <dcterms:created xsi:type="dcterms:W3CDTF">2022-10-23T14:21:41Z</dcterms:created>
  <dcterms:modified xsi:type="dcterms:W3CDTF">2023-12-04T13:29:19Z</dcterms:modified>
</cp:coreProperties>
</file>