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311" r:id="rId2"/>
    <p:sldId id="308" r:id="rId3"/>
    <p:sldId id="281" r:id="rId4"/>
    <p:sldId id="286" r:id="rId5"/>
    <p:sldId id="309" r:id="rId6"/>
    <p:sldId id="310" r:id="rId7"/>
    <p:sldId id="306" r:id="rId8"/>
    <p:sldId id="269" r:id="rId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46" autoAdjust="0"/>
    <p:restoredTop sz="94694"/>
  </p:normalViewPr>
  <p:slideViewPr>
    <p:cSldViewPr snapToGrid="0" snapToObjects="1" showGuides="1">
      <p:cViewPr>
        <p:scale>
          <a:sx n="75" d="100"/>
          <a:sy n="75" d="100"/>
        </p:scale>
        <p:origin x="1632" y="774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A13521-DC92-4E4E-8A88-1FA1EA258E4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8A50D5-AA47-4C46-A09B-8C717D2A76AB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Описание проблемы</a:t>
          </a:r>
        </a:p>
      </dgm:t>
    </dgm:pt>
    <dgm:pt modelId="{280EB9F0-2D15-4A34-94DC-E4577212CE78}" type="par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BA2ECD9-C9D9-4F90-8AAB-5C60B9F1F907}" type="sib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529F3279-88E5-4757-A4C3-8BD7CD77D8C9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90F80212-BE81-4A8C-95DD-6DA659195EDC}" type="par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75F28BB5-EE8A-4725-B4D4-B8A3B9D99D8C}" type="sib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8B89595-65B1-4B73-834B-61AB58D61EBC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Какая часть проблемы решается</a:t>
          </a:r>
        </a:p>
      </dgm:t>
    </dgm:pt>
    <dgm:pt modelId="{DECC0D95-4E37-480F-A0A9-0583DE1E96F7}" type="par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F2C317CE-6705-4E7B-A883-41AE16550FC5}" type="sib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133DD9C8-EE42-44FE-BD1A-9B3A92116EAE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E56D5218-85DF-454D-8C54-415ECE9853F9}" type="par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33CC5279-995C-4717-AA89-D54A8004B2BD}" type="sib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D8F0FF41-C9BA-47A7-BE2E-580800543680}" type="pres">
      <dgm:prSet presAssocID="{F7A13521-DC92-4E4E-8A88-1FA1EA258E4C}" presName="linearFlow" presStyleCnt="0">
        <dgm:presLayoutVars>
          <dgm:dir/>
          <dgm:animLvl val="lvl"/>
          <dgm:resizeHandles val="exact"/>
        </dgm:presLayoutVars>
      </dgm:prSet>
      <dgm:spPr/>
    </dgm:pt>
    <dgm:pt modelId="{4CE5C585-BEEC-4801-B9FF-1FBE22FFA0FA}" type="pres">
      <dgm:prSet presAssocID="{D38A50D5-AA47-4C46-A09B-8C717D2A76AB}" presName="composite" presStyleCnt="0"/>
      <dgm:spPr/>
    </dgm:pt>
    <dgm:pt modelId="{BBBE63A3-EB10-4838-B957-F63E43FDC814}" type="pres">
      <dgm:prSet presAssocID="{D38A50D5-AA47-4C46-A09B-8C717D2A76AB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B3F6FE57-599B-4DE3-AB87-F51D73C49E27}" type="pres">
      <dgm:prSet presAssocID="{D38A50D5-AA47-4C46-A09B-8C717D2A76AB}" presName="descendantText" presStyleLbl="alignAcc1" presStyleIdx="0" presStyleCnt="2" custLinFactNeighborX="0" custLinFactNeighborY="-130">
        <dgm:presLayoutVars>
          <dgm:bulletEnabled val="1"/>
        </dgm:presLayoutVars>
      </dgm:prSet>
      <dgm:spPr/>
    </dgm:pt>
    <dgm:pt modelId="{7CDC4DFD-911E-4859-93F7-480CAEEF4EA1}" type="pres">
      <dgm:prSet presAssocID="{6BA2ECD9-C9D9-4F90-8AAB-5C60B9F1F907}" presName="sp" presStyleCnt="0"/>
      <dgm:spPr/>
    </dgm:pt>
    <dgm:pt modelId="{F0ED7302-CE3A-43D2-928B-09802ACA7C52}" type="pres">
      <dgm:prSet presAssocID="{68B89595-65B1-4B73-834B-61AB58D61EBC}" presName="composite" presStyleCnt="0"/>
      <dgm:spPr/>
    </dgm:pt>
    <dgm:pt modelId="{9A781854-D7A0-4C10-9886-C04AE40C01F5}" type="pres">
      <dgm:prSet presAssocID="{68B89595-65B1-4B73-834B-61AB58D61EBC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4B70C2FB-A5DD-4100-826E-4BBD446FE246}" type="pres">
      <dgm:prSet presAssocID="{68B89595-65B1-4B73-834B-61AB58D61EBC}" presName="descendantText" presStyleLbl="alignAcc1" presStyleIdx="1" presStyleCnt="2" custLinFactNeighborX="0" custLinFactNeighborY="904">
        <dgm:presLayoutVars>
          <dgm:bulletEnabled val="1"/>
        </dgm:presLayoutVars>
      </dgm:prSet>
      <dgm:spPr/>
    </dgm:pt>
  </dgm:ptLst>
  <dgm:cxnLst>
    <dgm:cxn modelId="{CD153550-70E0-447B-A6DD-426E3C4F74B6}" type="presOf" srcId="{F7A13521-DC92-4E4E-8A88-1FA1EA258E4C}" destId="{D8F0FF41-C9BA-47A7-BE2E-580800543680}" srcOrd="0" destOrd="0" presId="urn:microsoft.com/office/officeart/2005/8/layout/chevron2"/>
    <dgm:cxn modelId="{4A57FB53-2E89-4D29-90D9-52FF7601D931}" srcId="{68B89595-65B1-4B73-834B-61AB58D61EBC}" destId="{133DD9C8-EE42-44FE-BD1A-9B3A92116EAE}" srcOrd="0" destOrd="0" parTransId="{E56D5218-85DF-454D-8C54-415ECE9853F9}" sibTransId="{33CC5279-995C-4717-AA89-D54A8004B2BD}"/>
    <dgm:cxn modelId="{9EF9278B-5651-4E1A-BDB4-018189E55A2B}" srcId="{D38A50D5-AA47-4C46-A09B-8C717D2A76AB}" destId="{529F3279-88E5-4757-A4C3-8BD7CD77D8C9}" srcOrd="0" destOrd="0" parTransId="{90F80212-BE81-4A8C-95DD-6DA659195EDC}" sibTransId="{75F28BB5-EE8A-4725-B4D4-B8A3B9D99D8C}"/>
    <dgm:cxn modelId="{4E1C779E-F3FA-48BD-9425-CF49C4D39247}" type="presOf" srcId="{133DD9C8-EE42-44FE-BD1A-9B3A92116EAE}" destId="{4B70C2FB-A5DD-4100-826E-4BBD446FE246}" srcOrd="0" destOrd="0" presId="urn:microsoft.com/office/officeart/2005/8/layout/chevron2"/>
    <dgm:cxn modelId="{734A14A0-69DA-44F7-8411-4CE800984864}" type="presOf" srcId="{529F3279-88E5-4757-A4C3-8BD7CD77D8C9}" destId="{B3F6FE57-599B-4DE3-AB87-F51D73C49E27}" srcOrd="0" destOrd="0" presId="urn:microsoft.com/office/officeart/2005/8/layout/chevron2"/>
    <dgm:cxn modelId="{335178B4-E906-41C7-B7D7-E922C6A9A2AF}" type="presOf" srcId="{D38A50D5-AA47-4C46-A09B-8C717D2A76AB}" destId="{BBBE63A3-EB10-4838-B957-F63E43FDC814}" srcOrd="0" destOrd="0" presId="urn:microsoft.com/office/officeart/2005/8/layout/chevron2"/>
    <dgm:cxn modelId="{85774FC1-62A0-4C37-AFA0-63752BE7BF1A}" type="presOf" srcId="{68B89595-65B1-4B73-834B-61AB58D61EBC}" destId="{9A781854-D7A0-4C10-9886-C04AE40C01F5}" srcOrd="0" destOrd="0" presId="urn:microsoft.com/office/officeart/2005/8/layout/chevron2"/>
    <dgm:cxn modelId="{283ED4CE-C25E-4580-9DAC-EA55B883CB36}" srcId="{F7A13521-DC92-4E4E-8A88-1FA1EA258E4C}" destId="{D38A50D5-AA47-4C46-A09B-8C717D2A76AB}" srcOrd="0" destOrd="0" parTransId="{280EB9F0-2D15-4A34-94DC-E4577212CE78}" sibTransId="{6BA2ECD9-C9D9-4F90-8AAB-5C60B9F1F907}"/>
    <dgm:cxn modelId="{9C9149DA-169B-4892-BD82-CCE3F32CA20C}" srcId="{F7A13521-DC92-4E4E-8A88-1FA1EA258E4C}" destId="{68B89595-65B1-4B73-834B-61AB58D61EBC}" srcOrd="1" destOrd="0" parTransId="{DECC0D95-4E37-480F-A0A9-0583DE1E96F7}" sibTransId="{F2C317CE-6705-4E7B-A883-41AE16550FC5}"/>
    <dgm:cxn modelId="{9ADF407C-FE8E-4232-A4C1-5093156B6D43}" type="presParOf" srcId="{D8F0FF41-C9BA-47A7-BE2E-580800543680}" destId="{4CE5C585-BEEC-4801-B9FF-1FBE22FFA0FA}" srcOrd="0" destOrd="0" presId="urn:microsoft.com/office/officeart/2005/8/layout/chevron2"/>
    <dgm:cxn modelId="{21290AAA-D5EC-47C3-8214-7CB5ABC8CB73}" type="presParOf" srcId="{4CE5C585-BEEC-4801-B9FF-1FBE22FFA0FA}" destId="{BBBE63A3-EB10-4838-B957-F63E43FDC814}" srcOrd="0" destOrd="0" presId="urn:microsoft.com/office/officeart/2005/8/layout/chevron2"/>
    <dgm:cxn modelId="{6A930E9B-475E-409D-9989-98C26CB082D8}" type="presParOf" srcId="{4CE5C585-BEEC-4801-B9FF-1FBE22FFA0FA}" destId="{B3F6FE57-599B-4DE3-AB87-F51D73C49E27}" srcOrd="1" destOrd="0" presId="urn:microsoft.com/office/officeart/2005/8/layout/chevron2"/>
    <dgm:cxn modelId="{5AC8CB01-2FCB-49A4-BF75-5103CA4ED850}" type="presParOf" srcId="{D8F0FF41-C9BA-47A7-BE2E-580800543680}" destId="{7CDC4DFD-911E-4859-93F7-480CAEEF4EA1}" srcOrd="1" destOrd="0" presId="urn:microsoft.com/office/officeart/2005/8/layout/chevron2"/>
    <dgm:cxn modelId="{B89D9D44-88A0-4859-86AB-9C9088B197D6}" type="presParOf" srcId="{D8F0FF41-C9BA-47A7-BE2E-580800543680}" destId="{F0ED7302-CE3A-43D2-928B-09802ACA7C52}" srcOrd="2" destOrd="0" presId="urn:microsoft.com/office/officeart/2005/8/layout/chevron2"/>
    <dgm:cxn modelId="{B61E7C4E-5D68-4813-AB5A-633C86E991F3}" type="presParOf" srcId="{F0ED7302-CE3A-43D2-928B-09802ACA7C52}" destId="{9A781854-D7A0-4C10-9886-C04AE40C01F5}" srcOrd="0" destOrd="0" presId="urn:microsoft.com/office/officeart/2005/8/layout/chevron2"/>
    <dgm:cxn modelId="{74D200D7-7F44-4FC0-B190-B66361D6958B}" type="presParOf" srcId="{F0ED7302-CE3A-43D2-928B-09802ACA7C52}" destId="{4B70C2FB-A5DD-4100-826E-4BBD446FE24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E63A3-EB10-4838-B957-F63E43FDC814}">
      <dsp:nvSpPr>
        <dsp:cNvPr id="0" name=""/>
        <dsp:cNvSpPr/>
      </dsp:nvSpPr>
      <dsp:spPr>
        <a:xfrm rot="5400000">
          <a:off x="-389823" y="392020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Описание проблемы</a:t>
          </a:r>
        </a:p>
      </dsp:txBody>
      <dsp:txXfrm rot="-5400000">
        <a:off x="0" y="911785"/>
        <a:ext cx="1819176" cy="779646"/>
      </dsp:txXfrm>
    </dsp:sp>
    <dsp:sp modelId="{B3F6FE57-599B-4DE3-AB87-F51D73C49E27}">
      <dsp:nvSpPr>
        <dsp:cNvPr id="0" name=""/>
        <dsp:cNvSpPr/>
      </dsp:nvSpPr>
      <dsp:spPr>
        <a:xfrm rot="5400000">
          <a:off x="3738222" y="-1919045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>
            <a:latin typeface="Gilroy-ExtraBold"/>
          </a:endParaRPr>
        </a:p>
      </dsp:txBody>
      <dsp:txXfrm rot="-5400000">
        <a:off x="1819176" y="82463"/>
        <a:ext cx="5444865" cy="1524310"/>
      </dsp:txXfrm>
    </dsp:sp>
    <dsp:sp modelId="{9A781854-D7A0-4C10-9886-C04AE40C01F5}">
      <dsp:nvSpPr>
        <dsp:cNvPr id="0" name=""/>
        <dsp:cNvSpPr/>
      </dsp:nvSpPr>
      <dsp:spPr>
        <a:xfrm rot="5400000">
          <a:off x="-389823" y="2707832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Какая часть проблемы решается</a:t>
          </a:r>
        </a:p>
      </dsp:txBody>
      <dsp:txXfrm rot="-5400000">
        <a:off x="0" y="3227597"/>
        <a:ext cx="1819176" cy="779646"/>
      </dsp:txXfrm>
    </dsp:sp>
    <dsp:sp modelId="{4B70C2FB-A5DD-4100-826E-4BBD446FE246}">
      <dsp:nvSpPr>
        <dsp:cNvPr id="0" name=""/>
        <dsp:cNvSpPr/>
      </dsp:nvSpPr>
      <dsp:spPr>
        <a:xfrm rot="5400000">
          <a:off x="3738222" y="414233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>
            <a:latin typeface="Gilroy-ExtraBold"/>
          </a:endParaRPr>
        </a:p>
      </dsp:txBody>
      <dsp:txXfrm rot="-5400000">
        <a:off x="1819176" y="2415741"/>
        <a:ext cx="5444865" cy="1524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6374072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4153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4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diagramData" Target="../diagrams/data1.xml"/><Relationship Id="rId5" Type="http://schemas.openxmlformats.org/officeDocument/2006/relationships/image" Target="../media/image6.jpeg"/><Relationship Id="rId10" Type="http://schemas.microsoft.com/office/2007/relationships/diagramDrawing" Target="../diagrams/drawing1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становка пробле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28" name="Текст 2"/>
          <p:cNvSpPr>
            <a:spLocks noGrp="1"/>
          </p:cNvSpPr>
          <p:nvPr>
            <p:ph type="body" sz="quarter" idx="14" hasCustomPrompt="1"/>
          </p:nvPr>
        </p:nvSpPr>
        <p:spPr>
          <a:xfrm>
            <a:off x="8253523" y="1510270"/>
            <a:ext cx="3673076" cy="4748097"/>
          </a:xfrm>
          <a:ln w="19050">
            <a:solidFill>
              <a:srgbClr val="7030A0"/>
            </a:solidFill>
            <a:miter lim="400000"/>
          </a:ln>
        </p:spPr>
        <p:txBody>
          <a:bodyPr lIns="45718" tIns="45718" rIns="45718" bIns="45718">
            <a:noAutofit/>
          </a:bodyPr>
          <a:lstStyle>
            <a:lvl1pPr marL="88900" indent="-88900">
              <a:spcBef>
                <a:spcPts val="0"/>
              </a:spcBef>
              <a:defRPr kumimoji="0" lang="ru-RU" sz="16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265113" indent="-77788">
              <a:spcBef>
                <a:spcPts val="0"/>
              </a:spcBef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пункт 20 паспорта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1CBA5E-5785-4110-8634-619D8ED23608}"/>
              </a:ext>
            </a:extLst>
          </p:cNvPr>
          <p:cNvSpPr txBox="1"/>
          <p:nvPr userDrawn="1"/>
        </p:nvSpPr>
        <p:spPr>
          <a:xfrm>
            <a:off x="8253523" y="987054"/>
            <a:ext cx="3810612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800" b="1" dirty="0">
                <a:solidFill>
                  <a:srgbClr val="8F00FF"/>
                </a:solidFill>
                <a:latin typeface="Gilroy-ExtraBold"/>
              </a:rPr>
              <a:t>Решение: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3322107" y="180268"/>
            <a:ext cx="868106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rPr>
              <a:t>Постановка проблемы и ее решение</a:t>
            </a:r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 userDrawn="1">
            <p:extLst>
              <p:ext uri="{D42A27DB-BD31-4B8C-83A1-F6EECF244321}">
                <p14:modId xmlns:p14="http://schemas.microsoft.com/office/powerpoint/2010/main" val="3977184857"/>
              </p:ext>
            </p:extLst>
          </p:nvPr>
        </p:nvGraphicFramePr>
        <p:xfrm>
          <a:off x="495746" y="1424803"/>
          <a:ext cx="7346504" cy="4919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0" name="Текст 7"/>
          <p:cNvSpPr>
            <a:spLocks noGrp="1"/>
          </p:cNvSpPr>
          <p:nvPr>
            <p:ph type="body" sz="quarter" idx="10" hasCustomPrompt="1"/>
          </p:nvPr>
        </p:nvSpPr>
        <p:spPr>
          <a:xfrm>
            <a:off x="2362200" y="1424804"/>
            <a:ext cx="5410200" cy="1689872"/>
          </a:xfrm>
        </p:spPr>
        <p:txBody>
          <a:bodyPr>
            <a:normAutofit/>
          </a:bodyPr>
          <a:lstStyle>
            <a:lvl1pPr marL="228600" indent="-142875">
              <a:defRPr sz="2200" baseline="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пункт 25 паспорта</a:t>
            </a:r>
          </a:p>
        </p:txBody>
      </p:sp>
      <p:sp>
        <p:nvSpPr>
          <p:cNvPr id="21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2362200" y="3780451"/>
            <a:ext cx="5410200" cy="1689872"/>
          </a:xfrm>
        </p:spPr>
        <p:txBody>
          <a:bodyPr>
            <a:normAutofit/>
          </a:bodyPr>
          <a:lstStyle>
            <a:lvl1pPr marL="228600" indent="-142875">
              <a:defRPr sz="2200" baseline="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пункт 2</a:t>
            </a:r>
            <a:r>
              <a:rPr lang="en-US" dirty="0"/>
              <a:t>6</a:t>
            </a:r>
            <a:r>
              <a:rPr lang="ru-RU" dirty="0"/>
              <a:t> паспорта</a:t>
            </a:r>
          </a:p>
        </p:txBody>
      </p:sp>
    </p:spTree>
    <p:extLst>
      <p:ext uri="{BB962C8B-B14F-4D97-AF65-F5344CB8AC3E}">
        <p14:creationId xmlns:p14="http://schemas.microsoft.com/office/powerpoint/2010/main" val="76741074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Этапы про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 userDrawn="1"/>
        </p:nvGrpSpPr>
        <p:grpSpPr>
          <a:xfrm>
            <a:off x="4201828" y="1057224"/>
            <a:ext cx="3788342" cy="4912616"/>
            <a:chOff x="3625668" y="1057224"/>
            <a:chExt cx="3788342" cy="4912616"/>
          </a:xfrm>
        </p:grpSpPr>
        <p:sp>
          <p:nvSpPr>
            <p:cNvPr id="62" name="Текст 2"/>
            <p:cNvSpPr txBox="1"/>
            <p:nvPr/>
          </p:nvSpPr>
          <p:spPr>
            <a:xfrm>
              <a:off x="3625668" y="1057224"/>
              <a:ext cx="759795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1</a:t>
              </a:r>
            </a:p>
          </p:txBody>
        </p:sp>
        <p:sp>
          <p:nvSpPr>
            <p:cNvPr id="63" name="Текст 2"/>
            <p:cNvSpPr txBox="1"/>
            <p:nvPr/>
          </p:nvSpPr>
          <p:spPr>
            <a:xfrm>
              <a:off x="3625668" y="3598411"/>
              <a:ext cx="759795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3</a:t>
              </a:r>
            </a:p>
          </p:txBody>
        </p:sp>
        <p:sp>
          <p:nvSpPr>
            <p:cNvPr id="64" name="Текст 2"/>
            <p:cNvSpPr txBox="1"/>
            <p:nvPr/>
          </p:nvSpPr>
          <p:spPr>
            <a:xfrm>
              <a:off x="6654216" y="2253306"/>
              <a:ext cx="759794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2</a:t>
              </a:r>
            </a:p>
          </p:txBody>
        </p:sp>
        <p:sp>
          <p:nvSpPr>
            <p:cNvPr id="65" name="Текст 2"/>
            <p:cNvSpPr txBox="1"/>
            <p:nvPr/>
          </p:nvSpPr>
          <p:spPr>
            <a:xfrm>
              <a:off x="6652932" y="4646405"/>
              <a:ext cx="759794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4</a:t>
              </a:r>
            </a:p>
          </p:txBody>
        </p:sp>
        <p:sp>
          <p:nvSpPr>
            <p:cNvPr id="79" name="Соединительная линия уступом 2"/>
            <p:cNvSpPr/>
            <p:nvPr/>
          </p:nvSpPr>
          <p:spPr>
            <a:xfrm>
              <a:off x="4383482" y="1694388"/>
              <a:ext cx="2162014" cy="1066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80" name="Соединительная линия уступом 26"/>
            <p:cNvSpPr/>
            <p:nvPr/>
          </p:nvSpPr>
          <p:spPr>
            <a:xfrm rot="10800000" flipV="1">
              <a:off x="4383482" y="3193233"/>
              <a:ext cx="2162012" cy="859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81" name="Соединительная линия уступом 29"/>
            <p:cNvSpPr/>
            <p:nvPr/>
          </p:nvSpPr>
          <p:spPr>
            <a:xfrm>
              <a:off x="4471393" y="4567160"/>
              <a:ext cx="2074102" cy="859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sp>
        <p:nvSpPr>
          <p:cNvPr id="26" name="Текст заголовка">
            <a:extLst>
              <a:ext uri="{FF2B5EF4-FFF2-40B4-BE49-F238E27FC236}">
                <a16:creationId xmlns:a16="http://schemas.microsoft.com/office/drawing/2014/main" id="{2CFC46DE-2201-42C2-BF3C-C284A51B7C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endParaRPr dirty="0"/>
          </a:p>
        </p:txBody>
      </p:sp>
      <p:pic>
        <p:nvPicPr>
          <p:cNvPr id="27" name="Picture 5" descr="C:\Users\user\Desktop\Безымянный6.png">
            <a:extLst>
              <a:ext uri="{FF2B5EF4-FFF2-40B4-BE49-F238E27FC236}">
                <a16:creationId xmlns:a16="http://schemas.microsoft.com/office/drawing/2014/main" id="{39BCB39C-1638-4A13-9F9F-87BCA5F308B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Номер слайда">
            <a:extLst>
              <a:ext uri="{FF2B5EF4-FFF2-40B4-BE49-F238E27FC236}">
                <a16:creationId xmlns:a16="http://schemas.microsoft.com/office/drawing/2014/main" id="{801C36C7-F0D0-4D38-AAD3-DC25276B96B8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CA55861A-9584-43C4-B5A2-798276485260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976372EF-8589-4AFB-B8A7-949DC16D5AFB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4FD47325-57C1-45C8-9D0D-ED5FB22188B6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E3E15495-6399-413B-BD41-BB55F1F86CC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15D68387-E98D-4862-933A-C6E87A2E68E2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7FDCE187-E52B-4C5F-9363-A3336C2BF4F7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3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992246"/>
            <a:ext cx="3706082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0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507999" y="3504066"/>
            <a:ext cx="3708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1" name="Текст 2"/>
          <p:cNvSpPr>
            <a:spLocks noGrp="1"/>
          </p:cNvSpPr>
          <p:nvPr>
            <p:ph type="body" sz="quarter" idx="12" hasCustomPrompt="1"/>
          </p:nvPr>
        </p:nvSpPr>
        <p:spPr>
          <a:xfrm>
            <a:off x="7988885" y="1718941"/>
            <a:ext cx="3744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2" name="Текст 2"/>
          <p:cNvSpPr>
            <a:spLocks noGrp="1"/>
          </p:cNvSpPr>
          <p:nvPr>
            <p:ph type="body" sz="quarter" idx="13" hasCustomPrompt="1"/>
          </p:nvPr>
        </p:nvSpPr>
        <p:spPr>
          <a:xfrm>
            <a:off x="7988885" y="4465454"/>
            <a:ext cx="3744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4650551" y="1285473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01.01.24-31.03.24</a:t>
            </a:r>
          </a:p>
        </p:txBody>
      </p:sp>
      <p:sp>
        <p:nvSpPr>
          <p:cNvPr id="39" name="TextBox 38"/>
          <p:cNvSpPr txBox="1"/>
          <p:nvPr userDrawn="1"/>
        </p:nvSpPr>
        <p:spPr>
          <a:xfrm>
            <a:off x="5840467" y="2793532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ru-RU" dirty="0">
                <a:sym typeface="Helvetica"/>
              </a:rPr>
              <a:t>01.04.24-30.06.24</a:t>
            </a:r>
          </a:p>
        </p:txBody>
      </p:sp>
      <p:sp>
        <p:nvSpPr>
          <p:cNvPr id="43" name="TextBox 42"/>
          <p:cNvSpPr txBox="1"/>
          <p:nvPr userDrawn="1"/>
        </p:nvSpPr>
        <p:spPr>
          <a:xfrm>
            <a:off x="4778258" y="4125236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ru-RU" dirty="0">
                <a:sym typeface="Helvetica"/>
              </a:rPr>
              <a:t>01.07.24-30.</a:t>
            </a:r>
            <a:r>
              <a:rPr lang="en-US" dirty="0">
                <a:sym typeface="Helvetica"/>
              </a:rPr>
              <a:t>0</a:t>
            </a:r>
            <a:r>
              <a:rPr lang="ru-RU" dirty="0">
                <a:sym typeface="Helvetica"/>
              </a:rPr>
              <a:t>9.2</a:t>
            </a:r>
            <a:r>
              <a:rPr lang="en-US" dirty="0">
                <a:sym typeface="Helvetica"/>
              </a:rPr>
              <a:t>4</a:t>
            </a:r>
            <a:endParaRPr lang="ru-RU" dirty="0">
              <a:sym typeface="Helvetica"/>
            </a:endParaRPr>
          </a:p>
        </p:txBody>
      </p:sp>
      <p:sp>
        <p:nvSpPr>
          <p:cNvPr id="44" name="TextBox 43"/>
          <p:cNvSpPr txBox="1"/>
          <p:nvPr userDrawn="1"/>
        </p:nvSpPr>
        <p:spPr>
          <a:xfrm>
            <a:off x="5899244" y="5511782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ru-RU" dirty="0">
                <a:sym typeface="Helvetica"/>
              </a:rPr>
              <a:t>01.10.2</a:t>
            </a:r>
            <a:r>
              <a:rPr lang="en-US" dirty="0">
                <a:sym typeface="Helvetica"/>
              </a:rPr>
              <a:t>4</a:t>
            </a:r>
            <a:r>
              <a:rPr lang="ru-RU" dirty="0">
                <a:sym typeface="Helvetica"/>
              </a:rPr>
              <a:t>-3</a:t>
            </a:r>
            <a:r>
              <a:rPr lang="en-US" dirty="0">
                <a:sym typeface="Helvetica"/>
              </a:rPr>
              <a:t>1</a:t>
            </a:r>
            <a:r>
              <a:rPr lang="ru-RU" dirty="0">
                <a:sym typeface="Helvetica"/>
              </a:rPr>
              <a:t>.12.2</a:t>
            </a:r>
            <a:r>
              <a:rPr lang="en-US" dirty="0">
                <a:sym typeface="Helvetica"/>
              </a:rPr>
              <a:t>4</a:t>
            </a:r>
            <a:endParaRPr lang="ru-RU" dirty="0">
              <a:sym typeface="Helvetica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95594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9" r:id="rId10"/>
    <p:sldLayoutId id="2147483660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7">
            <a:extLst>
              <a:ext uri="{FF2B5EF4-FFF2-40B4-BE49-F238E27FC236}">
                <a16:creationId xmlns:a16="http://schemas.microsoft.com/office/drawing/2014/main" id="{0F780AEF-3ED3-452D-9C1F-E31D071B06E1}"/>
              </a:ext>
            </a:extLst>
          </p:cNvPr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064EE44E-736B-4266-B11D-ED0F7FC72D25}"/>
              </a:ext>
            </a:extLst>
          </p:cNvPr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Прямоугольник 13">
            <a:extLst>
              <a:ext uri="{FF2B5EF4-FFF2-40B4-BE49-F238E27FC236}">
                <a16:creationId xmlns:a16="http://schemas.microsoft.com/office/drawing/2014/main" id="{FDBABAE5-AF45-40D7-A607-F042BFFC87F0}"/>
              </a:ext>
            </a:extLst>
          </p:cNvPr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76D893B-0DA1-4BDD-B68F-160DC2D6A2E7}"/>
              </a:ext>
            </a:extLst>
          </p:cNvPr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Квадрат">
            <a:extLst>
              <a:ext uri="{FF2B5EF4-FFF2-40B4-BE49-F238E27FC236}">
                <a16:creationId xmlns:a16="http://schemas.microsoft.com/office/drawing/2014/main" id="{024FF494-5212-42EB-8704-27DA4685DD9B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12" name="Рисунок 11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D8BD9B00-33BC-40D9-B9E3-9A3455B32C0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C23FA92-5D48-4710-BC43-A47DF8663FC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B4AC696-193E-4BA7-B302-1F51F6D0747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0177" y="517159"/>
            <a:ext cx="2276442" cy="131106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E33A128-E807-41CD-B044-18D7D37AEA51}"/>
              </a:ext>
            </a:extLst>
          </p:cNvPr>
          <p:cNvSpPr txBox="1"/>
          <p:nvPr/>
        </p:nvSpPr>
        <p:spPr>
          <a:xfrm>
            <a:off x="315408" y="270042"/>
            <a:ext cx="5259892" cy="16970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/>
              <a:t>САЙТ ПО ОБМЕНУ ПРОФЕССИОНАЛЬНЫМИ НАВЫКАМИ KNOW-ME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46F687F-3DC5-4F85-BF1C-84103B00F39A}"/>
              </a:ext>
            </a:extLst>
          </p:cNvPr>
          <p:cNvSpPr txBox="1"/>
          <p:nvPr/>
        </p:nvSpPr>
        <p:spPr>
          <a:xfrm>
            <a:off x="315947" y="2260863"/>
            <a:ext cx="5449853" cy="42847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u="sng" dirty="0"/>
              <a:t>Рынок НТИ:</a:t>
            </a:r>
            <a:r>
              <a:rPr lang="ru-RU" b="1" dirty="0"/>
              <a:t>	</a:t>
            </a:r>
            <a:r>
              <a:rPr lang="ru-RU" dirty="0" err="1"/>
              <a:t>Эдунет</a:t>
            </a: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b="1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u="sng" dirty="0"/>
              <a:t>Тема стартап проекта: </a:t>
            </a:r>
            <a:r>
              <a:rPr lang="ru-RU" dirty="0"/>
              <a:t>Технологии информационных систем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u="sng" dirty="0"/>
              <a:t>Технологическое направление: </a:t>
            </a:r>
            <a:r>
              <a:rPr lang="ru-RU" dirty="0"/>
              <a:t>Технологии информационных, управляющих, навигационных систем</a:t>
            </a:r>
          </a:p>
        </p:txBody>
      </p:sp>
    </p:spTree>
    <p:extLst>
      <p:ext uri="{BB962C8B-B14F-4D97-AF65-F5344CB8AC3E}">
        <p14:creationId xmlns:p14="http://schemas.microsoft.com/office/powerpoint/2010/main" val="244059263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Создание платформы для обмена навыками с помощью </a:t>
            </a:r>
            <a:r>
              <a:rPr lang="en-US" dirty="0" err="1"/>
              <a:t>PHP</a:t>
            </a:r>
            <a:r>
              <a:rPr lang="en-US" dirty="0"/>
              <a:t>, </a:t>
            </a:r>
            <a:r>
              <a:rPr lang="en-US" dirty="0" err="1"/>
              <a:t>Laravel</a:t>
            </a:r>
            <a:r>
              <a:rPr lang="en-US" dirty="0"/>
              <a:t>, </a:t>
            </a:r>
            <a:r>
              <a:rPr lang="en-US" dirty="0" err="1"/>
              <a:t>Vue</a:t>
            </a:r>
            <a:r>
              <a:rPr lang="en-US" dirty="0"/>
              <a:t> (React), </a:t>
            </a:r>
            <a:r>
              <a:rPr lang="en-US" dirty="0" err="1"/>
              <a:t>JS</a:t>
            </a:r>
            <a:r>
              <a:rPr lang="en-US" dirty="0"/>
              <a:t>, MySQL, </a:t>
            </a:r>
            <a:r>
              <a:rPr lang="en-US" dirty="0" err="1"/>
              <a:t>MongoDB</a:t>
            </a:r>
            <a:r>
              <a:rPr lang="en-US" dirty="0"/>
              <a:t>, </a:t>
            </a:r>
            <a:r>
              <a:rPr lang="en-US" dirty="0" err="1"/>
              <a:t>ElasticSearch</a:t>
            </a:r>
            <a:r>
              <a:rPr lang="en-US" dirty="0"/>
              <a:t>, </a:t>
            </a:r>
            <a:r>
              <a:rPr lang="en-US" dirty="0" err="1"/>
              <a:t>Redis</a:t>
            </a:r>
            <a:r>
              <a:rPr lang="en-US" dirty="0"/>
              <a:t>, </a:t>
            </a:r>
            <a:r>
              <a:rPr lang="en-US" dirty="0" err="1"/>
              <a:t>Docker</a:t>
            </a:r>
            <a:r>
              <a:rPr lang="en-US" dirty="0"/>
              <a:t>, CI/CD, </a:t>
            </a:r>
            <a:r>
              <a:rPr lang="en-US" dirty="0" err="1"/>
              <a:t>Git</a:t>
            </a:r>
            <a:r>
              <a:rPr lang="en-US" dirty="0"/>
              <a:t>, HTML, </a:t>
            </a:r>
            <a:r>
              <a:rPr lang="en-US" dirty="0" err="1"/>
              <a:t>CSS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Любители и энтузиасты, новички и студенты: желание получить новые знания, хобби, опыт, влиться в </a:t>
            </a:r>
            <a:r>
              <a:rPr lang="ru-RU" dirty="0" err="1"/>
              <a:t>коммьюнити</a:t>
            </a:r>
            <a:r>
              <a:rPr lang="ru-RU" dirty="0"/>
              <a:t> Требование людей с разным опытом на рынке труда, обучение через сообщества эффективнее, развитие технологий на стыке дисциплин. </a:t>
            </a:r>
          </a:p>
          <a:p>
            <a:r>
              <a:rPr lang="ru-RU" dirty="0"/>
              <a:t>Специалисты и эксперты, предприниматели и бизнес-владельцы: продвижение своих знаний, получение нового/другого опыта Получение нового опыта, репутация является одним из источников дохода.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/>
          </a:bodyPr>
          <a:lstStyle/>
          <a:p>
            <a:pPr marL="85725" indent="0">
              <a:buNone/>
            </a:pPr>
            <a:r>
              <a:rPr lang="ru-RU" dirty="0"/>
              <a:t>Пользуясь продуктом участники могут получить: опыт, контакты, знакомства. Создается пространство для взаимодействия для обмена опытом между молодыми и опытными специалистами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617AA9A-6A04-42DD-9ADA-0D36683E8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1271"/>
            <a:ext cx="2184399" cy="62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3851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4" y="94344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Научно-техническое решение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486684" y="1711570"/>
            <a:ext cx="5112257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dirty="0"/>
              <a:t>Создание платформы для обмена навыками с помощью </a:t>
            </a:r>
            <a:r>
              <a:rPr lang="en-US" dirty="0" err="1"/>
              <a:t>PHP</a:t>
            </a:r>
            <a:r>
              <a:rPr lang="en-US" dirty="0"/>
              <a:t>, </a:t>
            </a:r>
            <a:r>
              <a:rPr lang="en-US" dirty="0" err="1"/>
              <a:t>Laravel</a:t>
            </a:r>
            <a:r>
              <a:rPr lang="en-US" dirty="0"/>
              <a:t>, </a:t>
            </a:r>
            <a:r>
              <a:rPr lang="en-US" dirty="0" err="1"/>
              <a:t>Vue</a:t>
            </a:r>
            <a:r>
              <a:rPr lang="en-US" dirty="0"/>
              <a:t> (React), </a:t>
            </a:r>
            <a:r>
              <a:rPr lang="en-US" dirty="0" err="1"/>
              <a:t>JS</a:t>
            </a:r>
            <a:r>
              <a:rPr lang="en-US" dirty="0"/>
              <a:t>, MySQL, </a:t>
            </a:r>
            <a:r>
              <a:rPr lang="en-US" dirty="0" err="1"/>
              <a:t>MongoDB</a:t>
            </a:r>
            <a:r>
              <a:rPr lang="en-US" dirty="0"/>
              <a:t>, </a:t>
            </a:r>
            <a:r>
              <a:rPr lang="en-US" dirty="0" err="1"/>
              <a:t>ElasticSearch</a:t>
            </a:r>
            <a:r>
              <a:rPr lang="en-US" dirty="0"/>
              <a:t>, </a:t>
            </a:r>
            <a:r>
              <a:rPr lang="en-US" dirty="0" err="1"/>
              <a:t>Redis</a:t>
            </a:r>
            <a:r>
              <a:rPr lang="en-US" dirty="0"/>
              <a:t>, </a:t>
            </a:r>
            <a:r>
              <a:rPr lang="en-US" dirty="0" err="1"/>
              <a:t>Docker</a:t>
            </a:r>
            <a:r>
              <a:rPr lang="en-US" dirty="0"/>
              <a:t>, CI/CD, </a:t>
            </a:r>
            <a:r>
              <a:rPr lang="en-US" dirty="0" err="1"/>
              <a:t>Git</a:t>
            </a:r>
            <a:r>
              <a:rPr lang="en-US" dirty="0"/>
              <a:t>, HTML, </a:t>
            </a:r>
            <a:r>
              <a:rPr lang="en-US" dirty="0" err="1"/>
              <a:t>CSS</a:t>
            </a:r>
            <a:r>
              <a:rPr lang="ru-RU" dirty="0"/>
              <a:t> </a:t>
            </a:r>
            <a:endParaRPr lang="en-US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86682" y="1781617"/>
            <a:ext cx="4989789" cy="4278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Материальные потоки поступления дохода: </a:t>
            </a:r>
            <a:br>
              <a:rPr lang="ru-RU" dirty="0"/>
            </a:br>
            <a:r>
              <a:rPr lang="ru-RU" dirty="0"/>
              <a:t>1. Постоянная подписка на закрытые (</a:t>
            </a:r>
            <a:r>
              <a:rPr lang="ru-RU" dirty="0" err="1"/>
              <a:t>ВИП</a:t>
            </a:r>
            <a:r>
              <a:rPr lang="ru-RU" dirty="0"/>
              <a:t>) группы 2. Получение процентов от продажи навыков людей </a:t>
            </a:r>
            <a:br>
              <a:rPr lang="ru-RU" dirty="0"/>
            </a:br>
            <a:r>
              <a:rPr lang="ru-RU" dirty="0"/>
              <a:t>3. Возможность интеграции дополнительных школ, курсов и </a:t>
            </a:r>
            <a:r>
              <a:rPr lang="ru-RU" dirty="0" err="1"/>
              <a:t>тд</a:t>
            </a:r>
            <a:r>
              <a:rPr lang="ru-RU" dirty="0"/>
              <a:t>. - получаем деньги от реферальной системы </a:t>
            </a:r>
            <a:br>
              <a:rPr lang="ru-RU" dirty="0"/>
            </a:br>
            <a:r>
              <a:rPr lang="ru-RU" dirty="0"/>
              <a:t>4. Реклама других курсов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Продвижение: </a:t>
            </a:r>
            <a:br>
              <a:rPr lang="ru-RU" dirty="0"/>
            </a:br>
            <a:r>
              <a:rPr lang="ru-RU" dirty="0"/>
              <a:t>1. Сарафанное радио </a:t>
            </a:r>
            <a:br>
              <a:rPr lang="ru-RU" dirty="0"/>
            </a:br>
            <a:r>
              <a:rPr lang="ru-RU" dirty="0"/>
              <a:t>2. Социальные сети </a:t>
            </a:r>
            <a:br>
              <a:rPr lang="ru-RU" dirty="0"/>
            </a:br>
            <a:r>
              <a:rPr lang="ru-RU" dirty="0"/>
              <a:t>3. Новостные каналы </a:t>
            </a:r>
            <a:br>
              <a:rPr lang="ru-RU" dirty="0"/>
            </a:br>
            <a:r>
              <a:rPr lang="ru-RU" dirty="0"/>
              <a:t>4. Через поисковые системы </a:t>
            </a:r>
            <a:br>
              <a:rPr lang="ru-RU" dirty="0"/>
            </a:br>
            <a:r>
              <a:rPr lang="ru-RU" dirty="0"/>
              <a:t>5. Привлечение </a:t>
            </a:r>
            <a:r>
              <a:rPr lang="ru-RU" dirty="0" err="1"/>
              <a:t>блогеров</a:t>
            </a:r>
            <a:r>
              <a:rPr lang="ru-RU" dirty="0"/>
              <a:t>, которые обладают какими-либо навыками, чтобы они продавали свои навыки и привлекали свою аудиторию</a:t>
            </a: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23740" y="94143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6D8A34F-EF88-4348-960E-34E97E46C9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2377341"/>
              </p:ext>
            </p:extLst>
          </p:nvPr>
        </p:nvGraphicFramePr>
        <p:xfrm>
          <a:off x="304801" y="1205440"/>
          <a:ext cx="11630024" cy="56871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7506">
                  <a:extLst>
                    <a:ext uri="{9D8B030D-6E8A-4147-A177-3AD203B41FA5}">
                      <a16:colId xmlns:a16="http://schemas.microsoft.com/office/drawing/2014/main" val="3344974326"/>
                    </a:ext>
                  </a:extLst>
                </a:gridCol>
                <a:gridCol w="2907506">
                  <a:extLst>
                    <a:ext uri="{9D8B030D-6E8A-4147-A177-3AD203B41FA5}">
                      <a16:colId xmlns:a16="http://schemas.microsoft.com/office/drawing/2014/main" val="1847720295"/>
                    </a:ext>
                  </a:extLst>
                </a:gridCol>
                <a:gridCol w="2907506">
                  <a:extLst>
                    <a:ext uri="{9D8B030D-6E8A-4147-A177-3AD203B41FA5}">
                      <a16:colId xmlns:a16="http://schemas.microsoft.com/office/drawing/2014/main" val="950557334"/>
                    </a:ext>
                  </a:extLst>
                </a:gridCol>
                <a:gridCol w="2907506">
                  <a:extLst>
                    <a:ext uri="{9D8B030D-6E8A-4147-A177-3AD203B41FA5}">
                      <a16:colId xmlns:a16="http://schemas.microsoft.com/office/drawing/2014/main" val="636569222"/>
                    </a:ext>
                  </a:extLst>
                </a:gridCol>
              </a:tblGrid>
              <a:tr h="620557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КОНКУРЕНТ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ПРОДУКТ 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ХАРАКТЕРИСТИКИ ПРОДУКТА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НАШИ КОНКУРЕТНЫЕ ПРЕИМУЩЕСТВА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14437"/>
                  </a:ext>
                </a:extLst>
              </a:tr>
              <a:tr h="1380948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https://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</a:rPr>
                        <a:t>www.youtube.com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Веб-сайт</a:t>
                      </a: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 с различными видео, которые могут помочь научиться чему-то новому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Удобство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Легкость</a:t>
                      </a: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 использования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Большое количество информации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Наличие ментора, который</a:t>
                      </a: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 на связи с обучающимся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Различные виды донесения информации, помимо обычных видео-уроков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8006994"/>
                  </a:ext>
                </a:extLst>
              </a:tr>
              <a:tr h="1624362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https://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</a:rPr>
                        <a:t>solvery.io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/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Сервис поиска наставников в ИТ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Менторы</a:t>
                      </a: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 с большим опытом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Наличие сертификатов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Удобный интерфейс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Не нужно платить за обучение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Рекомендательная система и умный поиск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4362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https://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</a:rPr>
                        <a:t>getmentor.dev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/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 Открытое сообщество </a:t>
                      </a:r>
                      <a:r>
                        <a:rPr lang="en-US" sz="1600" baseline="0" dirty="0">
                          <a:solidFill>
                            <a:srgbClr val="002060"/>
                          </a:solidFill>
                        </a:rPr>
                        <a:t>IT-</a:t>
                      </a: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наставников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Свободный порог входа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Возможность</a:t>
                      </a: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 договариваться насчет стоимости обучения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Возможность</a:t>
                      </a: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 видеоконференций прямо на сайте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Более понятный и удобный интерфейс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42AF07C-30E8-42D1-BFAC-8F01D77DF0C6}"/>
              </a:ext>
            </a:extLst>
          </p:cNvPr>
          <p:cNvSpPr txBox="1">
            <a:spLocks/>
          </p:cNvSpPr>
          <p:nvPr/>
        </p:nvSpPr>
        <p:spPr>
          <a:xfrm>
            <a:off x="3293126" y="183919"/>
            <a:ext cx="8641699" cy="607981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ru-RU" sz="2800" b="1" dirty="0">
                <a:solidFill>
                  <a:srgbClr val="8F00FF"/>
                </a:solidFill>
                <a:latin typeface="Gilroy-ExtraBold"/>
                <a:sym typeface="Helvetica"/>
              </a:rPr>
              <a:t>Ключевые конкуренты </a:t>
            </a:r>
          </a:p>
        </p:txBody>
      </p:sp>
    </p:spTree>
    <p:extLst>
      <p:ext uri="{BB962C8B-B14F-4D97-AF65-F5344CB8AC3E}">
        <p14:creationId xmlns:p14="http://schemas.microsoft.com/office/powerpoint/2010/main" val="164744542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реализации проекта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Этап по созданию паспорта проекта, разбор целевой аудитории, преимуществ, цели создания продукта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Сбор информации потенциальных потребителей, учет их целей и интересов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Разработка программного продукта в техническом плане, основная функциональность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Доработка программного продукта в соответствии с требованиями потенциальных потребителей, устранение всех ошибок, добавление новых </a:t>
            </a:r>
            <a:r>
              <a:rPr lang="ru-RU" dirty="0" err="1"/>
              <a:t>фич</a:t>
            </a:r>
            <a:r>
              <a:rPr lang="ru-RU" dirty="0"/>
              <a:t>, релиз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89231" y="1260230"/>
            <a:ext cx="1459523" cy="33410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90847" y="2866293"/>
            <a:ext cx="1430215" cy="257908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29909" y="4207546"/>
            <a:ext cx="1430215" cy="257908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90848" y="5597770"/>
            <a:ext cx="1518138" cy="257908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4A37935A-93EC-4BD5-8CEB-9F87BCE6C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1271"/>
            <a:ext cx="2184399" cy="62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53462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264351" y="2261448"/>
            <a:ext cx="6458398" cy="3046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Что это даст людям?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Возможность знакомства с другими людьми и обмена своими      увлечениями.</a:t>
            </a:r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Возможность понять, что в этом мире имеется множество занятий и увлечений, которыми можно заняться. Уход от каждодневной рутины и познавания чего-то нового для себя. Помощь более молодому поколению, тем самым - получение чувства важности. </a:t>
            </a:r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Предоставление живого общения с другими людьми, совместного времяпрепровождения в зависимости от их интересов, получение новых навыков. </a:t>
            </a:r>
            <a:endParaRPr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DDA9B59B-8DBC-8B84-4CA9-5CD80BDE414A}"/>
              </a:ext>
            </a:extLst>
          </p:cNvPr>
          <p:cNvSpPr txBox="1"/>
          <p:nvPr/>
        </p:nvSpPr>
        <p:spPr>
          <a:xfrm>
            <a:off x="535483" y="906408"/>
            <a:ext cx="4906312" cy="12011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Дополнительная информация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+79632345326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sodaler87@gmail.com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3157</TotalTime>
  <Words>538</Words>
  <Application>Microsoft Office PowerPoint</Application>
  <PresentationFormat>Широкоэкранный</PresentationFormat>
  <Paragraphs>60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реализации проекта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Bulat Almukhammetov</cp:lastModifiedBy>
  <cp:revision>32</cp:revision>
  <dcterms:modified xsi:type="dcterms:W3CDTF">2023-12-14T16:20:35Z</dcterms:modified>
</cp:coreProperties>
</file>