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9"/>
  </p:notesMasterIdLst>
  <p:handoutMasterIdLst>
    <p:handoutMasterId r:id="rId20"/>
  </p:handoutMasterIdLst>
  <p:sldIdLst>
    <p:sldId id="260" r:id="rId6"/>
    <p:sldId id="307" r:id="rId7"/>
    <p:sldId id="299" r:id="rId8"/>
    <p:sldId id="309" r:id="rId9"/>
    <p:sldId id="298" r:id="rId10"/>
    <p:sldId id="301" r:id="rId11"/>
    <p:sldId id="300" r:id="rId12"/>
    <p:sldId id="308" r:id="rId13"/>
    <p:sldId id="304" r:id="rId14"/>
    <p:sldId id="297" r:id="rId15"/>
    <p:sldId id="302" r:id="rId16"/>
    <p:sldId id="305" r:id="rId17"/>
    <p:sldId id="303" r:id="rId18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70" d="100"/>
          <a:sy n="70" d="100"/>
        </p:scale>
        <p:origin x="4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64A728-B74F-4594-88AC-2C436C29363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4278B03-3177-4BB0-8DF5-EF5BF81ABEE1}" type="pres">
      <dgm:prSet presAssocID="{EB64A728-B74F-4594-88AC-2C436C29363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FD6A9A8B-8691-4AF8-A8FA-E9D8301820C3}" type="presOf" srcId="{EB64A728-B74F-4594-88AC-2C436C293631}" destId="{D4278B03-3177-4BB0-8DF5-EF5BF81ABEE1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27.07.2023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819160" cy="3171782"/>
          </a:xfrm>
        </p:spPr>
        <p:txBody>
          <a:bodyPr>
            <a:normAutofit fontScale="90000"/>
          </a:bodyPr>
          <a:lstStyle/>
          <a:p>
            <a:r>
              <a:rPr lang="ru-RU" dirty="0"/>
              <a:t>Тестер для определения синтетических красителей в пищевых продуктах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defTabSz="771525">
              <a:lnSpc>
                <a:spcPct val="80000"/>
              </a:lnSpc>
              <a:spcBef>
                <a:spcPct val="20000"/>
              </a:spcBef>
            </a:pPr>
            <a:r>
              <a:rPr lang="ru-RU" dirty="0" err="1"/>
              <a:t>Песенкова</a:t>
            </a:r>
            <a:r>
              <a:rPr lang="ru-RU" dirty="0"/>
              <a:t> Я. А.</a:t>
            </a:r>
          </a:p>
          <a:p>
            <a:pPr defTabSz="771525">
              <a:lnSpc>
                <a:spcPct val="80000"/>
              </a:lnSpc>
              <a:spcBef>
                <a:spcPct val="20000"/>
              </a:spcBef>
            </a:pPr>
            <a:r>
              <a:rPr lang="ru-RU" dirty="0"/>
              <a:t>89234225003</a:t>
            </a:r>
          </a:p>
          <a:p>
            <a:pPr defTabSz="771525">
              <a:lnSpc>
                <a:spcPct val="80000"/>
              </a:lnSpc>
              <a:spcBef>
                <a:spcPct val="20000"/>
              </a:spcBef>
            </a:pPr>
            <a:r>
              <a:rPr lang="en-US" dirty="0"/>
              <a:t>yap16@tpu.ru</a:t>
            </a:r>
            <a:endParaRPr lang="ru-RU" dirty="0"/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логотип">
            <a:extLst>
              <a:ext uri="{FF2B5EF4-FFF2-40B4-BE49-F238E27FC236}">
                <a16:creationId xmlns:a16="http://schemas.microsoft.com/office/drawing/2014/main" id="{E1C3A481-D05A-40FD-8ED6-8CFBD27501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0"/>
          <a:stretch/>
        </p:blipFill>
        <p:spPr bwMode="auto">
          <a:xfrm>
            <a:off x="7747373" y="871522"/>
            <a:ext cx="2604927" cy="55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Форум «Сильные идеи для нового времени» – 2022 –  Информационно-аналитическая система Росконгресс">
            <a:extLst>
              <a:ext uri="{FF2B5EF4-FFF2-40B4-BE49-F238E27FC236}">
                <a16:creationId xmlns:a16="http://schemas.microsoft.com/office/drawing/2014/main" id="{FE8D210A-5B59-4040-99F5-3C4D807DDC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3DA1DA"/>
              </a:clrFrom>
              <a:clrTo>
                <a:srgbClr val="3DA1D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95" b="28622"/>
          <a:stretch/>
        </p:blipFill>
        <p:spPr bwMode="auto">
          <a:xfrm>
            <a:off x="10833392" y="715258"/>
            <a:ext cx="2024434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Актуальность проекта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3314" y="2686187"/>
            <a:ext cx="15531011" cy="7554912"/>
          </a:xfrm>
        </p:spPr>
        <p:txBody>
          <a:bodyPr/>
          <a:lstStyle/>
          <a:p>
            <a:r>
              <a:rPr lang="ru-RU" sz="4400" dirty="0"/>
              <a:t>Часть производителей в связи с санкциями ушли из </a:t>
            </a:r>
            <a:r>
              <a:rPr lang="ru-RU" sz="4400" dirty="0" smtClean="0"/>
              <a:t>России.</a:t>
            </a:r>
            <a:endParaRPr lang="en-US" sz="4400" kern="0" dirty="0"/>
          </a:p>
          <a:p>
            <a:endParaRPr lang="en-US" sz="4400" kern="0" dirty="0"/>
          </a:p>
          <a:p>
            <a:endParaRPr lang="ru-RU" sz="4400" kern="0" dirty="0"/>
          </a:p>
          <a:p>
            <a:r>
              <a:rPr lang="ru-RU" sz="4400" dirty="0"/>
              <a:t>Существующие игровые химические наборы однообразные, опыты везде примерно одни и те же, и потребителю они уже надоели. </a:t>
            </a:r>
            <a:endParaRPr lang="ru-RU" dirty="0"/>
          </a:p>
        </p:txBody>
      </p:sp>
      <p:sp>
        <p:nvSpPr>
          <p:cNvPr id="7" name="Прямоугольник: скругленные углы 23">
            <a:extLst>
              <a:ext uri="{FF2B5EF4-FFF2-40B4-BE49-F238E27FC236}">
                <a16:creationId xmlns:a16="http://schemas.microsoft.com/office/drawing/2014/main" id="{B25B257C-8393-47E4-B49A-8C91364C018E}"/>
              </a:ext>
            </a:extLst>
          </p:cNvPr>
          <p:cNvSpPr/>
          <p:nvPr/>
        </p:nvSpPr>
        <p:spPr>
          <a:xfrm rot="2689455">
            <a:off x="1632553" y="2234329"/>
            <a:ext cx="1509572" cy="3058321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/>
          </a:p>
        </p:txBody>
      </p:sp>
      <p:sp>
        <p:nvSpPr>
          <p:cNvPr id="8" name="Прямоугольник: скругленные углы 23">
            <a:extLst>
              <a:ext uri="{FF2B5EF4-FFF2-40B4-BE49-F238E27FC236}">
                <a16:creationId xmlns:a16="http://schemas.microsoft.com/office/drawing/2014/main" id="{AE0291F2-C6CE-40DA-940C-F26BB04B7A2A}"/>
              </a:ext>
            </a:extLst>
          </p:cNvPr>
          <p:cNvSpPr/>
          <p:nvPr/>
        </p:nvSpPr>
        <p:spPr>
          <a:xfrm rot="2689455">
            <a:off x="1632554" y="5713447"/>
            <a:ext cx="1509572" cy="3058321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5B88C-7D09-494A-85E2-B2A1AC9863B7}"/>
              </a:ext>
            </a:extLst>
          </p:cNvPr>
          <p:cNvSpPr txBox="1"/>
          <p:nvPr/>
        </p:nvSpPr>
        <p:spPr>
          <a:xfrm>
            <a:off x="2336800" y="2686187"/>
            <a:ext cx="1219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0F6085-0DC2-48F0-AA84-9B68FD3CBA80}"/>
              </a:ext>
            </a:extLst>
          </p:cNvPr>
          <p:cNvSpPr txBox="1"/>
          <p:nvPr/>
        </p:nvSpPr>
        <p:spPr>
          <a:xfrm>
            <a:off x="2363171" y="6148844"/>
            <a:ext cx="1219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</a:rPr>
              <a:t>02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1F66B3F6-7F36-4631-96C5-3AA8878FBBD9}"/>
              </a:ext>
            </a:extLst>
          </p:cNvPr>
          <p:cNvGrpSpPr/>
          <p:nvPr/>
        </p:nvGrpSpPr>
        <p:grpSpPr>
          <a:xfrm>
            <a:off x="18382756" y="10115799"/>
            <a:ext cx="1721344" cy="1005002"/>
            <a:chOff x="10729211" y="132618"/>
            <a:chExt cx="1224705" cy="100500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9576241-87A6-4CD2-887D-FD04B9E29B1B}"/>
                </a:ext>
              </a:extLst>
            </p:cNvPr>
            <p:cNvSpPr txBox="1"/>
            <p:nvPr/>
          </p:nvSpPr>
          <p:spPr>
            <a:xfrm>
              <a:off x="11025222" y="214290"/>
              <a:ext cx="9286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400" b="1" dirty="0" smtClean="0">
                  <a:solidFill>
                    <a:schemeClr val="accent2"/>
                  </a:solidFill>
                </a:rPr>
                <a:t>02</a:t>
              </a:r>
              <a:endParaRPr lang="ru-RU" sz="5400" b="1" dirty="0">
                <a:solidFill>
                  <a:schemeClr val="accent2"/>
                </a:solidFill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59FF7A6D-AA23-4DA8-8641-F98E8A739776}"/>
                </a:ext>
              </a:extLst>
            </p:cNvPr>
            <p:cNvSpPr/>
            <p:nvPr/>
          </p:nvSpPr>
          <p:spPr>
            <a:xfrm rot="2532418">
              <a:off x="10729211" y="132618"/>
              <a:ext cx="642942" cy="6429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109113AA-37FB-4CCA-9278-DBD4763BB146}"/>
                </a:ext>
              </a:extLst>
            </p:cNvPr>
            <p:cNvCxnSpPr/>
            <p:nvPr/>
          </p:nvCxnSpPr>
          <p:spPr>
            <a:xfrm rot="5400000">
              <a:off x="10882346" y="214290"/>
              <a:ext cx="857256" cy="8572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1664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 smtClean="0"/>
              <a:t>Проблема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3314" y="2686187"/>
            <a:ext cx="15531011" cy="7554912"/>
          </a:xfrm>
        </p:spPr>
        <p:txBody>
          <a:bodyPr/>
          <a:lstStyle/>
          <a:p>
            <a:r>
              <a:rPr lang="ru-RU" sz="4400" dirty="0"/>
              <a:t>Часть производителей в связи с санкциями ушли из России, заберем их потребителей себе</a:t>
            </a:r>
            <a:endParaRPr lang="en-US" sz="4400" dirty="0"/>
          </a:p>
          <a:p>
            <a:endParaRPr lang="en-US" sz="4400" kern="0" dirty="0"/>
          </a:p>
          <a:p>
            <a:endParaRPr lang="en-US" sz="4400" kern="0" dirty="0"/>
          </a:p>
          <a:p>
            <a:endParaRPr lang="ru-RU" sz="4400" kern="0" dirty="0"/>
          </a:p>
          <a:p>
            <a:r>
              <a:rPr lang="ru-RU" sz="4400" dirty="0"/>
              <a:t>Существующие игровые химические наборы однообразные, опыты везде примерно одни и те же, и потребителю они уже надоели. Мы же предлагаем опыты, которых ранее на рынке не было</a:t>
            </a:r>
          </a:p>
          <a:p>
            <a:endParaRPr lang="ru-RU" dirty="0"/>
          </a:p>
        </p:txBody>
      </p:sp>
      <p:sp>
        <p:nvSpPr>
          <p:cNvPr id="7" name="Прямоугольник: скругленные углы 23">
            <a:extLst>
              <a:ext uri="{FF2B5EF4-FFF2-40B4-BE49-F238E27FC236}">
                <a16:creationId xmlns:a16="http://schemas.microsoft.com/office/drawing/2014/main" id="{B25B257C-8393-47E4-B49A-8C91364C018E}"/>
              </a:ext>
            </a:extLst>
          </p:cNvPr>
          <p:cNvSpPr/>
          <p:nvPr/>
        </p:nvSpPr>
        <p:spPr>
          <a:xfrm rot="2689455">
            <a:off x="1632553" y="2234329"/>
            <a:ext cx="1509572" cy="3058321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/>
          </a:p>
        </p:txBody>
      </p:sp>
      <p:sp>
        <p:nvSpPr>
          <p:cNvPr id="8" name="Прямоугольник: скругленные углы 23">
            <a:extLst>
              <a:ext uri="{FF2B5EF4-FFF2-40B4-BE49-F238E27FC236}">
                <a16:creationId xmlns:a16="http://schemas.microsoft.com/office/drawing/2014/main" id="{AE0291F2-C6CE-40DA-940C-F26BB04B7A2A}"/>
              </a:ext>
            </a:extLst>
          </p:cNvPr>
          <p:cNvSpPr/>
          <p:nvPr/>
        </p:nvSpPr>
        <p:spPr>
          <a:xfrm rot="2689455">
            <a:off x="1632554" y="5713447"/>
            <a:ext cx="1509572" cy="3058321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5B88C-7D09-494A-85E2-B2A1AC9863B7}"/>
              </a:ext>
            </a:extLst>
          </p:cNvPr>
          <p:cNvSpPr txBox="1"/>
          <p:nvPr/>
        </p:nvSpPr>
        <p:spPr>
          <a:xfrm>
            <a:off x="2336800" y="2686187"/>
            <a:ext cx="1219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0F6085-0DC2-48F0-AA84-9B68FD3CBA80}"/>
              </a:ext>
            </a:extLst>
          </p:cNvPr>
          <p:cNvSpPr txBox="1"/>
          <p:nvPr/>
        </p:nvSpPr>
        <p:spPr>
          <a:xfrm>
            <a:off x="2363171" y="6148844"/>
            <a:ext cx="1219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</a:rPr>
              <a:t>02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1F66B3F6-7F36-4631-96C5-3AA8878FBBD9}"/>
              </a:ext>
            </a:extLst>
          </p:cNvPr>
          <p:cNvGrpSpPr/>
          <p:nvPr/>
        </p:nvGrpSpPr>
        <p:grpSpPr>
          <a:xfrm>
            <a:off x="18382756" y="10115799"/>
            <a:ext cx="1721344" cy="1005002"/>
            <a:chOff x="10729211" y="132618"/>
            <a:chExt cx="1224705" cy="100500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9576241-87A6-4CD2-887D-FD04B9E29B1B}"/>
                </a:ext>
              </a:extLst>
            </p:cNvPr>
            <p:cNvSpPr txBox="1"/>
            <p:nvPr/>
          </p:nvSpPr>
          <p:spPr>
            <a:xfrm>
              <a:off x="11025222" y="214290"/>
              <a:ext cx="9286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400" b="1" dirty="0" smtClean="0">
                  <a:solidFill>
                    <a:schemeClr val="accent2"/>
                  </a:solidFill>
                </a:rPr>
                <a:t>03</a:t>
              </a:r>
              <a:endParaRPr lang="ru-RU" sz="5400" b="1" dirty="0">
                <a:solidFill>
                  <a:schemeClr val="accent2"/>
                </a:solidFill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59FF7A6D-AA23-4DA8-8641-F98E8A739776}"/>
                </a:ext>
              </a:extLst>
            </p:cNvPr>
            <p:cNvSpPr/>
            <p:nvPr/>
          </p:nvSpPr>
          <p:spPr>
            <a:xfrm rot="2532418">
              <a:off x="10729211" y="132618"/>
              <a:ext cx="642942" cy="6429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109113AA-37FB-4CCA-9278-DBD4763BB146}"/>
                </a:ext>
              </a:extLst>
            </p:cNvPr>
            <p:cNvCxnSpPr/>
            <p:nvPr/>
          </p:nvCxnSpPr>
          <p:spPr>
            <a:xfrm rot="5400000">
              <a:off x="10882346" y="214290"/>
              <a:ext cx="857256" cy="8572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 smtClean="0"/>
              <a:t>Решение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3314" y="2686187"/>
            <a:ext cx="14415491" cy="7554912"/>
          </a:xfrm>
        </p:spPr>
        <p:txBody>
          <a:bodyPr/>
          <a:lstStyle/>
          <a:p>
            <a:pPr algn="just">
              <a:defRPr/>
            </a:pPr>
            <a:r>
              <a:rPr lang="ru-RU" sz="4400" dirty="0" smtClean="0"/>
              <a:t>Опыты</a:t>
            </a:r>
            <a:r>
              <a:rPr lang="ru-RU" sz="4400" dirty="0"/>
              <a:t>, которых на рынке детских развивающих игровых химических наборов раньше не было.</a:t>
            </a:r>
          </a:p>
          <a:p>
            <a:endParaRPr lang="en-US" sz="4400" kern="0" dirty="0"/>
          </a:p>
          <a:p>
            <a:endParaRPr lang="en-US" sz="4400" kern="0" dirty="0"/>
          </a:p>
          <a:p>
            <a:endParaRPr lang="ru-RU" sz="4400" kern="0" dirty="0"/>
          </a:p>
          <a:p>
            <a:pPr algn="just">
              <a:defRPr/>
            </a:pPr>
            <a:r>
              <a:rPr lang="ru-RU" sz="4400" dirty="0"/>
              <a:t>Доступная цена и ассортимент исполнений</a:t>
            </a:r>
          </a:p>
          <a:p>
            <a:pPr algn="just">
              <a:defRPr/>
            </a:pPr>
            <a:r>
              <a:rPr lang="ru-RU" sz="4400" dirty="0"/>
              <a:t>прост и безопасен в использовании (при условии, что жидкость после анализа вы пить не будете).</a:t>
            </a:r>
            <a:endParaRPr lang="en-US" sz="4400" dirty="0"/>
          </a:p>
          <a:p>
            <a:endParaRPr lang="ru-RU" dirty="0"/>
          </a:p>
        </p:txBody>
      </p:sp>
      <p:sp>
        <p:nvSpPr>
          <p:cNvPr id="7" name="Прямоугольник: скругленные углы 23">
            <a:extLst>
              <a:ext uri="{FF2B5EF4-FFF2-40B4-BE49-F238E27FC236}">
                <a16:creationId xmlns:a16="http://schemas.microsoft.com/office/drawing/2014/main" id="{B25B257C-8393-47E4-B49A-8C91364C018E}"/>
              </a:ext>
            </a:extLst>
          </p:cNvPr>
          <p:cNvSpPr/>
          <p:nvPr/>
        </p:nvSpPr>
        <p:spPr>
          <a:xfrm rot="2689455">
            <a:off x="1632553" y="2234329"/>
            <a:ext cx="1509572" cy="3058321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/>
          </a:p>
        </p:txBody>
      </p:sp>
      <p:sp>
        <p:nvSpPr>
          <p:cNvPr id="8" name="Прямоугольник: скругленные углы 23">
            <a:extLst>
              <a:ext uri="{FF2B5EF4-FFF2-40B4-BE49-F238E27FC236}">
                <a16:creationId xmlns:a16="http://schemas.microsoft.com/office/drawing/2014/main" id="{AE0291F2-C6CE-40DA-940C-F26BB04B7A2A}"/>
              </a:ext>
            </a:extLst>
          </p:cNvPr>
          <p:cNvSpPr/>
          <p:nvPr/>
        </p:nvSpPr>
        <p:spPr>
          <a:xfrm rot="2689455">
            <a:off x="1632554" y="5713447"/>
            <a:ext cx="1509572" cy="3058321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5B88C-7D09-494A-85E2-B2A1AC9863B7}"/>
              </a:ext>
            </a:extLst>
          </p:cNvPr>
          <p:cNvSpPr txBox="1"/>
          <p:nvPr/>
        </p:nvSpPr>
        <p:spPr>
          <a:xfrm>
            <a:off x="2336800" y="2686187"/>
            <a:ext cx="1219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0F6085-0DC2-48F0-AA84-9B68FD3CBA80}"/>
              </a:ext>
            </a:extLst>
          </p:cNvPr>
          <p:cNvSpPr txBox="1"/>
          <p:nvPr/>
        </p:nvSpPr>
        <p:spPr>
          <a:xfrm>
            <a:off x="2363171" y="6148844"/>
            <a:ext cx="1219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</a:rPr>
              <a:t>02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1F66B3F6-7F36-4631-96C5-3AA8878FBBD9}"/>
              </a:ext>
            </a:extLst>
          </p:cNvPr>
          <p:cNvGrpSpPr/>
          <p:nvPr/>
        </p:nvGrpSpPr>
        <p:grpSpPr>
          <a:xfrm>
            <a:off x="18382756" y="10115799"/>
            <a:ext cx="1721344" cy="1005002"/>
            <a:chOff x="10729211" y="132618"/>
            <a:chExt cx="1224705" cy="100500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9576241-87A6-4CD2-887D-FD04B9E29B1B}"/>
                </a:ext>
              </a:extLst>
            </p:cNvPr>
            <p:cNvSpPr txBox="1"/>
            <p:nvPr/>
          </p:nvSpPr>
          <p:spPr>
            <a:xfrm>
              <a:off x="11025222" y="214290"/>
              <a:ext cx="9286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400" b="1" dirty="0" smtClean="0">
                  <a:solidFill>
                    <a:schemeClr val="accent2"/>
                  </a:solidFill>
                </a:rPr>
                <a:t>04</a:t>
              </a:r>
              <a:endParaRPr lang="ru-RU" sz="5400" b="1" dirty="0">
                <a:solidFill>
                  <a:schemeClr val="accent2"/>
                </a:solidFill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59FF7A6D-AA23-4DA8-8641-F98E8A739776}"/>
                </a:ext>
              </a:extLst>
            </p:cNvPr>
            <p:cNvSpPr/>
            <p:nvPr/>
          </p:nvSpPr>
          <p:spPr>
            <a:xfrm rot="2532418">
              <a:off x="10729211" y="132618"/>
              <a:ext cx="642942" cy="6429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109113AA-37FB-4CCA-9278-DBD4763BB146}"/>
                </a:ext>
              </a:extLst>
            </p:cNvPr>
            <p:cNvCxnSpPr/>
            <p:nvPr/>
          </p:nvCxnSpPr>
          <p:spPr>
            <a:xfrm rot="5400000">
              <a:off x="10882346" y="214290"/>
              <a:ext cx="857256" cy="8572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400693"/>
            <a:ext cx="9741216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b="1" dirty="0" smtClean="0"/>
              <a:t>Конкурентные преимущества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70295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: скругленные углы 23">
            <a:extLst>
              <a:ext uri="{FF2B5EF4-FFF2-40B4-BE49-F238E27FC236}">
                <a16:creationId xmlns:a16="http://schemas.microsoft.com/office/drawing/2014/main" id="{B04E74B4-A9A3-4076-BFA9-735F640764E5}"/>
              </a:ext>
            </a:extLst>
          </p:cNvPr>
          <p:cNvSpPr/>
          <p:nvPr/>
        </p:nvSpPr>
        <p:spPr>
          <a:xfrm rot="5400000">
            <a:off x="12873869" y="1654741"/>
            <a:ext cx="1509572" cy="3058321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/>
          </a:p>
        </p:txBody>
      </p:sp>
      <p:sp>
        <p:nvSpPr>
          <p:cNvPr id="9" name="Прямоугольник: скругленные углы 23">
            <a:extLst>
              <a:ext uri="{FF2B5EF4-FFF2-40B4-BE49-F238E27FC236}">
                <a16:creationId xmlns:a16="http://schemas.microsoft.com/office/drawing/2014/main" id="{2E97991F-FEF1-4154-AEEA-B9DE56545A6A}"/>
              </a:ext>
            </a:extLst>
          </p:cNvPr>
          <p:cNvSpPr/>
          <p:nvPr/>
        </p:nvSpPr>
        <p:spPr>
          <a:xfrm rot="5400000">
            <a:off x="1545467" y="1654741"/>
            <a:ext cx="1509572" cy="3058321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Целевая аудитория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741" y="4254860"/>
            <a:ext cx="9259347" cy="7554912"/>
          </a:xfrm>
        </p:spPr>
        <p:txBody>
          <a:bodyPr/>
          <a:lstStyle/>
          <a:p>
            <a:r>
              <a:rPr lang="ru-RU" sz="2800" dirty="0"/>
              <a:t>Родители детей школьного возраста, активно принимающие участие в развитии детей, с активной жизненной позицией, как правило, имеющие высшее образование</a:t>
            </a:r>
            <a:endParaRPr lang="en-US" sz="2800" dirty="0"/>
          </a:p>
          <a:p>
            <a:endParaRPr lang="ru-RU" sz="2800" dirty="0"/>
          </a:p>
          <a:p>
            <a:r>
              <a:rPr lang="ru-RU" sz="2800" b="1" dirty="0"/>
              <a:t>Паттерны потребительского поведения: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Получать информацию из интернета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Делать тематические подарки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Заниматься ранним развитием детей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Обращать внимание на внешний вид</a:t>
            </a:r>
          </a:p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48FC5CC-2DB0-4D45-84EB-B8188D526A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92874" y="2960950"/>
            <a:ext cx="9741217" cy="1135824"/>
          </a:xfrm>
        </p:spPr>
        <p:txBody>
          <a:bodyPr/>
          <a:lstStyle/>
          <a:p>
            <a:r>
              <a:rPr lang="ru-RU" sz="4000" b="1" dirty="0">
                <a:solidFill>
                  <a:schemeClr val="bg1"/>
                </a:solidFill>
              </a:rPr>
              <a:t>В2С</a:t>
            </a:r>
          </a:p>
          <a:p>
            <a:endParaRPr lang="ru-RU" dirty="0"/>
          </a:p>
        </p:txBody>
      </p:sp>
      <p:sp>
        <p:nvSpPr>
          <p:cNvPr id="7" name="Текст 4">
            <a:extLst>
              <a:ext uri="{FF2B5EF4-FFF2-40B4-BE49-F238E27FC236}">
                <a16:creationId xmlns:a16="http://schemas.microsoft.com/office/drawing/2014/main" id="{D8A3BFD5-376B-41BC-9218-0E84D9E89AE4}"/>
              </a:ext>
            </a:extLst>
          </p:cNvPr>
          <p:cNvSpPr txBox="1">
            <a:spLocks/>
          </p:cNvSpPr>
          <p:nvPr/>
        </p:nvSpPr>
        <p:spPr>
          <a:xfrm>
            <a:off x="13108142" y="295170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4000" b="1" dirty="0">
                <a:solidFill>
                  <a:schemeClr val="bg1"/>
                </a:solidFill>
              </a:rPr>
              <a:t>В2</a:t>
            </a: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ru-RU" sz="4000" b="1" dirty="0">
              <a:solidFill>
                <a:schemeClr val="bg1"/>
              </a:solidFill>
            </a:endParaRPr>
          </a:p>
          <a:p>
            <a:pPr>
              <a:buClrTx/>
            </a:pPr>
            <a:endParaRPr lang="ru-RU" dirty="0"/>
          </a:p>
        </p:txBody>
      </p:sp>
      <p:sp>
        <p:nvSpPr>
          <p:cNvPr id="8" name="Текст 5">
            <a:extLst>
              <a:ext uri="{FF2B5EF4-FFF2-40B4-BE49-F238E27FC236}">
                <a16:creationId xmlns:a16="http://schemas.microsoft.com/office/drawing/2014/main" id="{C06E7AB1-EE01-40BE-B745-3DDE57C2FA8A}"/>
              </a:ext>
            </a:extLst>
          </p:cNvPr>
          <p:cNvSpPr txBox="1">
            <a:spLocks/>
          </p:cNvSpPr>
          <p:nvPr/>
        </p:nvSpPr>
        <p:spPr>
          <a:xfrm>
            <a:off x="12251800" y="4254860"/>
            <a:ext cx="9259347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2800" dirty="0"/>
              <a:t>Организации, предоставляющие услуги общего и дополнительного образования, </a:t>
            </a:r>
            <a:r>
              <a:rPr lang="ru-RU" sz="2800" dirty="0" err="1"/>
              <a:t>химшоу</a:t>
            </a:r>
            <a:endParaRPr lang="en-US" sz="2800" dirty="0"/>
          </a:p>
          <a:p>
            <a:pPr>
              <a:buClrTx/>
            </a:pPr>
            <a:endParaRPr lang="en-US" sz="2800" dirty="0"/>
          </a:p>
          <a:p>
            <a:pPr>
              <a:buClrTx/>
            </a:pPr>
            <a:endParaRPr lang="ru-RU" sz="2800" dirty="0"/>
          </a:p>
          <a:p>
            <a:pPr>
              <a:buClrTx/>
            </a:pPr>
            <a:r>
              <a:rPr lang="ru-RU" sz="2800" b="1" dirty="0"/>
              <a:t>Паттерны потребительского поведения:</a:t>
            </a:r>
          </a:p>
          <a:p>
            <a:pPr>
              <a:buClrTx/>
            </a:pPr>
            <a:r>
              <a:rPr lang="ru-RU" sz="2800" dirty="0"/>
              <a:t>Выбирать более дешевое и «</a:t>
            </a:r>
            <a:r>
              <a:rPr lang="ru-RU" sz="2800" dirty="0" err="1"/>
              <a:t>неубиваемое</a:t>
            </a:r>
            <a:r>
              <a:rPr lang="ru-RU" sz="2800" dirty="0"/>
              <a:t>», одноразовое</a:t>
            </a:r>
          </a:p>
          <a:p>
            <a:pPr>
              <a:buClrTx/>
            </a:pPr>
            <a:endParaRPr lang="ru-RU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5DB770C4-2FB4-42AB-AD3C-DB9D0538FBE0}"/>
              </a:ext>
            </a:extLst>
          </p:cNvPr>
          <p:cNvGrpSpPr/>
          <p:nvPr/>
        </p:nvGrpSpPr>
        <p:grpSpPr>
          <a:xfrm>
            <a:off x="18382756" y="10115799"/>
            <a:ext cx="1721344" cy="1005002"/>
            <a:chOff x="10729211" y="132618"/>
            <a:chExt cx="1224705" cy="100500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86FA057-6991-4176-B516-AD8315D1CDD8}"/>
                </a:ext>
              </a:extLst>
            </p:cNvPr>
            <p:cNvSpPr txBox="1"/>
            <p:nvPr/>
          </p:nvSpPr>
          <p:spPr>
            <a:xfrm>
              <a:off x="11025222" y="214290"/>
              <a:ext cx="9286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400" b="1" dirty="0">
                  <a:solidFill>
                    <a:schemeClr val="accent2"/>
                  </a:solidFill>
                </a:rPr>
                <a:t>05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F7260F0F-4BA1-4097-89EB-1A91DA9B6880}"/>
                </a:ext>
              </a:extLst>
            </p:cNvPr>
            <p:cNvSpPr/>
            <p:nvPr/>
          </p:nvSpPr>
          <p:spPr>
            <a:xfrm rot="2532418">
              <a:off x="10729211" y="132618"/>
              <a:ext cx="642942" cy="6429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B6C1189F-81CF-4194-84D8-F65D699501F6}"/>
                </a:ext>
              </a:extLst>
            </p:cNvPr>
            <p:cNvCxnSpPr/>
            <p:nvPr/>
          </p:nvCxnSpPr>
          <p:spPr>
            <a:xfrm rot="5400000">
              <a:off x="10882346" y="214290"/>
              <a:ext cx="857256" cy="8572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Анализ конкурентов</a:t>
            </a:r>
            <a:endParaRPr lang="ru-RU" dirty="0"/>
          </a:p>
        </p:txBody>
      </p:sp>
      <p:sp>
        <p:nvSpPr>
          <p:cNvPr id="19" name="Текст 4">
            <a:extLst>
              <a:ext uri="{FF2B5EF4-FFF2-40B4-BE49-F238E27FC236}">
                <a16:creationId xmlns:a16="http://schemas.microsoft.com/office/drawing/2014/main" id="{7275FED2-09B8-4B7D-84F2-72BD60D2E6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9741217" cy="1135824"/>
          </a:xfrm>
        </p:spPr>
        <p:txBody>
          <a:bodyPr/>
          <a:lstStyle/>
          <a:p>
            <a:r>
              <a:rPr lang="ru-RU" dirty="0"/>
              <a:t>Таблица 4 Конкурентный анализ</a:t>
            </a:r>
          </a:p>
          <a:p>
            <a:endParaRPr lang="ru-RU" dirty="0"/>
          </a:p>
        </p:txBody>
      </p:sp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8FF15884-AEDE-4134-9495-EC97051634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501486"/>
              </p:ext>
            </p:extLst>
          </p:nvPr>
        </p:nvGraphicFramePr>
        <p:xfrm>
          <a:off x="1006208" y="2156673"/>
          <a:ext cx="17374960" cy="8390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46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1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8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14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74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05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87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52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56788"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Производители детских развивающих химических наборов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4674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</a:rPr>
                        <a:t>Критерии выбора ЦА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</a:rPr>
                        <a:t>Наш</a:t>
                      </a:r>
                      <a:r>
                        <a:rPr lang="ru-RU" sz="2400" b="1" baseline="0" dirty="0">
                          <a:solidFill>
                            <a:schemeClr val="tx1"/>
                          </a:solidFill>
                        </a:rPr>
                        <a:t> проект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Attivio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Clementony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</a:rPr>
                        <a:t>Простая наука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err="1">
                          <a:solidFill>
                            <a:schemeClr val="tx1"/>
                          </a:solidFill>
                        </a:rPr>
                        <a:t>НаукаСити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ToysLab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Kiki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6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Цена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972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Количество опытов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627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>
                          <a:solidFill>
                            <a:schemeClr val="tx1"/>
                          </a:solidFill>
                        </a:rPr>
                        <a:t>Коллабы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 с мультипликационными студиями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972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Количество опытов в наборе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10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Упаковка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aseline="-250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235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Разнообразие в линейке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2259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Новизна опыта/отсутствие аналогов у других фирм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001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Произведены в РФ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710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Итог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1B0228F9-0CB5-44F0-B17F-17E6609791A5}"/>
              </a:ext>
            </a:extLst>
          </p:cNvPr>
          <p:cNvGrpSpPr/>
          <p:nvPr/>
        </p:nvGrpSpPr>
        <p:grpSpPr>
          <a:xfrm>
            <a:off x="18382756" y="10115799"/>
            <a:ext cx="1721344" cy="1005002"/>
            <a:chOff x="10729211" y="132618"/>
            <a:chExt cx="1224705" cy="100500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F53C3A-6DDF-4485-B405-5EF9340829E9}"/>
                </a:ext>
              </a:extLst>
            </p:cNvPr>
            <p:cNvSpPr txBox="1"/>
            <p:nvPr/>
          </p:nvSpPr>
          <p:spPr>
            <a:xfrm>
              <a:off x="11025222" y="214290"/>
              <a:ext cx="9286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400" b="1" dirty="0" smtClean="0">
                  <a:solidFill>
                    <a:schemeClr val="accent2"/>
                  </a:solidFill>
                </a:rPr>
                <a:t>06</a:t>
              </a:r>
              <a:endParaRPr lang="ru-RU" sz="5400" b="1" dirty="0">
                <a:solidFill>
                  <a:schemeClr val="accent2"/>
                </a:solidFill>
              </a:endParaRP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A47E4EA2-73E1-4DCA-960E-EE252F1F39AB}"/>
                </a:ext>
              </a:extLst>
            </p:cNvPr>
            <p:cNvSpPr/>
            <p:nvPr/>
          </p:nvSpPr>
          <p:spPr>
            <a:xfrm rot="2532418">
              <a:off x="10729211" y="132618"/>
              <a:ext cx="642942" cy="6429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42AD9ACF-FA22-43B5-A69D-90A205A35810}"/>
                </a:ext>
              </a:extLst>
            </p:cNvPr>
            <p:cNvCxnSpPr/>
            <p:nvPr/>
          </p:nvCxnSpPr>
          <p:spPr>
            <a:xfrm rot="5400000">
              <a:off x="10882346" y="214290"/>
              <a:ext cx="857256" cy="8572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Бизнес - модель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5D2025-D7E7-473A-B869-1C8F3A03B6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Таблица 3 Бизнес-модель проекта</a:t>
            </a:r>
          </a:p>
          <a:p>
            <a:endParaRPr lang="ru-RU" dirty="0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8416291-3070-4A4B-A3F0-DCD44D54A8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726701"/>
              </p:ext>
            </p:extLst>
          </p:nvPr>
        </p:nvGraphicFramePr>
        <p:xfrm>
          <a:off x="2537617" y="2478169"/>
          <a:ext cx="15271844" cy="8268692"/>
        </p:xfrm>
        <a:graphic>
          <a:graphicData uri="http://schemas.openxmlformats.org/drawingml/2006/table">
            <a:tbl>
              <a:tblPr/>
              <a:tblGrid>
                <a:gridCol w="3257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49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63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13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817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70252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Ключевые партнёры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Магазины оборудования для школ, магазины и отделы детских игрушек, родительские чаты и форумы, соцсети</a:t>
                      </a:r>
                    </a:p>
                  </a:txBody>
                  <a:tcPr marL="5709" marR="5709" marT="5709" marB="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Ключевые виды</a:t>
                      </a:r>
                      <a:b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</a:b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деятельности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Производство тестера</a:t>
                      </a:r>
                    </a:p>
                  </a:txBody>
                  <a:tcPr marL="5709" marR="5709" marT="5709" marB="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Ценностные</a:t>
                      </a:r>
                      <a:b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</a:b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предложения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 Новизна.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2. Производительность.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3. Изготовление на заказ.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4. Дизайн.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5. Цена.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6. Доступность.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7. Удобство при использовании.</a:t>
                      </a:r>
                    </a:p>
                  </a:txBody>
                  <a:tcPr marL="5709" marR="5709" marT="5709" marB="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Взаимоотношения</a:t>
                      </a:r>
                      <a:b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</a:b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 клиентами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Помогаем клиентам в решении их проблемы, связанной с нашей продукцией.</a:t>
                      </a:r>
                    </a:p>
                  </a:txBody>
                  <a:tcPr marL="5709" marR="5709" marT="5709" marB="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Потребительские</a:t>
                      </a:r>
                      <a:b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</a:b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сегменты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Образовательные учреждения, магазины и отделы детских игрушек, родители с детьми</a:t>
                      </a:r>
                    </a:p>
                  </a:txBody>
                  <a:tcPr marL="5709" marR="5709" marT="5709" marB="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45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Ключевые ресурсы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 Материальные ресурсы.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2. Интеллектуальные ресурсы.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3.  Персонал.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4. Финансы.</a:t>
                      </a:r>
                    </a:p>
                  </a:txBody>
                  <a:tcPr marL="5709" marR="5709" marT="5709" marB="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87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Каналы сбыта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Прямой: сайт компании, </a:t>
                      </a:r>
                      <a:r>
                        <a:rPr kumimoji="0" lang="ru-RU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интернет-магазины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, магазины лабораторного оборудования, магазины и отделы детских игрушек</a:t>
                      </a:r>
                    </a:p>
                  </a:txBody>
                  <a:tcPr marL="5709" marR="5709" marT="5709" marB="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0C6547F-AD13-4274-A4A9-D0B97B01F029}"/>
              </a:ext>
            </a:extLst>
          </p:cNvPr>
          <p:cNvGrpSpPr/>
          <p:nvPr/>
        </p:nvGrpSpPr>
        <p:grpSpPr>
          <a:xfrm>
            <a:off x="18382756" y="10115799"/>
            <a:ext cx="1721344" cy="1005002"/>
            <a:chOff x="10729211" y="132618"/>
            <a:chExt cx="1224705" cy="100500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A2C866-16F8-4AB2-AE1F-906E7A4FFC55}"/>
                </a:ext>
              </a:extLst>
            </p:cNvPr>
            <p:cNvSpPr txBox="1"/>
            <p:nvPr/>
          </p:nvSpPr>
          <p:spPr>
            <a:xfrm>
              <a:off x="11025222" y="214290"/>
              <a:ext cx="9286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400" b="1" dirty="0">
                  <a:solidFill>
                    <a:schemeClr val="accent2"/>
                  </a:solidFill>
                </a:rPr>
                <a:t>07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854BB89-1D52-4C06-A515-902CBC25EFAF}"/>
                </a:ext>
              </a:extLst>
            </p:cNvPr>
            <p:cNvSpPr/>
            <p:nvPr/>
          </p:nvSpPr>
          <p:spPr>
            <a:xfrm rot="2532418">
              <a:off x="10729211" y="132618"/>
              <a:ext cx="642942" cy="6429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674E4D0C-2370-465D-BA96-04393FF20F7C}"/>
                </a:ext>
              </a:extLst>
            </p:cNvPr>
            <p:cNvCxnSpPr/>
            <p:nvPr/>
          </p:nvCxnSpPr>
          <p:spPr>
            <a:xfrm rot="5400000">
              <a:off x="10882346" y="214290"/>
              <a:ext cx="857256" cy="8572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Прямоугольник: скругленные углы 23">
            <a:extLst>
              <a:ext uri="{FF2B5EF4-FFF2-40B4-BE49-F238E27FC236}">
                <a16:creationId xmlns:a16="http://schemas.microsoft.com/office/drawing/2014/main" id="{4651EC54-5831-4D39-B491-1965AEC96EAD}"/>
              </a:ext>
            </a:extLst>
          </p:cNvPr>
          <p:cNvSpPr/>
          <p:nvPr/>
        </p:nvSpPr>
        <p:spPr>
          <a:xfrm rot="5400000">
            <a:off x="12572369" y="5730725"/>
            <a:ext cx="1963477" cy="6834711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Текущие результаты</a:t>
            </a:r>
            <a:endParaRPr lang="ru-RU" b="1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25915" y="1329808"/>
            <a:ext cx="10345774" cy="7554912"/>
          </a:xfrm>
        </p:spPr>
        <p:txBody>
          <a:bodyPr/>
          <a:lstStyle/>
          <a:p>
            <a:pPr indent="180975" algn="just">
              <a:buFont typeface="Arial" pitchFamily="34" charset="0"/>
              <a:buChar char="•"/>
              <a:defRPr/>
            </a:pPr>
            <a:endParaRPr lang="en-US" sz="3200" b="1" dirty="0"/>
          </a:p>
          <a:p>
            <a:pPr algn="just">
              <a:defRPr/>
            </a:pPr>
            <a:r>
              <a:rPr lang="ru-RU" sz="3200" b="1" dirty="0"/>
              <a:t>Краткая характеристика разработанного продукта:</a:t>
            </a:r>
          </a:p>
          <a:p>
            <a:pPr indent="180975" algn="just">
              <a:buFont typeface="Arial" pitchFamily="34" charset="0"/>
              <a:buChar char="•"/>
              <a:defRPr/>
            </a:pPr>
            <a:r>
              <a:rPr lang="ru-RU" sz="3200" dirty="0"/>
              <a:t>а) размеры анализатора ‒7х6х2 см;</a:t>
            </a:r>
          </a:p>
          <a:p>
            <a:pPr indent="180975" algn="just">
              <a:buFont typeface="Arial" pitchFamily="34" charset="0"/>
              <a:buChar char="•"/>
              <a:defRPr/>
            </a:pPr>
            <a:r>
              <a:rPr lang="ru-RU" sz="3200" dirty="0"/>
              <a:t>б) размеры одной ячейки – 2,5х1,5х2;</a:t>
            </a:r>
          </a:p>
          <a:p>
            <a:pPr indent="180975" algn="just">
              <a:buFont typeface="Arial" pitchFamily="34" charset="0"/>
              <a:buChar char="•"/>
              <a:defRPr/>
            </a:pPr>
            <a:r>
              <a:rPr lang="ru-RU" sz="3200" dirty="0"/>
              <a:t>в)  цвет ‒ белый с прозрачной крышкой;</a:t>
            </a:r>
          </a:p>
          <a:p>
            <a:pPr indent="180975" algn="just">
              <a:buFont typeface="Arial" pitchFamily="34" charset="0"/>
              <a:buChar char="•"/>
              <a:defRPr/>
            </a:pPr>
            <a:r>
              <a:rPr lang="ru-RU" sz="3200" dirty="0"/>
              <a:t>г) материал корпуса контейнера ‒ переработанный пластик;</a:t>
            </a:r>
          </a:p>
          <a:p>
            <a:pPr indent="180975" algn="just">
              <a:buFont typeface="Arial" pitchFamily="34" charset="0"/>
              <a:buChar char="•"/>
              <a:defRPr/>
            </a:pPr>
            <a:r>
              <a:rPr lang="ru-RU" sz="3200" dirty="0"/>
              <a:t>д) химические маркеры ‒ неорганические соли металлов;</a:t>
            </a:r>
          </a:p>
          <a:p>
            <a:pPr indent="180975" algn="just">
              <a:buFont typeface="Arial" pitchFamily="34" charset="0"/>
              <a:buChar char="•"/>
              <a:defRPr/>
            </a:pPr>
            <a:r>
              <a:rPr lang="ru-RU" sz="3200" dirty="0"/>
              <a:t>е) комплектация: пластиковая ячеечная система, заполненная маркерами, пластиковая пипетка, инструкция, лист-дешифратор, картонная упаковка.</a:t>
            </a:r>
          </a:p>
          <a:p>
            <a:pPr indent="180975" algn="just">
              <a:buFont typeface="Arial" pitchFamily="34" charset="0"/>
              <a:buChar char="•"/>
              <a:defRPr/>
            </a:pPr>
            <a:endParaRPr lang="ru-RU" dirty="0"/>
          </a:p>
          <a:p>
            <a:endParaRPr lang="ru-RU" dirty="0"/>
          </a:p>
        </p:txBody>
      </p:sp>
      <p:pic>
        <p:nvPicPr>
          <p:cNvPr id="6" name="Picture 42" descr="D:\!Users\Desktop\Диплом\схема.png">
            <a:extLst>
              <a:ext uri="{FF2B5EF4-FFF2-40B4-BE49-F238E27FC236}">
                <a16:creationId xmlns:a16="http://schemas.microsoft.com/office/drawing/2014/main" id="{338E9E96-87DB-4392-AA02-2D340851C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b="58349"/>
          <a:stretch>
            <a:fillRect/>
          </a:stretch>
        </p:blipFill>
        <p:spPr bwMode="auto">
          <a:xfrm>
            <a:off x="1447625" y="1158064"/>
            <a:ext cx="6228346" cy="223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Группа 28">
            <a:extLst>
              <a:ext uri="{FF2B5EF4-FFF2-40B4-BE49-F238E27FC236}">
                <a16:creationId xmlns:a16="http://schemas.microsoft.com/office/drawing/2014/main" id="{2EFD87DA-E2F8-41E9-BAB8-AE3D868EFBA7}"/>
              </a:ext>
            </a:extLst>
          </p:cNvPr>
          <p:cNvGrpSpPr>
            <a:grpSpLocks/>
          </p:cNvGrpSpPr>
          <p:nvPr/>
        </p:nvGrpSpPr>
        <p:grpSpPr bwMode="auto">
          <a:xfrm>
            <a:off x="0" y="1699679"/>
            <a:ext cx="8909742" cy="3880235"/>
            <a:chOff x="-752900" y="1141744"/>
            <a:chExt cx="5859463" cy="2360269"/>
          </a:xfrm>
        </p:grpSpPr>
        <p:grpSp>
          <p:nvGrpSpPr>
            <p:cNvPr id="8" name="Группа 32">
              <a:extLst>
                <a:ext uri="{FF2B5EF4-FFF2-40B4-BE49-F238E27FC236}">
                  <a16:creationId xmlns:a16="http://schemas.microsoft.com/office/drawing/2014/main" id="{B89CCCAB-C810-403B-838C-76B8E5F2E8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752900" y="1141744"/>
              <a:ext cx="5859463" cy="2360269"/>
              <a:chOff x="-752142" y="1141734"/>
              <a:chExt cx="5857916" cy="2360283"/>
            </a:xfrm>
          </p:grpSpPr>
          <p:graphicFrame>
            <p:nvGraphicFramePr>
              <p:cNvPr id="10" name="Схема 9">
                <a:extLst>
                  <a:ext uri="{FF2B5EF4-FFF2-40B4-BE49-F238E27FC236}">
                    <a16:creationId xmlns:a16="http://schemas.microsoft.com/office/drawing/2014/main" id="{1AF3C82F-8974-4349-A5CC-A09A3E4F137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644273031"/>
                  </p:ext>
                </p:extLst>
              </p:nvPr>
            </p:nvGraphicFramePr>
            <p:xfrm>
              <a:off x="-752142" y="1141734"/>
              <a:ext cx="5857916" cy="135732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sp>
            <p:nvSpPr>
              <p:cNvPr id="11" name="Прямоугольник 15">
                <a:extLst>
                  <a:ext uri="{FF2B5EF4-FFF2-40B4-BE49-F238E27FC236}">
                    <a16:creationId xmlns:a16="http://schemas.microsoft.com/office/drawing/2014/main" id="{C6053C46-1783-4BD8-A404-6063C9F3A6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3059" y="2216148"/>
                <a:ext cx="1143008" cy="214298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771525"/>
                <a:r>
                  <a:rPr lang="ru-RU" sz="1800"/>
                  <a:t>Пустая ячейка</a:t>
                </a:r>
              </a:p>
            </p:txBody>
          </p:sp>
          <p:sp>
            <p:nvSpPr>
              <p:cNvPr id="12" name="Прямоугольник 16">
                <a:extLst>
                  <a:ext uri="{FF2B5EF4-FFF2-40B4-BE49-F238E27FC236}">
                    <a16:creationId xmlns:a16="http://schemas.microsoft.com/office/drawing/2014/main" id="{4D34A727-A8AE-41BD-A65D-04535C8C09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5737" y="2216148"/>
                <a:ext cx="1143008" cy="214298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771525"/>
                <a:r>
                  <a:rPr lang="ru-RU" sz="1800"/>
                  <a:t>Пустая ячейка</a:t>
                </a:r>
              </a:p>
            </p:txBody>
          </p:sp>
          <p:sp>
            <p:nvSpPr>
              <p:cNvPr id="13" name="Прямоугольник 21">
                <a:extLst>
                  <a:ext uri="{FF2B5EF4-FFF2-40B4-BE49-F238E27FC236}">
                    <a16:creationId xmlns:a16="http://schemas.microsoft.com/office/drawing/2014/main" id="{68F19B8B-E8B6-46C0-8065-0838A69DC6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235" y="2501885"/>
                <a:ext cx="1143008" cy="285741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ru-RU" sz="1800" dirty="0"/>
                  <a:t>Маркер 1</a:t>
                </a:r>
              </a:p>
            </p:txBody>
          </p:sp>
          <p:sp>
            <p:nvSpPr>
              <p:cNvPr id="14" name="Прямоугольник 22">
                <a:extLst>
                  <a:ext uri="{FF2B5EF4-FFF2-40B4-BE49-F238E27FC236}">
                    <a16:creationId xmlns:a16="http://schemas.microsoft.com/office/drawing/2014/main" id="{13486616-9AA8-4684-8B8E-4334AD3C32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5313" y="3216270"/>
                <a:ext cx="1143008" cy="285747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ru-RU" sz="1800" dirty="0"/>
                  <a:t>Маркер 3</a:t>
                </a:r>
              </a:p>
            </p:txBody>
          </p:sp>
          <p:sp>
            <p:nvSpPr>
              <p:cNvPr id="16" name="Прямоугольник 23">
                <a:extLst>
                  <a:ext uri="{FF2B5EF4-FFF2-40B4-BE49-F238E27FC236}">
                    <a16:creationId xmlns:a16="http://schemas.microsoft.com/office/drawing/2014/main" id="{0175158A-4376-461B-BFDB-3AF5BDE83E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5313" y="2859078"/>
                <a:ext cx="1143008" cy="285744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ru-RU" sz="1800" dirty="0"/>
                  <a:t>Маркер 2</a:t>
                </a:r>
              </a:p>
            </p:txBody>
          </p:sp>
          <p:sp>
            <p:nvSpPr>
              <p:cNvPr id="17" name="Прямоугольник 24">
                <a:extLst>
                  <a:ext uri="{FF2B5EF4-FFF2-40B4-BE49-F238E27FC236}">
                    <a16:creationId xmlns:a16="http://schemas.microsoft.com/office/drawing/2014/main" id="{3B334D9E-21CD-4F29-86C4-4A28E3A8F3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5313" y="2501885"/>
                <a:ext cx="1143008" cy="285754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ru-RU" sz="1800" dirty="0"/>
                  <a:t>Маркер 1</a:t>
                </a:r>
              </a:p>
            </p:txBody>
          </p:sp>
          <p:sp>
            <p:nvSpPr>
              <p:cNvPr id="18" name="Прямоугольник 25">
                <a:extLst>
                  <a:ext uri="{FF2B5EF4-FFF2-40B4-BE49-F238E27FC236}">
                    <a16:creationId xmlns:a16="http://schemas.microsoft.com/office/drawing/2014/main" id="{B6C4178B-12AA-415F-8904-69E9E5C562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2391" y="3216270"/>
                <a:ext cx="1143008" cy="285747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ru-RU" sz="1800" dirty="0"/>
                  <a:t>Маркер 3</a:t>
                </a:r>
              </a:p>
            </p:txBody>
          </p:sp>
          <p:sp>
            <p:nvSpPr>
              <p:cNvPr id="22" name="Прямоугольник 26">
                <a:extLst>
                  <a:ext uri="{FF2B5EF4-FFF2-40B4-BE49-F238E27FC236}">
                    <a16:creationId xmlns:a16="http://schemas.microsoft.com/office/drawing/2014/main" id="{8BEB55A2-A2C1-4B98-ADEE-DA6030CF53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2391" y="2859078"/>
                <a:ext cx="1143008" cy="285744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ru-RU" sz="1800" dirty="0"/>
                  <a:t>Маркер 2</a:t>
                </a:r>
              </a:p>
            </p:txBody>
          </p:sp>
          <p:sp>
            <p:nvSpPr>
              <p:cNvPr id="23" name="Прямоугольник 27">
                <a:extLst>
                  <a:ext uri="{FF2B5EF4-FFF2-40B4-BE49-F238E27FC236}">
                    <a16:creationId xmlns:a16="http://schemas.microsoft.com/office/drawing/2014/main" id="{400F542F-AB6E-4022-9CF7-CFACF12419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2391" y="2501885"/>
                <a:ext cx="1143008" cy="285741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ru-RU" sz="1800" dirty="0"/>
                  <a:t>Маркер 1</a:t>
                </a:r>
              </a:p>
            </p:txBody>
          </p:sp>
          <p:sp>
            <p:nvSpPr>
              <p:cNvPr id="24" name="Прямоугольник 14">
                <a:extLst>
                  <a:ext uri="{FF2B5EF4-FFF2-40B4-BE49-F238E27FC236}">
                    <a16:creationId xmlns:a16="http://schemas.microsoft.com/office/drawing/2014/main" id="{73969D21-5B8E-47D0-8F25-D96F46DE2B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909" y="2216146"/>
                <a:ext cx="1143008" cy="214300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771525"/>
                <a:r>
                  <a:rPr lang="ru-RU" sz="1800" dirty="0"/>
                  <a:t>Пустая ячейка</a:t>
                </a:r>
              </a:p>
            </p:txBody>
          </p:sp>
        </p:grpSp>
        <p:sp>
          <p:nvSpPr>
            <p:cNvPr id="9" name="Прямоугольник 26">
              <a:extLst>
                <a:ext uri="{FF2B5EF4-FFF2-40B4-BE49-F238E27FC236}">
                  <a16:creationId xmlns:a16="http://schemas.microsoft.com/office/drawing/2014/main" id="{9F9B6B52-509D-4DC9-8ED7-185028CD2A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741" y="2859077"/>
              <a:ext cx="1143310" cy="285739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1800" dirty="0"/>
                <a:t>Маркер 2</a:t>
              </a:r>
            </a:p>
          </p:txBody>
        </p:sp>
      </p:grp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7E1EAD3-5B6D-49FB-A265-04F8AFF475BC}"/>
              </a:ext>
            </a:extLst>
          </p:cNvPr>
          <p:cNvSpPr/>
          <p:nvPr/>
        </p:nvSpPr>
        <p:spPr>
          <a:xfrm>
            <a:off x="894588" y="5647201"/>
            <a:ext cx="78581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 dirty="0">
                <a:cs typeface="Times New Roman" pitchFamily="18" charset="0"/>
              </a:rPr>
              <a:t>Рис. 1 Схема устройства тестера</a:t>
            </a:r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E4177495-6F8F-4940-AB3B-47721A128B6B}"/>
              </a:ext>
            </a:extLst>
          </p:cNvPr>
          <p:cNvGrpSpPr/>
          <p:nvPr/>
        </p:nvGrpSpPr>
        <p:grpSpPr>
          <a:xfrm>
            <a:off x="10672347" y="8493753"/>
            <a:ext cx="6834403" cy="1309038"/>
            <a:chOff x="4310050" y="3643314"/>
            <a:chExt cx="4113404" cy="130903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B5D3C55-9BE4-4DD1-9749-003BF8DDC04A}"/>
                </a:ext>
              </a:extLst>
            </p:cNvPr>
            <p:cNvSpPr txBox="1"/>
            <p:nvPr/>
          </p:nvSpPr>
          <p:spPr>
            <a:xfrm>
              <a:off x="4881554" y="3643314"/>
              <a:ext cx="3541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</a:rPr>
                <a:t>Отпускная цена: 240 рублей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5EE734E-6E7C-4039-A30F-343D27900E57}"/>
                </a:ext>
              </a:extLst>
            </p:cNvPr>
            <p:cNvSpPr txBox="1"/>
            <p:nvPr/>
          </p:nvSpPr>
          <p:spPr>
            <a:xfrm>
              <a:off x="4881554" y="4429132"/>
              <a:ext cx="35154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</a:rPr>
                <a:t>Себестоимость: 185 рублей</a:t>
              </a:r>
            </a:p>
          </p:txBody>
        </p:sp>
        <p:grpSp>
          <p:nvGrpSpPr>
            <p:cNvPr id="58" name="Группа 57">
              <a:extLst>
                <a:ext uri="{FF2B5EF4-FFF2-40B4-BE49-F238E27FC236}">
                  <a16:creationId xmlns:a16="http://schemas.microsoft.com/office/drawing/2014/main" id="{746EEFC1-D386-4EE5-9D3B-AACC069E6A72}"/>
                </a:ext>
              </a:extLst>
            </p:cNvPr>
            <p:cNvGrpSpPr/>
            <p:nvPr/>
          </p:nvGrpSpPr>
          <p:grpSpPr>
            <a:xfrm>
              <a:off x="4310050" y="3643314"/>
              <a:ext cx="470418" cy="470418"/>
              <a:chOff x="5860639" y="3918466"/>
              <a:chExt cx="470418" cy="470418"/>
            </a:xfrm>
          </p:grpSpPr>
          <p:sp>
            <p:nvSpPr>
              <p:cNvPr id="62" name="Прямоугольник: скругленные углы 61">
                <a:extLst>
                  <a:ext uri="{FF2B5EF4-FFF2-40B4-BE49-F238E27FC236}">
                    <a16:creationId xmlns:a16="http://schemas.microsoft.com/office/drawing/2014/main" id="{7F192743-57D4-4291-9096-1B5B87E4E007}"/>
                  </a:ext>
                </a:extLst>
              </p:cNvPr>
              <p:cNvSpPr/>
              <p:nvPr/>
            </p:nvSpPr>
            <p:spPr>
              <a:xfrm rot="2689455">
                <a:off x="5860639" y="3918466"/>
                <a:ext cx="470418" cy="47041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72EBEE4-DC88-4A45-AEC6-2E3562DA554B}"/>
                  </a:ext>
                </a:extLst>
              </p:cNvPr>
              <p:cNvSpPr txBox="1"/>
              <p:nvPr/>
            </p:nvSpPr>
            <p:spPr>
              <a:xfrm>
                <a:off x="5864599" y="3969009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800" b="1" dirty="0">
                    <a:solidFill>
                      <a:schemeClr val="tx1"/>
                    </a:solidFill>
                  </a:rPr>
                  <a:t>01</a:t>
                </a:r>
              </a:p>
            </p:txBody>
          </p:sp>
        </p:grpSp>
        <p:grpSp>
          <p:nvGrpSpPr>
            <p:cNvPr id="59" name="Группа 58">
              <a:extLst>
                <a:ext uri="{FF2B5EF4-FFF2-40B4-BE49-F238E27FC236}">
                  <a16:creationId xmlns:a16="http://schemas.microsoft.com/office/drawing/2014/main" id="{91E1CAC5-7654-4523-88A6-E0970838D44F}"/>
                </a:ext>
              </a:extLst>
            </p:cNvPr>
            <p:cNvGrpSpPr/>
            <p:nvPr/>
          </p:nvGrpSpPr>
          <p:grpSpPr>
            <a:xfrm>
              <a:off x="4310050" y="4429132"/>
              <a:ext cx="470418" cy="470418"/>
              <a:chOff x="5879396" y="5242783"/>
              <a:chExt cx="470418" cy="470418"/>
            </a:xfrm>
          </p:grpSpPr>
          <p:sp>
            <p:nvSpPr>
              <p:cNvPr id="60" name="Прямоугольник: скругленные углы 59">
                <a:extLst>
                  <a:ext uri="{FF2B5EF4-FFF2-40B4-BE49-F238E27FC236}">
                    <a16:creationId xmlns:a16="http://schemas.microsoft.com/office/drawing/2014/main" id="{CA823481-CC21-441F-89A3-4775CCC20AD2}"/>
                  </a:ext>
                </a:extLst>
              </p:cNvPr>
              <p:cNvSpPr/>
              <p:nvPr/>
            </p:nvSpPr>
            <p:spPr>
              <a:xfrm rot="2689455">
                <a:off x="5879396" y="5242783"/>
                <a:ext cx="470418" cy="47041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0C7522A-CD6C-4EDC-B242-6E2222878277}"/>
                  </a:ext>
                </a:extLst>
              </p:cNvPr>
              <p:cNvSpPr txBox="1"/>
              <p:nvPr/>
            </p:nvSpPr>
            <p:spPr>
              <a:xfrm>
                <a:off x="5883356" y="5293326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800" b="1" dirty="0">
                    <a:solidFill>
                      <a:schemeClr val="tx1"/>
                    </a:solidFill>
                  </a:rPr>
                  <a:t>02</a:t>
                </a:r>
              </a:p>
            </p:txBody>
          </p:sp>
        </p:grpSp>
      </p:grpSp>
      <p:grpSp>
        <p:nvGrpSpPr>
          <p:cNvPr id="64" name="Группа 31">
            <a:extLst>
              <a:ext uri="{FF2B5EF4-FFF2-40B4-BE49-F238E27FC236}">
                <a16:creationId xmlns:a16="http://schemas.microsoft.com/office/drawing/2014/main" id="{4B816AB9-880E-4E94-A285-3DE187A8C18D}"/>
              </a:ext>
            </a:extLst>
          </p:cNvPr>
          <p:cNvGrpSpPr>
            <a:grpSpLocks/>
          </p:cNvGrpSpPr>
          <p:nvPr/>
        </p:nvGrpSpPr>
        <p:grpSpPr bwMode="auto">
          <a:xfrm>
            <a:off x="1941709" y="6160580"/>
            <a:ext cx="6494087" cy="4481021"/>
            <a:chOff x="3778369" y="781418"/>
            <a:chExt cx="4618006" cy="3140729"/>
          </a:xfrm>
        </p:grpSpPr>
        <p:pic>
          <p:nvPicPr>
            <p:cNvPr id="65" name="Picture 2" descr="https://psv4.userapi.com/c536132/u221747557/docs/d7/1a83bf58bfa8/IMG_20210420_112834.jpg?extra=B6gdV4Sh1y9iXgVVxvNNCOoJvXB7kUUIRoDqPysbV5XEfZpWbFZZ3NR69zhs_XWQzyI7Fu6rC_AS0aabetHziXrwFdWij9P8JuiehV0jkdnstCGXB0ywT10ev0vgnaXJc7yFdliUd2FXGi61so9DfIA">
              <a:extLst>
                <a:ext uri="{FF2B5EF4-FFF2-40B4-BE49-F238E27FC236}">
                  <a16:creationId xmlns:a16="http://schemas.microsoft.com/office/drawing/2014/main" id="{EFD8EFF8-2A84-4FC2-9AB3-5B93D0603D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/>
            <a:srcRect l="31064" t="15044" r="31316"/>
            <a:stretch>
              <a:fillRect/>
            </a:stretch>
          </p:blipFill>
          <p:spPr bwMode="auto">
            <a:xfrm>
              <a:off x="5227606" y="1483746"/>
              <a:ext cx="1397480" cy="2438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6" name="TextBox 33">
              <a:extLst>
                <a:ext uri="{FF2B5EF4-FFF2-40B4-BE49-F238E27FC236}">
                  <a16:creationId xmlns:a16="http://schemas.microsoft.com/office/drawing/2014/main" id="{F2C1C196-F6A6-40AC-85C8-258D1BB4F6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78557" y="781418"/>
              <a:ext cx="1571625" cy="508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 dirty="0">
                  <a:solidFill>
                    <a:schemeClr val="tx1"/>
                  </a:solidFill>
                </a:rPr>
                <a:t>     Е131        Е133</a:t>
              </a:r>
            </a:p>
            <a:p>
              <a:r>
                <a:rPr lang="ru-RU" sz="1200" dirty="0">
                  <a:solidFill>
                    <a:schemeClr val="tx1"/>
                  </a:solidFill>
                </a:rPr>
                <a:t>   Синий       Синий</a:t>
              </a:r>
              <a:endParaRPr lang="en-US" sz="1200" dirty="0">
                <a:solidFill>
                  <a:schemeClr val="tx1"/>
                </a:solidFill>
              </a:endParaRPr>
            </a:p>
            <a:p>
              <a:r>
                <a:rPr lang="ru-RU" sz="1200" dirty="0" err="1">
                  <a:solidFill>
                    <a:schemeClr val="tx1"/>
                  </a:solidFill>
                </a:rPr>
                <a:t>Патенто</a:t>
              </a:r>
              <a:r>
                <a:rPr lang="ru-RU" sz="1200" dirty="0">
                  <a:solidFill>
                    <a:schemeClr val="tx1"/>
                  </a:solidFill>
                </a:rPr>
                <a:t>-      Блестя-</a:t>
              </a:r>
            </a:p>
            <a:p>
              <a:r>
                <a:rPr lang="ru-RU" sz="1200" dirty="0">
                  <a:solidFill>
                    <a:schemeClr val="tx1"/>
                  </a:solidFill>
                </a:rPr>
                <a:t>ванный</a:t>
              </a:r>
              <a:r>
                <a:rPr lang="en-US" sz="1200" dirty="0">
                  <a:solidFill>
                    <a:schemeClr val="tx1"/>
                  </a:solidFill>
                </a:rPr>
                <a:t> V</a:t>
              </a:r>
              <a:r>
                <a:rPr lang="ru-RU" sz="1200" dirty="0">
                  <a:solidFill>
                    <a:schemeClr val="tx1"/>
                  </a:solidFill>
                </a:rPr>
                <a:t>     </a:t>
              </a:r>
              <a:r>
                <a:rPr lang="ru-RU" sz="1200" dirty="0" err="1">
                  <a:solidFill>
                    <a:schemeClr val="tx1"/>
                  </a:solidFill>
                </a:rPr>
                <a:t>щий</a:t>
              </a:r>
              <a:r>
                <a:rPr lang="ru-RU" sz="1200" dirty="0">
                  <a:solidFill>
                    <a:schemeClr val="tx1"/>
                  </a:solidFill>
                </a:rPr>
                <a:t> </a:t>
              </a:r>
              <a:r>
                <a:rPr lang="en-US" sz="1200" dirty="0">
                  <a:solidFill>
                    <a:schemeClr val="tx1"/>
                  </a:solidFill>
                </a:rPr>
                <a:t>FCF</a:t>
              </a:r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67" name="TextBox 34">
              <a:extLst>
                <a:ext uri="{FF2B5EF4-FFF2-40B4-BE49-F238E27FC236}">
                  <a16:creationId xmlns:a16="http://schemas.microsoft.com/office/drawing/2014/main" id="{E4DDAB0B-A89E-4612-AAE1-C8EEE59152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8369" y="1613142"/>
              <a:ext cx="1708030" cy="169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</a:rPr>
                <a:t>Чистый краситель</a:t>
              </a:r>
            </a:p>
          </p:txBody>
        </p:sp>
        <p:sp>
          <p:nvSpPr>
            <p:cNvPr id="68" name="TextBox 35">
              <a:extLst>
                <a:ext uri="{FF2B5EF4-FFF2-40B4-BE49-F238E27FC236}">
                  <a16:creationId xmlns:a16="http://schemas.microsoft.com/office/drawing/2014/main" id="{09F5C6F1-1378-4D9E-8DE3-BB8DFD1206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5274" y="2222742"/>
              <a:ext cx="1708030" cy="169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</a:rPr>
                <a:t>Маркер 1</a:t>
              </a:r>
            </a:p>
          </p:txBody>
        </p:sp>
        <p:sp>
          <p:nvSpPr>
            <p:cNvPr id="69" name="TextBox 36">
              <a:extLst>
                <a:ext uri="{FF2B5EF4-FFF2-40B4-BE49-F238E27FC236}">
                  <a16:creationId xmlns:a16="http://schemas.microsoft.com/office/drawing/2014/main" id="{485FD5DB-8D38-45D6-8910-BED466CAF6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2270" y="2846721"/>
              <a:ext cx="1708030" cy="169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</a:rPr>
                <a:t>Маркер 2</a:t>
              </a:r>
            </a:p>
          </p:txBody>
        </p:sp>
        <p:sp>
          <p:nvSpPr>
            <p:cNvPr id="70" name="TextBox 37">
              <a:extLst>
                <a:ext uri="{FF2B5EF4-FFF2-40B4-BE49-F238E27FC236}">
                  <a16:creationId xmlns:a16="http://schemas.microsoft.com/office/drawing/2014/main" id="{AEB0DBC0-9FA1-4774-9ECF-9C2785AE4B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4030" y="3450569"/>
              <a:ext cx="1708030" cy="169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</a:rPr>
                <a:t>Маркер 3</a:t>
              </a:r>
            </a:p>
          </p:txBody>
        </p:sp>
        <p:sp>
          <p:nvSpPr>
            <p:cNvPr id="71" name="TextBox 38">
              <a:extLst>
                <a:ext uri="{FF2B5EF4-FFF2-40B4-BE49-F238E27FC236}">
                  <a16:creationId xmlns:a16="http://schemas.microsoft.com/office/drawing/2014/main" id="{014E2542-6FA9-42E3-980E-349074655F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6587" y="1641896"/>
              <a:ext cx="1708030" cy="169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 dirty="0">
                  <a:solidFill>
                    <a:schemeClr val="tx1"/>
                  </a:solidFill>
                </a:rPr>
                <a:t>Чистый краситель</a:t>
              </a:r>
            </a:p>
          </p:txBody>
        </p:sp>
        <p:sp>
          <p:nvSpPr>
            <p:cNvPr id="72" name="TextBox 39">
              <a:extLst>
                <a:ext uri="{FF2B5EF4-FFF2-40B4-BE49-F238E27FC236}">
                  <a16:creationId xmlns:a16="http://schemas.microsoft.com/office/drawing/2014/main" id="{28A3AD9C-6B55-45D5-A407-EAD0DC6294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5470" y="2242871"/>
              <a:ext cx="1708030" cy="169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 dirty="0">
                  <a:solidFill>
                    <a:schemeClr val="tx1"/>
                  </a:solidFill>
                </a:rPr>
                <a:t>Маркер 1</a:t>
              </a:r>
            </a:p>
          </p:txBody>
        </p:sp>
        <p:sp>
          <p:nvSpPr>
            <p:cNvPr id="73" name="TextBox 40">
              <a:extLst>
                <a:ext uri="{FF2B5EF4-FFF2-40B4-BE49-F238E27FC236}">
                  <a16:creationId xmlns:a16="http://schemas.microsoft.com/office/drawing/2014/main" id="{971321EC-B2E5-4AB2-9443-235B4CAEF3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8345" y="2875479"/>
              <a:ext cx="1708030" cy="169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 dirty="0">
                  <a:solidFill>
                    <a:schemeClr val="tx1"/>
                  </a:solidFill>
                </a:rPr>
                <a:t>Маркер 2</a:t>
              </a:r>
            </a:p>
          </p:txBody>
        </p:sp>
        <p:sp>
          <p:nvSpPr>
            <p:cNvPr id="74" name="TextBox 41">
              <a:extLst>
                <a:ext uri="{FF2B5EF4-FFF2-40B4-BE49-F238E27FC236}">
                  <a16:creationId xmlns:a16="http://schemas.microsoft.com/office/drawing/2014/main" id="{42754A1F-E4B5-4F6C-B78C-D17561605A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9721" y="3479324"/>
              <a:ext cx="1708030" cy="169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 dirty="0">
                  <a:solidFill>
                    <a:schemeClr val="tx1"/>
                  </a:solidFill>
                </a:rPr>
                <a:t>Маркер 3</a:t>
              </a:r>
            </a:p>
          </p:txBody>
        </p:sp>
      </p:grp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219E3A7F-FC95-4E24-A493-1FB9130B9046}"/>
              </a:ext>
            </a:extLst>
          </p:cNvPr>
          <p:cNvSpPr/>
          <p:nvPr/>
        </p:nvSpPr>
        <p:spPr>
          <a:xfrm>
            <a:off x="1052453" y="10822379"/>
            <a:ext cx="78581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Рис. 2  Лабораторный пример работы тестера</a:t>
            </a:r>
          </a:p>
        </p:txBody>
      </p:sp>
      <p:grpSp>
        <p:nvGrpSpPr>
          <p:cNvPr id="76" name="Группа 75">
            <a:extLst>
              <a:ext uri="{FF2B5EF4-FFF2-40B4-BE49-F238E27FC236}">
                <a16:creationId xmlns:a16="http://schemas.microsoft.com/office/drawing/2014/main" id="{615C6C0E-E0AF-4C66-B75C-7FCB529F8C01}"/>
              </a:ext>
            </a:extLst>
          </p:cNvPr>
          <p:cNvGrpSpPr/>
          <p:nvPr/>
        </p:nvGrpSpPr>
        <p:grpSpPr>
          <a:xfrm>
            <a:off x="18382756" y="10115799"/>
            <a:ext cx="1721344" cy="1005002"/>
            <a:chOff x="10729211" y="132618"/>
            <a:chExt cx="1224705" cy="100500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BDBB45E-FBE2-46AB-9F5C-8559611FCCD0}"/>
                </a:ext>
              </a:extLst>
            </p:cNvPr>
            <p:cNvSpPr txBox="1"/>
            <p:nvPr/>
          </p:nvSpPr>
          <p:spPr>
            <a:xfrm>
              <a:off x="11025222" y="214290"/>
              <a:ext cx="9286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400" b="1" dirty="0" smtClean="0">
                  <a:solidFill>
                    <a:schemeClr val="accent2"/>
                  </a:solidFill>
                </a:rPr>
                <a:t>08</a:t>
              </a:r>
              <a:endParaRPr lang="ru-RU" sz="5400" b="1" dirty="0">
                <a:solidFill>
                  <a:schemeClr val="accent2"/>
                </a:solidFill>
              </a:endParaRPr>
            </a:p>
          </p:txBody>
        </p:sp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id="{8F6C46C3-6DD1-44AA-95DA-C37754806010}"/>
                </a:ext>
              </a:extLst>
            </p:cNvPr>
            <p:cNvSpPr/>
            <p:nvPr/>
          </p:nvSpPr>
          <p:spPr>
            <a:xfrm rot="2532418">
              <a:off x="10729211" y="132618"/>
              <a:ext cx="642942" cy="6429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9" name="Прямая соединительная линия 78">
              <a:extLst>
                <a:ext uri="{FF2B5EF4-FFF2-40B4-BE49-F238E27FC236}">
                  <a16:creationId xmlns:a16="http://schemas.microsoft.com/office/drawing/2014/main" id="{6CCADAA9-3DCB-4269-858A-FF0CF75915C5}"/>
                </a:ext>
              </a:extLst>
            </p:cNvPr>
            <p:cNvCxnSpPr/>
            <p:nvPr/>
          </p:nvCxnSpPr>
          <p:spPr>
            <a:xfrm rot="5400000">
              <a:off x="10882346" y="214290"/>
              <a:ext cx="857256" cy="8572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51170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Листы-дешифраторы для расшифровки анализа</a:t>
            </a:r>
          </a:p>
        </p:txBody>
      </p:sp>
      <p:pic>
        <p:nvPicPr>
          <p:cNvPr id="12" name="Рисунок 74" descr="D:\!Users\Desktop\Диплом\Песенкова 2Д83 ххт 2022.jpg">
            <a:extLst>
              <a:ext uri="{FF2B5EF4-FFF2-40B4-BE49-F238E27FC236}">
                <a16:creationId xmlns:a16="http://schemas.microsoft.com/office/drawing/2014/main" id="{F2A7F352-BD91-44C4-A1BD-49A7D1094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3268" t="22220" r="1971" b="23264"/>
          <a:stretch>
            <a:fillRect/>
          </a:stretch>
        </p:blipFill>
        <p:spPr bwMode="auto">
          <a:xfrm>
            <a:off x="611913" y="2594531"/>
            <a:ext cx="10023892" cy="3397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Группа 63">
            <a:extLst>
              <a:ext uri="{FF2B5EF4-FFF2-40B4-BE49-F238E27FC236}">
                <a16:creationId xmlns:a16="http://schemas.microsoft.com/office/drawing/2014/main" id="{A4B5D78A-C335-45E5-9624-674AF0AE503D}"/>
              </a:ext>
            </a:extLst>
          </p:cNvPr>
          <p:cNvGrpSpPr>
            <a:grpSpLocks/>
          </p:cNvGrpSpPr>
          <p:nvPr/>
        </p:nvGrpSpPr>
        <p:grpSpPr bwMode="auto">
          <a:xfrm>
            <a:off x="10961807" y="2594531"/>
            <a:ext cx="8643282" cy="3397708"/>
            <a:chOff x="4881554" y="5072074"/>
            <a:chExt cx="3786214" cy="1357322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90E6BA1B-5B84-4B8F-832B-C692BBA92C0D}"/>
                </a:ext>
              </a:extLst>
            </p:cNvPr>
            <p:cNvSpPr/>
            <p:nvPr/>
          </p:nvSpPr>
          <p:spPr>
            <a:xfrm>
              <a:off x="4881554" y="5072074"/>
              <a:ext cx="3786214" cy="13573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grpSp>
          <p:nvGrpSpPr>
            <p:cNvPr id="18" name="Группа 69">
              <a:extLst>
                <a:ext uri="{FF2B5EF4-FFF2-40B4-BE49-F238E27FC236}">
                  <a16:creationId xmlns:a16="http://schemas.microsoft.com/office/drawing/2014/main" id="{96AAA405-BB22-4FB7-A2E4-94A2BC8EC7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52992" y="5143512"/>
              <a:ext cx="3643383" cy="1143008"/>
              <a:chOff x="38909" y="36766"/>
              <a:chExt cx="81550" cy="26035"/>
            </a:xfrm>
          </p:grpSpPr>
          <p:pic>
            <p:nvPicPr>
              <p:cNvPr id="19" name="Picture 6" descr="желтые">
                <a:extLst>
                  <a:ext uri="{FF2B5EF4-FFF2-40B4-BE49-F238E27FC236}">
                    <a16:creationId xmlns:a16="http://schemas.microsoft.com/office/drawing/2014/main" id="{843C043D-669E-4957-8F3B-4566F9E940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8909" y="36766"/>
                <a:ext cx="81550" cy="260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" name="Овал 62">
                <a:extLst>
                  <a:ext uri="{FF2B5EF4-FFF2-40B4-BE49-F238E27FC236}">
                    <a16:creationId xmlns:a16="http://schemas.microsoft.com/office/drawing/2014/main" id="{E67E70D0-F43B-467A-AC8C-3E2364F97B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14405" y="43238"/>
                <a:ext cx="3572" cy="357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sz="1800">
                  <a:cs typeface="Arial" charset="0"/>
                </a:endParaRPr>
              </a:p>
            </p:txBody>
          </p:sp>
        </p:grpSp>
      </p:grpSp>
      <p:grpSp>
        <p:nvGrpSpPr>
          <p:cNvPr id="21" name="Группа 56">
            <a:extLst>
              <a:ext uri="{FF2B5EF4-FFF2-40B4-BE49-F238E27FC236}">
                <a16:creationId xmlns:a16="http://schemas.microsoft.com/office/drawing/2014/main" id="{00CE2871-D4AC-44DC-90E8-0D69D3A0E2D9}"/>
              </a:ext>
            </a:extLst>
          </p:cNvPr>
          <p:cNvGrpSpPr>
            <a:grpSpLocks/>
          </p:cNvGrpSpPr>
          <p:nvPr/>
        </p:nvGrpSpPr>
        <p:grpSpPr bwMode="auto">
          <a:xfrm>
            <a:off x="5454216" y="6171066"/>
            <a:ext cx="9308569" cy="3292845"/>
            <a:chOff x="2729" y="11502"/>
            <a:chExt cx="81549" cy="21034"/>
          </a:xfrm>
        </p:grpSpPr>
        <p:sp>
          <p:nvSpPr>
            <p:cNvPr id="22" name="Овал 65">
              <a:extLst>
                <a:ext uri="{FF2B5EF4-FFF2-40B4-BE49-F238E27FC236}">
                  <a16:creationId xmlns:a16="http://schemas.microsoft.com/office/drawing/2014/main" id="{7F4D063A-63A7-4F73-9B64-38BB2A1E376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7491" y="23008"/>
              <a:ext cx="3572" cy="3572"/>
            </a:xfrm>
            <a:prstGeom prst="ellipse">
              <a:avLst/>
            </a:prstGeom>
            <a:solidFill>
              <a:srgbClr val="F27340"/>
            </a:solidFill>
            <a:ln w="9525">
              <a:solidFill>
                <a:srgbClr val="EF5F0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sz="1800">
                <a:cs typeface="Arial" charset="0"/>
              </a:endParaRPr>
            </a:p>
          </p:txBody>
        </p:sp>
        <p:sp>
          <p:nvSpPr>
            <p:cNvPr id="23" name="Овал 66">
              <a:extLst>
                <a:ext uri="{FF2B5EF4-FFF2-40B4-BE49-F238E27FC236}">
                  <a16:creationId xmlns:a16="http://schemas.microsoft.com/office/drawing/2014/main" id="{501EBFA0-5E8C-4908-9752-67AFA85A87D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7575" y="17922"/>
              <a:ext cx="3572" cy="357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sz="1800">
                <a:cs typeface="Arial" charset="0"/>
              </a:endParaRPr>
            </a:p>
          </p:txBody>
        </p:sp>
        <p:sp>
          <p:nvSpPr>
            <p:cNvPr id="24" name="Овал 67">
              <a:extLst>
                <a:ext uri="{FF2B5EF4-FFF2-40B4-BE49-F238E27FC236}">
                  <a16:creationId xmlns:a16="http://schemas.microsoft.com/office/drawing/2014/main" id="{A95E111F-DBF8-4AEA-BCDB-E5BA873ECDA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7575" y="27913"/>
              <a:ext cx="3572" cy="357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sz="1800">
                <a:cs typeface="Arial" charset="0"/>
              </a:endParaRPr>
            </a:p>
          </p:txBody>
        </p:sp>
        <p:pic>
          <p:nvPicPr>
            <p:cNvPr id="25" name="Picture 4" descr="красные">
              <a:extLst>
                <a:ext uri="{FF2B5EF4-FFF2-40B4-BE49-F238E27FC236}">
                  <a16:creationId xmlns:a16="http://schemas.microsoft.com/office/drawing/2014/main" id="{A9FCD0CA-8C56-4F6A-8A74-A16E3D636E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9" y="11502"/>
              <a:ext cx="81550" cy="210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6ECE9BB-0471-4247-BBE5-66DDFEDED0F1}"/>
              </a:ext>
            </a:extLst>
          </p:cNvPr>
          <p:cNvSpPr/>
          <p:nvPr/>
        </p:nvSpPr>
        <p:spPr>
          <a:xfrm>
            <a:off x="8050591" y="9925836"/>
            <a:ext cx="31870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dirty="0"/>
              <a:t>Рис. 3 Листы дешифраторы</a:t>
            </a: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7EE17254-8E52-4CCE-B5A1-D97C6E99D254}"/>
              </a:ext>
            </a:extLst>
          </p:cNvPr>
          <p:cNvGrpSpPr/>
          <p:nvPr/>
        </p:nvGrpSpPr>
        <p:grpSpPr>
          <a:xfrm>
            <a:off x="18382756" y="10115799"/>
            <a:ext cx="1721344" cy="1005002"/>
            <a:chOff x="10729211" y="132618"/>
            <a:chExt cx="1224705" cy="100500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AD1500F-B953-49DF-9714-8F5CB8FF24F5}"/>
                </a:ext>
              </a:extLst>
            </p:cNvPr>
            <p:cNvSpPr txBox="1"/>
            <p:nvPr/>
          </p:nvSpPr>
          <p:spPr>
            <a:xfrm>
              <a:off x="11025222" y="214290"/>
              <a:ext cx="9286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400" b="1" dirty="0" smtClean="0">
                  <a:solidFill>
                    <a:schemeClr val="accent2"/>
                  </a:solidFill>
                </a:rPr>
                <a:t>09</a:t>
              </a:r>
              <a:endParaRPr lang="ru-RU" sz="5400" b="1" dirty="0">
                <a:solidFill>
                  <a:schemeClr val="accent2"/>
                </a:solidFill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84FBAA9D-6FBA-454B-9B25-A2B25F6E6C3D}"/>
                </a:ext>
              </a:extLst>
            </p:cNvPr>
            <p:cNvSpPr/>
            <p:nvPr/>
          </p:nvSpPr>
          <p:spPr>
            <a:xfrm rot="2532418">
              <a:off x="10729211" y="132618"/>
              <a:ext cx="642942" cy="6429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A25AC265-6EB2-4544-AEED-9735674F48E6}"/>
                </a:ext>
              </a:extLst>
            </p:cNvPr>
            <p:cNvCxnSpPr/>
            <p:nvPr/>
          </p:nvCxnSpPr>
          <p:spPr>
            <a:xfrm rot="5400000">
              <a:off x="10882346" y="214290"/>
              <a:ext cx="857256" cy="8572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Инструкция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820661" cy="7554912"/>
          </a:xfrm>
        </p:spPr>
        <p:txBody>
          <a:bodyPr/>
          <a:lstStyle/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4000" dirty="0"/>
              <a:t> открыть ячейки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4000" dirty="0"/>
              <a:t> заполнить ячейки исследуемым продуктом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4000" dirty="0"/>
              <a:t> закрыть ячейки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4000" dirty="0"/>
              <a:t> встряхнуть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4000" dirty="0"/>
              <a:t> по изменению цветов с помощью листа-дешифратора сделать вывод о наличии красителя в исследуемом продукте</a:t>
            </a:r>
          </a:p>
          <a:p>
            <a:endParaRPr lang="ru-RU" dirty="0"/>
          </a:p>
        </p:txBody>
      </p:sp>
      <p:pic>
        <p:nvPicPr>
          <p:cNvPr id="7" name="Picture 1" descr="D:\!Users\Desktop\Диплом\пример расшифровки.png">
            <a:extLst>
              <a:ext uri="{FF2B5EF4-FFF2-40B4-BE49-F238E27FC236}">
                <a16:creationId xmlns:a16="http://schemas.microsoft.com/office/drawing/2014/main" id="{BE0A0C0E-6866-4729-A620-A3DA1A1D9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88852" y="3148559"/>
            <a:ext cx="10257448" cy="4617017"/>
          </a:xfrm>
          <a:prstGeom prst="rect">
            <a:avLst/>
          </a:prstGeom>
          <a:noFill/>
        </p:spPr>
      </p:pic>
      <p:sp>
        <p:nvSpPr>
          <p:cNvPr id="8" name="Текст 6">
            <a:extLst>
              <a:ext uri="{FF2B5EF4-FFF2-40B4-BE49-F238E27FC236}">
                <a16:creationId xmlns:a16="http://schemas.microsoft.com/office/drawing/2014/main" id="{D21BB116-3DD3-47C5-BE89-F1F781FED615}"/>
              </a:ext>
            </a:extLst>
          </p:cNvPr>
          <p:cNvSpPr txBox="1">
            <a:spLocks/>
          </p:cNvSpPr>
          <p:nvPr/>
        </p:nvSpPr>
        <p:spPr>
          <a:xfrm>
            <a:off x="12133212" y="8053482"/>
            <a:ext cx="6332210" cy="35719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None/>
            </a:pPr>
            <a:r>
              <a:rPr lang="ru-RU" sz="1800" dirty="0"/>
              <a:t>Рис. 4 Пример работы тестера на реальных объектах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B080AB41-CA84-44F4-9A42-2870747D1A12}"/>
              </a:ext>
            </a:extLst>
          </p:cNvPr>
          <p:cNvGrpSpPr/>
          <p:nvPr/>
        </p:nvGrpSpPr>
        <p:grpSpPr>
          <a:xfrm>
            <a:off x="18382756" y="10115799"/>
            <a:ext cx="1721344" cy="1005002"/>
            <a:chOff x="10729211" y="132618"/>
            <a:chExt cx="1224705" cy="100500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F8A4D06-F350-42E2-BCD0-78F2A165A16F}"/>
                </a:ext>
              </a:extLst>
            </p:cNvPr>
            <p:cNvSpPr txBox="1"/>
            <p:nvPr/>
          </p:nvSpPr>
          <p:spPr>
            <a:xfrm>
              <a:off x="11025222" y="214290"/>
              <a:ext cx="9286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400" b="1" dirty="0" smtClean="0">
                  <a:solidFill>
                    <a:schemeClr val="accent2"/>
                  </a:solidFill>
                </a:rPr>
                <a:t>10</a:t>
              </a:r>
              <a:endParaRPr lang="ru-RU" sz="5400" b="1" dirty="0">
                <a:solidFill>
                  <a:schemeClr val="accent2"/>
                </a:solidFill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EC031BDF-E278-4369-9D1B-9E4519ED1E10}"/>
                </a:ext>
              </a:extLst>
            </p:cNvPr>
            <p:cNvSpPr/>
            <p:nvPr/>
          </p:nvSpPr>
          <p:spPr>
            <a:xfrm rot="2532418">
              <a:off x="10729211" y="132618"/>
              <a:ext cx="642942" cy="6429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D265F4D1-D18C-4593-9DFE-0F910DB84653}"/>
                </a:ext>
              </a:extLst>
            </p:cNvPr>
            <p:cNvCxnSpPr/>
            <p:nvPr/>
          </p:nvCxnSpPr>
          <p:spPr>
            <a:xfrm rot="5400000">
              <a:off x="10882346" y="214290"/>
              <a:ext cx="857256" cy="8572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4A9911B-F4C9-4B35-B735-FA4F24D88242}"/>
              </a:ext>
            </a:extLst>
          </p:cNvPr>
          <p:cNvSpPr/>
          <p:nvPr/>
        </p:nvSpPr>
        <p:spPr>
          <a:xfrm>
            <a:off x="8376144" y="11899761"/>
            <a:ext cx="13483771" cy="34313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4696" y="3353313"/>
            <a:ext cx="6126299" cy="1135824"/>
          </a:xfrm>
          <a:prstGeom prst="rect">
            <a:avLst/>
          </a:prstGeom>
        </p:spPr>
        <p:txBody>
          <a:bodyPr/>
          <a:lstStyle/>
          <a:p>
            <a:r>
              <a:rPr lang="ru-RU" sz="4000" b="1" dirty="0" err="1"/>
              <a:t>Песенкова</a:t>
            </a:r>
            <a:r>
              <a:rPr lang="ru-RU" sz="4000" b="1" dirty="0"/>
              <a:t> Яна Александровна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 проекта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0486" y="4622426"/>
            <a:ext cx="4529727" cy="3197946"/>
          </a:xfrm>
        </p:spPr>
        <p:txBody>
          <a:bodyPr/>
          <a:lstStyle/>
          <a:p>
            <a:pPr marL="0" lvl="0">
              <a:buFont typeface="Arial" pitchFamily="34" charset="0"/>
              <a:buChar char="•"/>
              <a:defRPr/>
            </a:pPr>
            <a:r>
              <a:rPr lang="ru-RU" sz="4000" dirty="0"/>
              <a:t> </a:t>
            </a:r>
            <a:r>
              <a:rPr lang="ru-RU" sz="4000" dirty="0" err="1"/>
              <a:t>тимлид</a:t>
            </a:r>
            <a:endParaRPr lang="ru-RU" sz="4000" dirty="0"/>
          </a:p>
          <a:p>
            <a:pPr marL="0" lvl="0">
              <a:buFont typeface="Arial" pitchFamily="34" charset="0"/>
              <a:buChar char="•"/>
              <a:defRPr/>
            </a:pPr>
            <a:r>
              <a:rPr lang="ru-RU" sz="4000" dirty="0"/>
              <a:t> разработчик</a:t>
            </a:r>
          </a:p>
          <a:p>
            <a:pPr marL="0" lvl="0">
              <a:buFont typeface="Arial" pitchFamily="34" charset="0"/>
              <a:buChar char="•"/>
              <a:defRPr/>
            </a:pPr>
            <a:r>
              <a:rPr lang="ru-RU" sz="4000" dirty="0"/>
              <a:t> спикер</a:t>
            </a:r>
          </a:p>
          <a:p>
            <a:pPr marL="0" lvl="0">
              <a:buFont typeface="Arial" pitchFamily="34" charset="0"/>
              <a:buChar char="•"/>
              <a:defRPr/>
            </a:pPr>
            <a:r>
              <a:rPr lang="ru-RU" sz="4000" dirty="0"/>
              <a:t> маркетолог</a:t>
            </a:r>
          </a:p>
          <a:p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05816A-A264-4473-BD80-EB9FDC456A59}"/>
              </a:ext>
            </a:extLst>
          </p:cNvPr>
          <p:cNvSpPr txBox="1"/>
          <p:nvPr/>
        </p:nvSpPr>
        <p:spPr>
          <a:xfrm>
            <a:off x="1778202" y="11887538"/>
            <a:ext cx="10392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A490FCD-2271-4ABE-8D93-BBE0EA860C6B}"/>
              </a:ext>
            </a:extLst>
          </p:cNvPr>
          <p:cNvSpPr/>
          <p:nvPr/>
        </p:nvSpPr>
        <p:spPr>
          <a:xfrm>
            <a:off x="6435553" y="11755098"/>
            <a:ext cx="11066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</a:rPr>
              <a:t>02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3E741943-1FBE-45D7-B181-83A397FDF00A}"/>
              </a:ext>
            </a:extLst>
          </p:cNvPr>
          <p:cNvGrpSpPr/>
          <p:nvPr/>
        </p:nvGrpSpPr>
        <p:grpSpPr>
          <a:xfrm>
            <a:off x="18382756" y="10115799"/>
            <a:ext cx="1721344" cy="1005002"/>
            <a:chOff x="10729211" y="132618"/>
            <a:chExt cx="1224705" cy="100500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72DCDC8-B979-4C24-B736-B27412B529B1}"/>
                </a:ext>
              </a:extLst>
            </p:cNvPr>
            <p:cNvSpPr txBox="1"/>
            <p:nvPr/>
          </p:nvSpPr>
          <p:spPr>
            <a:xfrm>
              <a:off x="11025222" y="214290"/>
              <a:ext cx="9286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400" b="1" dirty="0" smtClean="0">
                  <a:solidFill>
                    <a:schemeClr val="accent2"/>
                  </a:solidFill>
                </a:rPr>
                <a:t>11</a:t>
              </a:r>
              <a:endParaRPr lang="ru-RU" sz="5400" b="1" dirty="0">
                <a:solidFill>
                  <a:schemeClr val="accent2"/>
                </a:solidFill>
              </a:endParaRP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45F416E1-107C-493A-A689-B37053CAD94E}"/>
                </a:ext>
              </a:extLst>
            </p:cNvPr>
            <p:cNvSpPr/>
            <p:nvPr/>
          </p:nvSpPr>
          <p:spPr>
            <a:xfrm rot="2532418">
              <a:off x="10729211" y="132618"/>
              <a:ext cx="642942" cy="6429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EFE3EEAE-72A1-4B2A-B2ED-FC12A207A2A9}"/>
                </a:ext>
              </a:extLst>
            </p:cNvPr>
            <p:cNvCxnSpPr/>
            <p:nvPr/>
          </p:nvCxnSpPr>
          <p:spPr>
            <a:xfrm rot="5400000">
              <a:off x="10882346" y="214290"/>
              <a:ext cx="857256" cy="8572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844F0D34-93B9-46F4-9992-698BA8B775BA}"/>
              </a:ext>
            </a:extLst>
          </p:cNvPr>
          <p:cNvSpPr txBox="1">
            <a:spLocks/>
          </p:cNvSpPr>
          <p:nvPr/>
        </p:nvSpPr>
        <p:spPr>
          <a:xfrm>
            <a:off x="7921268" y="5807848"/>
            <a:ext cx="6126299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4000" b="1" dirty="0" err="1"/>
              <a:t>Татаринчик</a:t>
            </a:r>
            <a:r>
              <a:rPr lang="ru-RU" sz="4000" b="1" dirty="0"/>
              <a:t> Роман Сергеевич</a:t>
            </a:r>
          </a:p>
        </p:txBody>
      </p:sp>
      <p:sp>
        <p:nvSpPr>
          <p:cNvPr id="19" name="Текст 7">
            <a:extLst>
              <a:ext uri="{FF2B5EF4-FFF2-40B4-BE49-F238E27FC236}">
                <a16:creationId xmlns:a16="http://schemas.microsoft.com/office/drawing/2014/main" id="{B971A0A6-50FC-40D0-B832-E2D9BEC4B909}"/>
              </a:ext>
            </a:extLst>
          </p:cNvPr>
          <p:cNvSpPr txBox="1">
            <a:spLocks/>
          </p:cNvSpPr>
          <p:nvPr/>
        </p:nvSpPr>
        <p:spPr>
          <a:xfrm>
            <a:off x="7921268" y="6999525"/>
            <a:ext cx="4529727" cy="3197946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ClrTx/>
              <a:buFont typeface="Arial" panose="020B0604020202020204" pitchFamily="34" charset="0"/>
              <a:buChar char="•"/>
              <a:defRPr/>
            </a:pPr>
            <a:r>
              <a:rPr lang="ru-RU" sz="4000" dirty="0"/>
              <a:t>инженер</a:t>
            </a:r>
          </a:p>
          <a:p>
            <a:pPr>
              <a:buClrTx/>
            </a:pPr>
            <a:endParaRPr lang="ru-RU" dirty="0"/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B744E1B3-3F8A-4D13-B9EE-3F18DB287E33}"/>
              </a:ext>
            </a:extLst>
          </p:cNvPr>
          <p:cNvSpPr txBox="1">
            <a:spLocks/>
          </p:cNvSpPr>
          <p:nvPr/>
        </p:nvSpPr>
        <p:spPr>
          <a:xfrm>
            <a:off x="7861572" y="3187036"/>
            <a:ext cx="6126299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4000" b="1" dirty="0"/>
              <a:t>Шляпкина Полина Юрьевна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id="{620953FA-60C6-4599-B317-D69E064D5CE6}"/>
              </a:ext>
            </a:extLst>
          </p:cNvPr>
          <p:cNvSpPr txBox="1">
            <a:spLocks/>
          </p:cNvSpPr>
          <p:nvPr/>
        </p:nvSpPr>
        <p:spPr>
          <a:xfrm>
            <a:off x="7861572" y="4397720"/>
            <a:ext cx="4529727" cy="3197946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ClrTx/>
              <a:buFont typeface="Arial" panose="020B0604020202020204" pitchFamily="34" charset="0"/>
              <a:buChar char="•"/>
              <a:defRPr/>
            </a:pPr>
            <a:r>
              <a:rPr lang="ru-RU" sz="4000" dirty="0"/>
              <a:t>инженер</a:t>
            </a:r>
          </a:p>
          <a:p>
            <a:pPr>
              <a:buClrTx/>
            </a:pPr>
            <a:endParaRPr lang="ru-RU"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8EC2C39D-0A6E-4519-A282-D5FC8D349FB9}"/>
              </a:ext>
            </a:extLst>
          </p:cNvPr>
          <p:cNvSpPr txBox="1">
            <a:spLocks/>
          </p:cNvSpPr>
          <p:nvPr/>
        </p:nvSpPr>
        <p:spPr>
          <a:xfrm>
            <a:off x="14583882" y="3103064"/>
            <a:ext cx="4853000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4000" b="1" dirty="0"/>
              <a:t>Чирова Дарья Максимовна</a:t>
            </a:r>
          </a:p>
        </p:txBody>
      </p:sp>
      <p:sp>
        <p:nvSpPr>
          <p:cNvPr id="29" name="Текст 7">
            <a:extLst>
              <a:ext uri="{FF2B5EF4-FFF2-40B4-BE49-F238E27FC236}">
                <a16:creationId xmlns:a16="http://schemas.microsoft.com/office/drawing/2014/main" id="{7867481E-8731-4BCA-8539-232DD3E10A4B}"/>
              </a:ext>
            </a:extLst>
          </p:cNvPr>
          <p:cNvSpPr txBox="1">
            <a:spLocks/>
          </p:cNvSpPr>
          <p:nvPr/>
        </p:nvSpPr>
        <p:spPr>
          <a:xfrm>
            <a:off x="14670707" y="4280716"/>
            <a:ext cx="4529727" cy="3197946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ClrTx/>
              <a:buFont typeface="Arial" panose="020B0604020202020204" pitchFamily="34" charset="0"/>
              <a:buChar char="•"/>
              <a:defRPr/>
            </a:pPr>
            <a:r>
              <a:rPr lang="ru-RU" sz="4000" dirty="0"/>
              <a:t> дизайнер</a:t>
            </a:r>
          </a:p>
          <a:p>
            <a:pPr>
              <a:buClrTx/>
            </a:pPr>
            <a:endParaRPr lang="ru-RU" dirty="0"/>
          </a:p>
        </p:txBody>
      </p:sp>
      <p:sp>
        <p:nvSpPr>
          <p:cNvPr id="30" name="Текст 2">
            <a:extLst>
              <a:ext uri="{FF2B5EF4-FFF2-40B4-BE49-F238E27FC236}">
                <a16:creationId xmlns:a16="http://schemas.microsoft.com/office/drawing/2014/main" id="{E6C3ED7C-B96E-42BD-90CE-840A53145009}"/>
              </a:ext>
            </a:extLst>
          </p:cNvPr>
          <p:cNvSpPr txBox="1">
            <a:spLocks/>
          </p:cNvSpPr>
          <p:nvPr/>
        </p:nvSpPr>
        <p:spPr>
          <a:xfrm>
            <a:off x="14113874" y="5713452"/>
            <a:ext cx="5881095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4000" b="1" dirty="0" err="1"/>
              <a:t>Перегудин</a:t>
            </a:r>
            <a:r>
              <a:rPr lang="ru-RU" sz="4000" b="1" dirty="0"/>
              <a:t> Владислав Игоревич</a:t>
            </a:r>
          </a:p>
        </p:txBody>
      </p:sp>
      <p:sp>
        <p:nvSpPr>
          <p:cNvPr id="31" name="Текст 7">
            <a:extLst>
              <a:ext uri="{FF2B5EF4-FFF2-40B4-BE49-F238E27FC236}">
                <a16:creationId xmlns:a16="http://schemas.microsoft.com/office/drawing/2014/main" id="{AD6E0DD6-94B8-43DB-9370-3B1B8E404990}"/>
              </a:ext>
            </a:extLst>
          </p:cNvPr>
          <p:cNvSpPr txBox="1">
            <a:spLocks/>
          </p:cNvSpPr>
          <p:nvPr/>
        </p:nvSpPr>
        <p:spPr>
          <a:xfrm>
            <a:off x="14174803" y="7119931"/>
            <a:ext cx="4529727" cy="3197946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ClrTx/>
              <a:buFont typeface="Arial" panose="020B0604020202020204" pitchFamily="34" charset="0"/>
              <a:buChar char="•"/>
              <a:defRPr/>
            </a:pPr>
            <a:r>
              <a:rPr lang="ru-RU" sz="4000" dirty="0"/>
              <a:t>инженер</a:t>
            </a:r>
          </a:p>
          <a:p>
            <a:pPr>
              <a:buClrTx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проекта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7881" y="2798625"/>
            <a:ext cx="14725106" cy="6489224"/>
          </a:xfrm>
        </p:spPr>
        <p:txBody>
          <a:bodyPr/>
          <a:lstStyle/>
          <a:p>
            <a:pPr marL="0" lvl="0">
              <a:defRPr/>
            </a:pPr>
            <a:r>
              <a:rPr lang="ru-RU" sz="4400" dirty="0"/>
              <a:t>Доработать MVP до полноценного продукта для выхода на рынок</a:t>
            </a:r>
            <a:endParaRPr lang="en-US" sz="4400" dirty="0"/>
          </a:p>
          <a:p>
            <a:pPr marL="0" lvl="0">
              <a:defRPr/>
            </a:pPr>
            <a:endParaRPr lang="en-US" sz="4400" dirty="0"/>
          </a:p>
          <a:p>
            <a:pPr marL="0" lvl="0">
              <a:defRPr/>
            </a:pPr>
            <a:r>
              <a:rPr lang="ru-RU" sz="4400" dirty="0"/>
              <a:t>Получить юридические консультации в области маркировки, сертификации и продажи, получить консультацию по экологии, </a:t>
            </a:r>
            <a:r>
              <a:rPr lang="ru-RU" sz="4400" dirty="0" err="1"/>
              <a:t>природоохране</a:t>
            </a:r>
            <a:r>
              <a:rPr lang="ru-RU" sz="4400" dirty="0"/>
              <a:t> и утилизации, оформление патента, получение сертификатов безопасности</a:t>
            </a:r>
            <a:endParaRPr lang="en-US" sz="4400" dirty="0"/>
          </a:p>
          <a:p>
            <a:pPr marL="0" lvl="0">
              <a:defRPr/>
            </a:pPr>
            <a:endParaRPr lang="en-US" sz="4400" dirty="0"/>
          </a:p>
          <a:p>
            <a:pPr marL="0" lvl="0">
              <a:defRPr/>
            </a:pPr>
            <a:r>
              <a:rPr lang="ru-RU" sz="4400" dirty="0"/>
              <a:t>Запуск производства и выход на рынок</a:t>
            </a:r>
          </a:p>
          <a:p>
            <a:pPr marL="742950" lvl="0" indent="-742950">
              <a:buFont typeface="Arial" panose="020B0604020202020204" pitchFamily="34" charset="0"/>
              <a:buChar char="•"/>
              <a:defRPr/>
            </a:pPr>
            <a:endParaRPr lang="ru-RU" sz="4000" dirty="0"/>
          </a:p>
          <a:p>
            <a:pPr marL="742950" lvl="0" indent="-742950">
              <a:buFont typeface="Arial" panose="020B0604020202020204" pitchFamily="34" charset="0"/>
              <a:buChar char="•"/>
              <a:defRPr/>
            </a:pPr>
            <a:endParaRPr lang="en-US" sz="4000" dirty="0"/>
          </a:p>
          <a:p>
            <a:pPr marL="742950" lvl="0" indent="-742950">
              <a:buFont typeface="Arial" panose="020B0604020202020204" pitchFamily="34" charset="0"/>
              <a:buChar char="•"/>
              <a:defRPr/>
            </a:pPr>
            <a:endParaRPr lang="ru-RU" sz="4000" dirty="0"/>
          </a:p>
          <a:p>
            <a:pPr marL="473075" indent="-45720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EB56D4-7565-4BA4-B2CE-9158282A21B8}"/>
              </a:ext>
            </a:extLst>
          </p:cNvPr>
          <p:cNvSpPr txBox="1"/>
          <p:nvPr/>
        </p:nvSpPr>
        <p:spPr>
          <a:xfrm>
            <a:off x="3062703" y="2854542"/>
            <a:ext cx="65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7F6FE5-5E58-4E71-983D-D160B4B7C07A}"/>
              </a:ext>
            </a:extLst>
          </p:cNvPr>
          <p:cNvSpPr txBox="1"/>
          <p:nvPr/>
        </p:nvSpPr>
        <p:spPr>
          <a:xfrm>
            <a:off x="3062703" y="4988899"/>
            <a:ext cx="65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C1A950-082D-4F83-9771-D032C13380CB}"/>
              </a:ext>
            </a:extLst>
          </p:cNvPr>
          <p:cNvSpPr txBox="1"/>
          <p:nvPr/>
        </p:nvSpPr>
        <p:spPr>
          <a:xfrm>
            <a:off x="3062703" y="8826184"/>
            <a:ext cx="65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6" name="Прямоугольник: скругленные углы 23">
            <a:extLst>
              <a:ext uri="{FF2B5EF4-FFF2-40B4-BE49-F238E27FC236}">
                <a16:creationId xmlns:a16="http://schemas.microsoft.com/office/drawing/2014/main" id="{95B08F2F-0605-49CC-A7ED-11F887178D30}"/>
              </a:ext>
            </a:extLst>
          </p:cNvPr>
          <p:cNvSpPr/>
          <p:nvPr/>
        </p:nvSpPr>
        <p:spPr>
          <a:xfrm rot="2689455">
            <a:off x="2126038" y="2304737"/>
            <a:ext cx="1509572" cy="3058321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/>
          </a:p>
        </p:txBody>
      </p:sp>
      <p:sp>
        <p:nvSpPr>
          <p:cNvPr id="17" name="Прямоугольник: скругленные углы 23">
            <a:extLst>
              <a:ext uri="{FF2B5EF4-FFF2-40B4-BE49-F238E27FC236}">
                <a16:creationId xmlns:a16="http://schemas.microsoft.com/office/drawing/2014/main" id="{05312FD7-3DBE-4B57-AF9E-AD0C63C5BDED}"/>
              </a:ext>
            </a:extLst>
          </p:cNvPr>
          <p:cNvSpPr/>
          <p:nvPr/>
        </p:nvSpPr>
        <p:spPr>
          <a:xfrm rot="2689455">
            <a:off x="2342914" y="5076404"/>
            <a:ext cx="1509572" cy="3058321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/>
          </a:p>
        </p:txBody>
      </p:sp>
      <p:sp>
        <p:nvSpPr>
          <p:cNvPr id="18" name="Прямоугольник: скругленные углы 23">
            <a:extLst>
              <a:ext uri="{FF2B5EF4-FFF2-40B4-BE49-F238E27FC236}">
                <a16:creationId xmlns:a16="http://schemas.microsoft.com/office/drawing/2014/main" id="{D0575966-33D0-43BF-AC9C-7DDE0A98DB59}"/>
              </a:ext>
            </a:extLst>
          </p:cNvPr>
          <p:cNvSpPr/>
          <p:nvPr/>
        </p:nvSpPr>
        <p:spPr>
          <a:xfrm rot="2689455">
            <a:off x="2559788" y="8309738"/>
            <a:ext cx="1509572" cy="3058321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293F11-D599-4DAE-A1CB-7B72A16083C4}"/>
              </a:ext>
            </a:extLst>
          </p:cNvPr>
          <p:cNvSpPr txBox="1"/>
          <p:nvPr/>
        </p:nvSpPr>
        <p:spPr>
          <a:xfrm>
            <a:off x="2880824" y="2798625"/>
            <a:ext cx="1219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B83A3A-793E-45E5-B40E-7E7D878C959A}"/>
              </a:ext>
            </a:extLst>
          </p:cNvPr>
          <p:cNvSpPr txBox="1"/>
          <p:nvPr/>
        </p:nvSpPr>
        <p:spPr>
          <a:xfrm>
            <a:off x="3041019" y="5543774"/>
            <a:ext cx="1219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34C3CE-C0E6-4D40-9032-9DA4A6CDD7D8}"/>
              </a:ext>
            </a:extLst>
          </p:cNvPr>
          <p:cNvSpPr txBox="1"/>
          <p:nvPr/>
        </p:nvSpPr>
        <p:spPr>
          <a:xfrm>
            <a:off x="3306901" y="8745572"/>
            <a:ext cx="1219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</a:rPr>
              <a:t>03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D4C4A26E-88B7-425E-9E88-615BA6729B8B}"/>
              </a:ext>
            </a:extLst>
          </p:cNvPr>
          <p:cNvGrpSpPr/>
          <p:nvPr/>
        </p:nvGrpSpPr>
        <p:grpSpPr>
          <a:xfrm>
            <a:off x="18382756" y="10115799"/>
            <a:ext cx="1721344" cy="1005002"/>
            <a:chOff x="10729211" y="132618"/>
            <a:chExt cx="1224705" cy="100500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8E597F-CD3D-4BC4-BEFB-FFBD8B9950AA}"/>
                </a:ext>
              </a:extLst>
            </p:cNvPr>
            <p:cNvSpPr txBox="1"/>
            <p:nvPr/>
          </p:nvSpPr>
          <p:spPr>
            <a:xfrm>
              <a:off x="11025222" y="214290"/>
              <a:ext cx="9286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400" b="1" dirty="0" smtClean="0">
                  <a:solidFill>
                    <a:schemeClr val="accent2"/>
                  </a:solidFill>
                </a:rPr>
                <a:t>12</a:t>
              </a:r>
              <a:endParaRPr lang="ru-RU" sz="5400" b="1" dirty="0">
                <a:solidFill>
                  <a:schemeClr val="accent2"/>
                </a:solidFill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AD2940B3-1C4B-4252-B7D8-64C7E1C83E58}"/>
                </a:ext>
              </a:extLst>
            </p:cNvPr>
            <p:cNvSpPr/>
            <p:nvPr/>
          </p:nvSpPr>
          <p:spPr>
            <a:xfrm rot="2532418">
              <a:off x="10729211" y="132618"/>
              <a:ext cx="642942" cy="6429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14629A28-EE33-4C90-A765-09BC20D32B8A}"/>
                </a:ext>
              </a:extLst>
            </p:cNvPr>
            <p:cNvCxnSpPr/>
            <p:nvPr/>
          </p:nvCxnSpPr>
          <p:spPr>
            <a:xfrm rot="5400000">
              <a:off x="10882346" y="214290"/>
              <a:ext cx="857256" cy="8572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60254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(923</a:t>
            </a:r>
            <a:r>
              <a:rPr lang="ru-RU" sz="2800" dirty="0"/>
              <a:t>) </a:t>
            </a:r>
            <a:r>
              <a:rPr lang="en-US" sz="2800" dirty="0"/>
              <a:t>422</a:t>
            </a:r>
            <a:r>
              <a:rPr lang="ru-RU" sz="2800" dirty="0"/>
              <a:t>-</a:t>
            </a:r>
            <a:r>
              <a:rPr lang="en-US" sz="2800" dirty="0"/>
              <a:t>50</a:t>
            </a:r>
            <a:r>
              <a:rPr lang="ru-RU" sz="2800" dirty="0"/>
              <a:t>-</a:t>
            </a:r>
            <a:r>
              <a:rPr lang="en-US" sz="2800" dirty="0"/>
              <a:t>03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yap16@tpu.ru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schemas.microsoft.com/office/2006/documentManagement/types"/>
    <ds:schemaRef ds:uri="http://purl.org/dc/elements/1.1/"/>
    <ds:schemaRef ds:uri="dae585fd-f7dc-4d5a-b1b8-e5742ef77c8f"/>
    <ds:schemaRef ds:uri="f3f21cfc-4d3e-42b1-8a95-d7209818f9d6"/>
    <ds:schemaRef ds:uri="http://purl.org/dc/terms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3802</TotalTime>
  <Words>754</Words>
  <Application>Microsoft Office PowerPoint</Application>
  <PresentationFormat>Произвольный</PresentationFormat>
  <Paragraphs>245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ОБЛОЖКИ</vt:lpstr>
      <vt:lpstr>РАЗДЕЛИТЕЛИ</vt:lpstr>
      <vt:lpstr>Тестер для определения синтетических красителей в пищевых продуктах</vt:lpstr>
      <vt:lpstr>Актуальность проекта</vt:lpstr>
      <vt:lpstr>Проблема</vt:lpstr>
      <vt:lpstr>Решение</vt:lpstr>
      <vt:lpstr>Целевая аудитория</vt:lpstr>
      <vt:lpstr>Анализ конкурентов</vt:lpstr>
      <vt:lpstr>Бизнес - модель</vt:lpstr>
      <vt:lpstr>Текущие результаты</vt:lpstr>
      <vt:lpstr>Листы-дешифраторы для расшифровки анализа</vt:lpstr>
      <vt:lpstr>Инструкция</vt:lpstr>
      <vt:lpstr>Команда проекта</vt:lpstr>
      <vt:lpstr>Планы проекта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Шляпкина Полина Юрьевна</cp:lastModifiedBy>
  <cp:revision>230</cp:revision>
  <dcterms:created xsi:type="dcterms:W3CDTF">2021-03-01T12:07:13Z</dcterms:created>
  <dcterms:modified xsi:type="dcterms:W3CDTF">2023-07-27T09:05:53Z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