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6858000" cx="12192000"/>
  <p:notesSz cx="6858000" cy="9144000"/>
  <p:embeddedFontLst>
    <p:embeddedFont>
      <p:font typeface="Century Gothic"/>
      <p:regular r:id="rId14"/>
      <p:bold r:id="rId15"/>
      <p:italic r:id="rId16"/>
      <p:boldItalic r:id="rId1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8" roundtripDataSignature="AMtx7mj/QYNeqqd4baTpMQFO+c1Je/jBX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184550C8-CDD8-4545-B25E-1C35DDE9E8A7}">
  <a:tblStyle styleId="{184550C8-CDD8-4545-B25E-1C35DDE9E8A7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8EBF5"/>
          </a:solidFill>
        </a:fill>
      </a:tcStyle>
    </a:wholeTbl>
    <a:band1H>
      <a:tcTxStyle/>
      <a:tcStyle>
        <a:fill>
          <a:solidFill>
            <a:srgbClr val="CDD4EA"/>
          </a:solidFill>
        </a:fill>
      </a:tcStyle>
    </a:band1H>
    <a:band2H>
      <a:tcTxStyle/>
    </a:band2H>
    <a:band1V>
      <a:tcTxStyle/>
      <a:tcStyle>
        <a:fill>
          <a:solidFill>
            <a:srgbClr val="CDD4EA"/>
          </a:solidFill>
        </a:fill>
      </a:tcStyle>
    </a:band1V>
    <a:band2V>
      <a:tcTxStyle/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CenturyGothic-bold.fntdata"/><Relationship Id="rId14" Type="http://schemas.openxmlformats.org/officeDocument/2006/relationships/font" Target="fonts/CenturyGothic-regular.fntdata"/><Relationship Id="rId17" Type="http://schemas.openxmlformats.org/officeDocument/2006/relationships/font" Target="fonts/CenturyGothic-boldItalic.fntdata"/><Relationship Id="rId16" Type="http://schemas.openxmlformats.org/officeDocument/2006/relationships/font" Target="fonts/CenturyGothic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18" Type="http://customschemas.google.com/relationships/presentationmetadata" Target="meta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" name="Google Shape;89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" name="Google Shape;151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1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1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3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3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6" name="Google Shape;26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4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14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5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5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15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5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15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8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8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9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9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0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1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1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0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9.png"/><Relationship Id="rId4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0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Relationship Id="rId4" Type="http://schemas.openxmlformats.org/officeDocument/2006/relationships/image" Target="../media/image8.png"/><Relationship Id="rId5" Type="http://schemas.openxmlformats.org/officeDocument/2006/relationships/image" Target="../media/image6.png"/><Relationship Id="rId6" Type="http://schemas.openxmlformats.org/officeDocument/2006/relationships/image" Target="../media/image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3">
            <a:alphaModFix/>
          </a:blip>
          <a:srcRect b="8022" l="0" r="9091" t="34441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"/>
          <p:cNvSpPr txBox="1"/>
          <p:nvPr>
            <p:ph type="ctrTitle"/>
          </p:nvPr>
        </p:nvSpPr>
        <p:spPr>
          <a:xfrm>
            <a:off x="477981" y="1122363"/>
            <a:ext cx="4023360" cy="32041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Century Gothic"/>
              <a:buNone/>
            </a:pPr>
            <a:r>
              <a:rPr b="1" lang="ru-RU" sz="3400">
                <a:latin typeface="Century Gothic"/>
                <a:ea typeface="Century Gothic"/>
                <a:cs typeface="Century Gothic"/>
                <a:sym typeface="Century Gothic"/>
              </a:rPr>
              <a:t>Мобильное приложение для распознавания блюда по фото</a:t>
            </a:r>
            <a:endParaRPr/>
          </a:p>
        </p:txBody>
      </p:sp>
      <p:sp>
        <p:nvSpPr>
          <p:cNvPr id="86" name="Google Shape;86;p1"/>
          <p:cNvSpPr/>
          <p:nvPr/>
        </p:nvSpPr>
        <p:spPr>
          <a:xfrm>
            <a:off x="5943600" y="3276600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entury Gothic"/>
              <a:buNone/>
            </a:pPr>
            <a:r>
              <a:rPr b="1" lang="ru-RU">
                <a:latin typeface="Century Gothic"/>
                <a:ea typeface="Century Gothic"/>
                <a:cs typeface="Century Gothic"/>
                <a:sym typeface="Century Gothic"/>
              </a:rPr>
              <a:t>Актуальность</a:t>
            </a:r>
            <a:endParaRPr/>
          </a:p>
        </p:txBody>
      </p:sp>
      <p:pic>
        <p:nvPicPr>
          <p:cNvPr id="92" name="Google Shape;92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717942" y="672432"/>
            <a:ext cx="4900886" cy="2260226"/>
          </a:xfrm>
          <a:prstGeom prst="rect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93" name="Google Shape;93;p2"/>
          <p:cNvSpPr txBox="1"/>
          <p:nvPr/>
        </p:nvSpPr>
        <p:spPr>
          <a:xfrm>
            <a:off x="6778903" y="2932658"/>
            <a:ext cx="4900885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Статистика кулинарных запросов к Яндексу</a:t>
            </a:r>
            <a:endParaRPr/>
          </a:p>
        </p:txBody>
      </p:sp>
      <p:pic>
        <p:nvPicPr>
          <p:cNvPr id="94" name="Google Shape;94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514600" y="3738120"/>
            <a:ext cx="9104228" cy="1918143"/>
          </a:xfrm>
          <a:prstGeom prst="rect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95" name="Google Shape;95;p2"/>
          <p:cNvSpPr txBox="1"/>
          <p:nvPr/>
        </p:nvSpPr>
        <p:spPr>
          <a:xfrm>
            <a:off x="6890216" y="5656263"/>
            <a:ext cx="4728612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Популярность кулинарных сайтов </a:t>
            </a:r>
            <a:endParaRPr/>
          </a:p>
        </p:txBody>
      </p:sp>
      <p:sp>
        <p:nvSpPr>
          <p:cNvPr id="96" name="Google Shape;96;p2"/>
          <p:cNvSpPr txBox="1"/>
          <p:nvPr/>
        </p:nvSpPr>
        <p:spPr>
          <a:xfrm>
            <a:off x="512212" y="1365554"/>
            <a:ext cx="5747510" cy="175432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</a:pPr>
            <a:r>
              <a:rPr lang="ru-RU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Не у всех есть кулинарные навыки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</a:pPr>
            <a:r>
              <a:rPr lang="ru-RU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Вариаций одного и того же рецепта в интернете множество, а нужного среди них может не оказаться</a:t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</a:pPr>
            <a:r>
              <a:rPr lang="ru-RU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Любой путешественник может столкнуться с культурной проблемой</a:t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3049" y="0"/>
            <a:ext cx="12188952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2" name="Google Shape;102;p3"/>
          <p:cNvPicPr preferRelativeResize="0"/>
          <p:nvPr/>
        </p:nvPicPr>
        <p:blipFill rotWithShape="1">
          <a:blip r:embed="rId3">
            <a:alphaModFix/>
          </a:blip>
          <a:srcRect b="0" l="7905" r="13135" t="0"/>
          <a:stretch/>
        </p:blipFill>
        <p:spPr>
          <a:xfrm>
            <a:off x="2522356" y="10"/>
            <a:ext cx="9669642" cy="6857990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3"/>
          <p:cNvSpPr/>
          <p:nvPr/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9000">
                <a:srgbClr val="000000">
                  <a:alpha val="37647"/>
                </a:srgbClr>
              </a:gs>
              <a:gs pos="35000">
                <a:srgbClr val="000000">
                  <a:alpha val="76862"/>
                </a:srgbClr>
              </a:gs>
              <a:gs pos="48000">
                <a:schemeClr val="dk1"/>
              </a:gs>
              <a:gs pos="100000">
                <a:schemeClr val="dk1"/>
              </a:gs>
            </a:gsLst>
            <a:lin ang="108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3"/>
          <p:cNvSpPr txBox="1"/>
          <p:nvPr>
            <p:ph type="title"/>
          </p:nvPr>
        </p:nvSpPr>
        <p:spPr>
          <a:xfrm>
            <a:off x="838200" y="365125"/>
            <a:ext cx="3822189" cy="18999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entury Gothic"/>
              <a:buNone/>
            </a:pPr>
            <a:r>
              <a:rPr b="1" lang="ru-RU" sz="4000">
                <a:latin typeface="Century Gothic"/>
                <a:ea typeface="Century Gothic"/>
                <a:cs typeface="Century Gothic"/>
                <a:sym typeface="Century Gothic"/>
              </a:rPr>
              <a:t>Конечный продукт</a:t>
            </a:r>
            <a:endParaRPr b="1" sz="40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05" name="Google Shape;105;p3"/>
          <p:cNvSpPr txBox="1"/>
          <p:nvPr/>
        </p:nvSpPr>
        <p:spPr>
          <a:xfrm>
            <a:off x="609737" y="2265037"/>
            <a:ext cx="3822189" cy="3742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Cоздание мобильного приложения для распознавания блюда по фотографии, которое создает пошаговую инструкцию его приготовления, помогает пользователям платформы воспроизвести самостоятельно любое испробованное блюдо с помощью искусственного интеллекта. 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entury Gothic"/>
              <a:buNone/>
            </a:pPr>
            <a:r>
              <a:rPr b="1" lang="ru-RU">
                <a:latin typeface="Century Gothic"/>
                <a:ea typeface="Century Gothic"/>
                <a:cs typeface="Century Gothic"/>
                <a:sym typeface="Century Gothic"/>
              </a:rPr>
              <a:t>Конкурентные преимущества</a:t>
            </a:r>
            <a:endParaRPr/>
          </a:p>
        </p:txBody>
      </p:sp>
      <p:sp>
        <p:nvSpPr>
          <p:cNvPr id="111" name="Google Shape;111;p4"/>
          <p:cNvSpPr txBox="1"/>
          <p:nvPr/>
        </p:nvSpPr>
        <p:spPr>
          <a:xfrm>
            <a:off x="507403" y="4178098"/>
            <a:ext cx="6096000" cy="166199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just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oto Sans Symbols"/>
              <a:buChar char="∙"/>
            </a:pPr>
            <a:r>
              <a:rPr lang="ru-RU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Высокое юзабилити</a:t>
            </a:r>
            <a:endParaRPr sz="2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42900" lvl="0" marL="342900" marR="0" rtl="0" algn="just"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oto Sans Symbols"/>
              <a:buChar char="∙"/>
            </a:pPr>
            <a:r>
              <a:rPr lang="ru-RU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Эффективность работы нейросети</a:t>
            </a:r>
            <a:endParaRPr sz="2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42900" lvl="0" marL="342900" marR="0" rtl="0" algn="just"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oto Sans Symbols"/>
              <a:buChar char="∙"/>
            </a:pPr>
            <a:r>
              <a:rPr lang="ru-RU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Широкий функционал</a:t>
            </a:r>
            <a:endParaRPr sz="2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42900" lvl="0" marL="342900" marR="0" rtl="0" algn="just"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oto Sans Symbols"/>
              <a:buChar char="∙"/>
            </a:pPr>
            <a:r>
              <a:rPr lang="ru-RU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Надежность и безопасность</a:t>
            </a:r>
            <a:endParaRPr sz="2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12" name="Google Shape;112;p4"/>
          <p:cNvSpPr txBox="1"/>
          <p:nvPr/>
        </p:nvSpPr>
        <p:spPr>
          <a:xfrm>
            <a:off x="507403" y="1571906"/>
            <a:ext cx="9457765" cy="22159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AutoNum type="arabicPeriod"/>
            </a:pPr>
            <a:r>
              <a:rPr lang="ru-RU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Базы рецептов, искусственный интеллект;</a:t>
            </a:r>
            <a:endParaRPr/>
          </a:p>
          <a:p>
            <a:pPr indent="-342900" lvl="0" marL="342900" marR="0" rtl="0" algn="l"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AutoNum type="arabicPeriod"/>
            </a:pPr>
            <a:r>
              <a:rPr lang="ru-RU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Возможность включить в исходные данные прочие замечания по составу, рецептуре, стране происхождения и виду;</a:t>
            </a:r>
            <a:endParaRPr/>
          </a:p>
          <a:p>
            <a:pPr indent="-342900" lvl="0" marL="342900" marR="0" rtl="0" algn="l"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AutoNum type="arabicPeriod"/>
            </a:pPr>
            <a:r>
              <a:rPr lang="ru-RU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Возможность сохранять, при необходимости редактировать рецепты;</a:t>
            </a:r>
            <a:endParaRPr/>
          </a:p>
          <a:p>
            <a:pPr indent="-342900" lvl="0" marL="342900" marR="0" rtl="0" algn="l"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AutoNum type="arabicPeriod"/>
            </a:pPr>
            <a:r>
              <a:rPr lang="ru-RU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Может использовать информацию об ингредиентах для расчета приблизительной калорийности и питательных веществ в блюде.</a:t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5"/>
          <p:cNvSpPr/>
          <p:nvPr/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5686"/>
                </a:srgbClr>
              </a:gs>
              <a:gs pos="100000">
                <a:srgbClr val="2F5496"/>
              </a:gs>
            </a:gsLst>
            <a:lin ang="8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5"/>
          <p:cNvSpPr/>
          <p:nvPr/>
        </p:nvSpPr>
        <p:spPr>
          <a:xfrm flipH="1" rot="10800000">
            <a:off x="8128857" y="0"/>
            <a:ext cx="4063143" cy="1576412"/>
          </a:xfrm>
          <a:prstGeom prst="rect">
            <a:avLst/>
          </a:prstGeom>
          <a:gradFill>
            <a:gsLst>
              <a:gs pos="0">
                <a:srgbClr val="1F3864">
                  <a:alpha val="67843"/>
                </a:srgbClr>
              </a:gs>
              <a:gs pos="19000">
                <a:srgbClr val="1F3864">
                  <a:alpha val="67843"/>
                </a:srgbClr>
              </a:gs>
              <a:gs pos="100000">
                <a:srgbClr val="4472C4">
                  <a:alpha val="78823"/>
                </a:srgbClr>
              </a:gs>
            </a:gsLst>
            <a:lin ang="19199999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p5"/>
          <p:cNvSpPr/>
          <p:nvPr/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0">
                <a:srgbClr val="4472C4">
                  <a:alpha val="0"/>
                </a:srgbClr>
              </a:gs>
              <a:gs pos="23000">
                <a:srgbClr val="4472C4">
                  <a:alpha val="0"/>
                </a:srgbClr>
              </a:gs>
              <a:gs pos="99000">
                <a:srgbClr val="000000">
                  <a:alpha val="73725"/>
                </a:srgbClr>
              </a:gs>
              <a:gs pos="100000">
                <a:srgbClr val="000000">
                  <a:alpha val="73725"/>
                </a:srgbClr>
              </a:gs>
            </a:gsLst>
            <a:lin ang="20399999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5"/>
          <p:cNvSpPr txBox="1"/>
          <p:nvPr>
            <p:ph type="title"/>
          </p:nvPr>
        </p:nvSpPr>
        <p:spPr>
          <a:xfrm>
            <a:off x="1371597" y="348865"/>
            <a:ext cx="10044023" cy="87772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Century Gothic"/>
              <a:buNone/>
            </a:pPr>
            <a:r>
              <a:rPr b="1" lang="ru-RU" sz="40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Функции приложения</a:t>
            </a:r>
            <a:endParaRPr b="1" sz="4000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122" name="Google Shape;122;p5"/>
          <p:cNvGrpSpPr/>
          <p:nvPr/>
        </p:nvGrpSpPr>
        <p:grpSpPr>
          <a:xfrm>
            <a:off x="744738" y="3131418"/>
            <a:ext cx="10726464" cy="2155126"/>
            <a:chOff x="100682" y="1018839"/>
            <a:chExt cx="10726464" cy="2155126"/>
          </a:xfrm>
        </p:grpSpPr>
        <p:sp>
          <p:nvSpPr>
            <p:cNvPr id="123" name="Google Shape;123;p5"/>
            <p:cNvSpPr/>
            <p:nvPr/>
          </p:nvSpPr>
          <p:spPr>
            <a:xfrm>
              <a:off x="752566" y="1018839"/>
              <a:ext cx="1066720" cy="1066720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" name="Google Shape;124;p5"/>
            <p:cNvSpPr/>
            <p:nvPr/>
          </p:nvSpPr>
          <p:spPr>
            <a:xfrm>
              <a:off x="100682" y="2408965"/>
              <a:ext cx="2370489" cy="76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" name="Google Shape;125;p5"/>
            <p:cNvSpPr txBox="1"/>
            <p:nvPr/>
          </p:nvSpPr>
          <p:spPr>
            <a:xfrm>
              <a:off x="100682" y="2408965"/>
              <a:ext cx="2370489" cy="76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100"/>
                <a:buFont typeface="Century Gothic"/>
                <a:buNone/>
              </a:pPr>
              <a:r>
                <a:rPr lang="ru-RU" sz="11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ИИ подбирает рецепт; пользователь может запросить другой вариант;</a:t>
              </a:r>
              <a:endParaRPr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26" name="Google Shape;126;p5"/>
            <p:cNvSpPr/>
            <p:nvPr/>
          </p:nvSpPr>
          <p:spPr>
            <a:xfrm>
              <a:off x="3537891" y="1018839"/>
              <a:ext cx="1066720" cy="1066720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" name="Google Shape;127;p5"/>
            <p:cNvSpPr/>
            <p:nvPr/>
          </p:nvSpPr>
          <p:spPr>
            <a:xfrm>
              <a:off x="2886007" y="2408965"/>
              <a:ext cx="2370489" cy="76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" name="Google Shape;128;p5"/>
            <p:cNvSpPr txBox="1"/>
            <p:nvPr/>
          </p:nvSpPr>
          <p:spPr>
            <a:xfrm>
              <a:off x="2886007" y="2408965"/>
              <a:ext cx="2370489" cy="76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100"/>
                <a:buFont typeface="Century Gothic"/>
                <a:buNone/>
              </a:pPr>
              <a:r>
                <a:rPr lang="ru-RU" sz="11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Вместе с рецептом выдает культурная справка по блюду и предложения прочих блюд из этой же кухни/этого же раздела</a:t>
              </a:r>
              <a:endParaRPr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29" name="Google Shape;129;p5"/>
            <p:cNvSpPr/>
            <p:nvPr/>
          </p:nvSpPr>
          <p:spPr>
            <a:xfrm>
              <a:off x="6323216" y="1018839"/>
              <a:ext cx="1066720" cy="1066720"/>
            </a:xfrm>
            <a:prstGeom prst="rect">
              <a:avLst/>
            </a:pr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" name="Google Shape;130;p5"/>
            <p:cNvSpPr/>
            <p:nvPr/>
          </p:nvSpPr>
          <p:spPr>
            <a:xfrm>
              <a:off x="5671332" y="2408965"/>
              <a:ext cx="2370489" cy="76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" name="Google Shape;131;p5"/>
            <p:cNvSpPr txBox="1"/>
            <p:nvPr/>
          </p:nvSpPr>
          <p:spPr>
            <a:xfrm>
              <a:off x="5671332" y="2408965"/>
              <a:ext cx="2370489" cy="76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100"/>
                <a:buFont typeface="Century Gothic"/>
                <a:buNone/>
              </a:pPr>
              <a:r>
                <a:rPr lang="ru-RU" sz="11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Есть возможность просмотреть блюда и рецепты из имеющейся базы (без сканирования фото)</a:t>
              </a:r>
              <a:endParaRPr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32" name="Google Shape;132;p5"/>
            <p:cNvSpPr/>
            <p:nvPr/>
          </p:nvSpPr>
          <p:spPr>
            <a:xfrm>
              <a:off x="9108541" y="1018839"/>
              <a:ext cx="1066720" cy="1066720"/>
            </a:xfrm>
            <a:prstGeom prst="rect">
              <a:avLst/>
            </a:prstGeom>
            <a:blipFill rotWithShape="1">
              <a:blip r:embed="rId6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" name="Google Shape;133;p5"/>
            <p:cNvSpPr/>
            <p:nvPr/>
          </p:nvSpPr>
          <p:spPr>
            <a:xfrm>
              <a:off x="8456657" y="2408965"/>
              <a:ext cx="2370489" cy="76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" name="Google Shape;134;p5"/>
            <p:cNvSpPr txBox="1"/>
            <p:nvPr/>
          </p:nvSpPr>
          <p:spPr>
            <a:xfrm>
              <a:off x="8456657" y="2408965"/>
              <a:ext cx="2370489" cy="76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100"/>
                <a:buFont typeface="Century Gothic"/>
                <a:buNone/>
              </a:pPr>
              <a:r>
                <a:rPr lang="ru-RU" sz="11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Калорийность блюда оценивается не абстрактно, а по объему порции, отсканированной с тарелки пользователя</a:t>
              </a:r>
              <a:endParaRPr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entury Gothic"/>
              <a:buNone/>
            </a:pPr>
            <a:r>
              <a:rPr b="1" lang="ru-RU">
                <a:latin typeface="Century Gothic"/>
                <a:ea typeface="Century Gothic"/>
                <a:cs typeface="Century Gothic"/>
                <a:sym typeface="Century Gothic"/>
              </a:rPr>
              <a:t>Потребитель</a:t>
            </a:r>
            <a:endParaRPr/>
          </a:p>
        </p:txBody>
      </p:sp>
      <p:sp>
        <p:nvSpPr>
          <p:cNvPr id="140" name="Google Shape;140;p6"/>
          <p:cNvSpPr txBox="1"/>
          <p:nvPr/>
        </p:nvSpPr>
        <p:spPr>
          <a:xfrm>
            <a:off x="342921" y="1376813"/>
            <a:ext cx="6096000" cy="338554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B2C</a:t>
            </a:r>
            <a:endParaRPr sz="2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42900" lvl="0" marL="342900" marR="0" rtl="0" algn="just"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AutoNum type="arabicPeriod"/>
            </a:pPr>
            <a:r>
              <a:rPr lang="ru-RU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Свердловская область</a:t>
            </a:r>
            <a:endParaRPr sz="2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42900" lvl="0" marL="342900" marR="0" rtl="0" algn="just"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AutoNum type="arabicPeriod"/>
            </a:pPr>
            <a:r>
              <a:rPr lang="ru-RU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20-25 лет</a:t>
            </a:r>
            <a:endParaRPr sz="2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42900" lvl="0" marL="342900" marR="0" rtl="0" algn="just"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AutoNum type="arabicPeriod"/>
            </a:pPr>
            <a:r>
              <a:rPr lang="ru-RU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Высшее образование</a:t>
            </a:r>
            <a:endParaRPr sz="2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42900" lvl="0" marL="342900" marR="0" rtl="0" algn="just"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AutoNum type="arabicPeriod"/>
            </a:pPr>
            <a:r>
              <a:rPr lang="ru-RU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Определение новых блюд новой кухни</a:t>
            </a:r>
            <a:endParaRPr sz="2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42900" lvl="0" marL="342900" marR="0" rtl="0" algn="just"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AutoNum type="arabicPeriod"/>
            </a:pPr>
            <a:r>
              <a:rPr lang="ru-RU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Продвинутая тех. осведомленность</a:t>
            </a:r>
            <a:endParaRPr sz="2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42900" lvl="0" marL="342900" marR="0" rtl="0" algn="just"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AutoNum type="arabicPeriod"/>
            </a:pPr>
            <a:r>
              <a:rPr lang="ru-RU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Для поиска рецептов приготовления</a:t>
            </a:r>
            <a:endParaRPr sz="2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42900" lvl="0" marL="342900" marR="0" rtl="0" algn="l"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AutoNum type="arabicPeriod"/>
            </a:pPr>
            <a:r>
              <a:rPr lang="ru-RU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Веганская еда</a:t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41" name="Google Shape;141;p6"/>
          <p:cNvSpPr txBox="1"/>
          <p:nvPr/>
        </p:nvSpPr>
        <p:spPr>
          <a:xfrm>
            <a:off x="5393893" y="4762355"/>
            <a:ext cx="6096000" cy="206210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Проблемы потребителей:</a:t>
            </a:r>
            <a:endParaRPr/>
          </a:p>
          <a:p>
            <a:pPr indent="0" lvl="0" marL="0" marR="0" rtl="0" algn="just">
              <a:spcBef>
                <a:spcPts val="120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Решает проблему однообразия рациона и отсутствия навыков готовки.</a:t>
            </a:r>
            <a:endParaRPr sz="2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Также решает проблему отслеживания потребляемых калорий и отслеживания рациона питания. </a:t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42" name="Google Shape;142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562600" y="365125"/>
            <a:ext cx="4245429" cy="42454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entury Gothic"/>
              <a:buNone/>
            </a:pPr>
            <a:r>
              <a:rPr b="1" lang="ru-RU">
                <a:latin typeface="Century Gothic"/>
                <a:ea typeface="Century Gothic"/>
                <a:cs typeface="Century Gothic"/>
                <a:sym typeface="Century Gothic"/>
              </a:rPr>
              <a:t>План реализации</a:t>
            </a:r>
            <a:endParaRPr/>
          </a:p>
        </p:txBody>
      </p:sp>
      <p:graphicFrame>
        <p:nvGraphicFramePr>
          <p:cNvPr id="148" name="Google Shape;148;p7"/>
          <p:cNvGraphicFramePr/>
          <p:nvPr/>
        </p:nvGraphicFramePr>
        <p:xfrm>
          <a:off x="609600" y="1555115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{184550C8-CDD8-4545-B25E-1C35DDE9E8A7}</a:tableStyleId>
              </a:tblPr>
              <a:tblGrid>
                <a:gridCol w="2403025"/>
                <a:gridCol w="2403025"/>
                <a:gridCol w="2403025"/>
                <a:gridCol w="2403025"/>
              </a:tblGrid>
              <a:tr h="4639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>
                          <a:solidFill>
                            <a:schemeClr val="lt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Наименование работы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8D08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>
                          <a:solidFill>
                            <a:schemeClr val="lt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Стоимость, тыс. руб.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8D08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>
                          <a:solidFill>
                            <a:schemeClr val="lt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Описание работы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8D08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>
                          <a:solidFill>
                            <a:schemeClr val="lt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Результат 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8D08C"/>
                    </a:solidFill>
                  </a:tcPr>
                </a:tc>
              </a:tr>
              <a:tr h="16569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>
                          <a:solidFill>
                            <a:schemeClr val="lt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Исследование и планирование</a:t>
                      </a:r>
                      <a:endParaRPr sz="1800" u="none" cap="none" strike="noStrike">
                        <a:solidFill>
                          <a:schemeClr val="lt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>
                          <a:solidFill>
                            <a:schemeClr val="lt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770 тыс. руб.</a:t>
                      </a:r>
                      <a:endParaRPr sz="1800" u="none" cap="none" strike="noStrike">
                        <a:solidFill>
                          <a:schemeClr val="lt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>
                          <a:solidFill>
                            <a:schemeClr val="lt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Исследовать рынок, закупить оборудование, собрать команду, построить план дальнейших работ</a:t>
                      </a:r>
                      <a:endParaRPr sz="1800" u="none" cap="none" strike="noStrike">
                        <a:solidFill>
                          <a:schemeClr val="lt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>
                          <a:solidFill>
                            <a:schemeClr val="lt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Все подготовлено к этапу разработки, присутствует полное понимание рынка и перспектив проекта</a:t>
                      </a:r>
                      <a:endParaRPr sz="1800" u="none" cap="none" strike="noStrike">
                        <a:solidFill>
                          <a:schemeClr val="lt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6569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>
                          <a:solidFill>
                            <a:schemeClr val="lt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Разработка, тестировка и релиз</a:t>
                      </a:r>
                      <a:endParaRPr sz="1800" u="none" cap="none" strike="noStrike">
                        <a:solidFill>
                          <a:schemeClr val="lt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>
                          <a:solidFill>
                            <a:schemeClr val="lt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6 230 тыс. руб.</a:t>
                      </a:r>
                      <a:endParaRPr sz="1800" u="none" cap="none" strike="noStrike">
                        <a:solidFill>
                          <a:schemeClr val="lt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>
                          <a:solidFill>
                            <a:schemeClr val="lt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Разрабатывается приложение, проводится отладки и устранение багов, регистрируется РИД, происходит выход на рынок</a:t>
                      </a:r>
                      <a:endParaRPr sz="1800" u="none" cap="none" strike="noStrike">
                        <a:solidFill>
                          <a:schemeClr val="lt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>
                          <a:solidFill>
                            <a:schemeClr val="lt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Готовое запатентованное приложение вышло на рынок</a:t>
                      </a:r>
                      <a:endParaRPr sz="1800" u="none" cap="none" strike="noStrike">
                        <a:solidFill>
                          <a:schemeClr val="lt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9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4" name="Google Shape;154;p9"/>
          <p:cNvPicPr preferRelativeResize="0"/>
          <p:nvPr/>
        </p:nvPicPr>
        <p:blipFill rotWithShape="1">
          <a:blip r:embed="rId3">
            <a:alphaModFix amt="50000"/>
          </a:blip>
          <a:srcRect b="21442" l="0" r="0" t="36370"/>
          <a:stretch/>
        </p:blipFill>
        <p:spPr>
          <a:xfrm>
            <a:off x="20" y="1"/>
            <a:ext cx="12191980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9"/>
          <p:cNvSpPr txBox="1"/>
          <p:nvPr>
            <p:ph type="title"/>
          </p:nvPr>
        </p:nvSpPr>
        <p:spPr>
          <a:xfrm>
            <a:off x="1524000" y="425676"/>
            <a:ext cx="9144000" cy="29005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entury Gothic"/>
              <a:buNone/>
            </a:pPr>
            <a:r>
              <a:rPr b="1" lang="ru-RU" sz="60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Спасибо за внимание</a:t>
            </a:r>
            <a:endParaRPr b="1" sz="6000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Тема Office">
  <a:themeElements>
    <a:clrScheme name="Тема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2023-12-13T11:33:27Z</dcterms:created>
  <dc:creator>Диана Худякова</dc:creator>
</cp:coreProperties>
</file>