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5" d="100"/>
          <a:sy n="45" d="100"/>
        </p:scale>
        <p:origin x="1123" y="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57CF55-5D5D-348E-6A29-906CB673ED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745729A-F33D-B258-58E6-657A9F2528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297B3A3-9F83-6C90-F2DC-262368D1B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65B96-DF77-4789-9F30-23EF04DCF609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8801C2B-1A81-E674-641C-CAD51CC38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512FBA0-12B1-3A45-824A-AA873D1B8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ABD49-231B-4767-9763-F93B3535ED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372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EC4352-1113-F0FA-135E-A71E705FE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D80898E-8DA2-5D73-6156-70AEC2DBB8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5A7590B-1D41-0350-20C9-A09CA5C33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65B96-DF77-4789-9F30-23EF04DCF609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7014305-F8E5-BF0C-3431-882AB2E59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B092283-4C27-C319-DDF7-05067EC3D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ABD49-231B-4767-9763-F93B3535ED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2631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EEAFB2-2DB8-59EE-E7B0-1BD40DB20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219358D-7715-47CD-F943-83FFFE23E9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0A51711-F3EA-B0CA-B657-E2C1083DC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65B96-DF77-4789-9F30-23EF04DCF609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23E095F-2B2A-73E8-09C5-0A5A90D9C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1F66BAE-9074-43E5-F05B-F71212248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ABD49-231B-4767-9763-F93B3535ED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3850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3C9C5E-73BC-AC33-84E4-DC5A40AD5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5598E9E-C529-F7C2-1FCB-2E4334BA55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BBACAD7-1975-D980-9CCE-88BD34A6B4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78BEB43-3C55-CF35-F940-3E2AC6022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65B96-DF77-4789-9F30-23EF04DCF609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285F75F-722F-AE7E-4FA6-8F760E81F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1F24037-A894-67AD-8BF2-E25173D83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ABD49-231B-4767-9763-F93B3535ED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6820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3DE3CA-CFBF-7F76-48AB-288E0003DA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9553520-8772-45BD-AC19-4EDE00F14E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AD09EF7-430C-939D-B7B8-00CCD08ED2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C7FA726-EE42-2CA8-039D-94A02617E4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020B397-B61D-3193-6689-BAB345E239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29C2D88-EBDE-A401-C7CE-33418A2BA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65B96-DF77-4789-9F30-23EF04DCF609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EB816DD-E639-FBA9-C4F0-ADC6870C8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7944769-8268-7B68-07FE-B830F4D4C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ABD49-231B-4767-9763-F93B3535ED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8747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129994-C655-005C-DADD-53AF25868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4E677FF-3047-56DF-98AF-FE76B0B00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65B96-DF77-4789-9F30-23EF04DCF609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3B5BCEA-B36F-4E22-6276-4BA63A100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7B7DF0D-BB5D-976E-8B85-8D737FC2B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ABD49-231B-4767-9763-F93B3535ED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40558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CA5362F-B004-7AD8-F494-61994020E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65B96-DF77-4789-9F30-23EF04DCF609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9906526-7F8E-7FBA-D904-3FBB1BA8C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0338750-AB25-0728-8E0D-0DC5832C2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ABD49-231B-4767-9763-F93B3535ED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9304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2709F9-6CBB-2EF5-7DC3-6FF791506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6D5A917-B23A-8E54-39D5-2DA2214BF5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681B668-1644-21AB-727F-3B80CA9B4E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66C4EBA-6811-F677-AC33-9C126520A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65B96-DF77-4789-9F30-23EF04DCF609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8870219-7D2D-47C6-558F-088242FEF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ED3E6F4-6F82-7F96-1A74-AB52638F5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ABD49-231B-4767-9763-F93B3535ED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901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CB1EF1-2BD8-52E7-9CE9-617156CE9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17CA0E7-92DE-D495-2749-5CCB7F2FF7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667ECBF-4FED-E6F1-3B13-5468526D17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8B41FF6-12A4-E60C-14BC-4B3BFBCB4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65B96-DF77-4789-9F30-23EF04DCF609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3C4E771-7D5E-9243-C5D1-9D71F87DD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7009CA1-871B-881E-2EA1-BC788D8DC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ABD49-231B-4767-9763-F93B3535ED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432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133215-C2E3-D224-BBF9-995933AA7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96AB38E-5994-634D-40BC-5291590211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EF1C15A-2E71-0423-E3AB-A180F3082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65B96-DF77-4789-9F30-23EF04DCF609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F16E110-1BEC-6BBD-7E5D-E47B52E93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A1604F7-5CD7-E64F-8981-E5F099265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ABD49-231B-4767-9763-F93B3535ED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1394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53E3240-4788-D1F7-9E1A-48A73E184E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AC5D849-909A-BE11-9FDB-E33632770D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B1F8673-513A-0C4B-85F5-9E05A12CE0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65B96-DF77-4789-9F30-23EF04DCF609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070ABE7-BD34-7692-32CB-E8B9B408C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03C0757-0B76-7F62-BC67-AE118F2FA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ABD49-231B-4767-9763-F93B3535ED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0981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35539D-1C3C-8FE5-7F6D-0D4266690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F286365-C01D-2855-6842-8442DEBDBC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9EBA64C-9CA2-53E5-57EB-C2E53B9206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665B96-DF77-4789-9F30-23EF04DCF609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47FA99B-7DDA-E9C4-FC57-739BEFB70E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05500D4-5350-0C92-1CB9-ED3BAB91C5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AABD49-231B-4767-9763-F93B3535ED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6614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0BE648-6478-EAF7-7AC1-74B22BB0FCC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99435F-D067-1EFB-E3A9-87FDB36EA49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3547C1F-6503-ADB6-BE7D-495990656D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6620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18012C2-5138-AA00-626A-FD16B8265A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769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DDD0B17-CB7B-25BD-F2A3-99B6F9E658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1300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971E4D9-A00D-84BB-0D0A-465A0F78C3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913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0494771-D3AC-6B9F-7E27-29D063A14E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5572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977B9F6-2464-417D-5380-E1C8A6BA4B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1944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7AD1D68-D7A3-E774-777B-42571AABFC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0030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092A138-98E7-38E1-13A6-C919203381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8240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A228A03-BEE0-24B7-C4FB-D18FFC5FC1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1548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2AC7354-E8D7-D8DA-F41E-95EA67EB32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video_2023-11-27_14-11-53">
            <a:hlinkClick r:id="" action="ppaction://media"/>
            <a:extLst>
              <a:ext uri="{FF2B5EF4-FFF2-40B4-BE49-F238E27FC236}">
                <a16:creationId xmlns:a16="http://schemas.microsoft.com/office/drawing/2014/main" id="{C481BDAB-4EB0-EE83-A6E2-ADC66A63C33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760186" y="0"/>
            <a:ext cx="3160712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8DD94A2-DD02-AD64-34EF-D76B0F3C1FB8}"/>
              </a:ext>
            </a:extLst>
          </p:cNvPr>
          <p:cNvSpPr txBox="1"/>
          <p:nvPr/>
        </p:nvSpPr>
        <p:spPr>
          <a:xfrm>
            <a:off x="674585" y="2951946"/>
            <a:ext cx="360547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Benzin-Regular" panose="00000500000000000000" pitchFamily="2" charset="-52"/>
                <a:ea typeface="Segoe UI Symbol" panose="020B0502040204020203" pitchFamily="34" charset="0"/>
              </a:rPr>
              <a:t>MVP</a:t>
            </a:r>
          </a:p>
          <a:p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Benzin-Regular" panose="00000500000000000000" pitchFamily="2" charset="-52"/>
                <a:ea typeface="Segoe UI Symbol" panose="020B0502040204020203" pitchFamily="34" charset="0"/>
              </a:rPr>
              <a:t>Telegram -</a:t>
            </a:r>
            <a: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Benzin-Regular" panose="00000500000000000000" pitchFamily="2" charset="-52"/>
                <a:ea typeface="Segoe UI Symbol" panose="020B0502040204020203" pitchFamily="34" charset="0"/>
              </a:rPr>
              <a:t> бот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Benzin-Regular" panose="00000500000000000000" pitchFamily="2" charset="-52"/>
                <a:ea typeface="Segoe UI Symbol" panose="020B0502040204020203" pitchFamily="34" charset="0"/>
              </a:rPr>
              <a:t> </a:t>
            </a:r>
            <a:endParaRPr lang="ru-RU" sz="2800" dirty="0">
              <a:solidFill>
                <a:schemeClr val="tx1">
                  <a:lumMod val="75000"/>
                  <a:lumOff val="25000"/>
                </a:schemeClr>
              </a:solidFill>
              <a:latin typeface="Benzin-Regular" panose="00000500000000000000" pitchFamily="2" charset="-52"/>
              <a:ea typeface="Segoe UI Symbol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375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84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2B80275-501A-FC9D-8697-E1C259B403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416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5F71820-0B03-19EB-3D90-C0CC7DA207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3260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81B0EA1-D7FF-1F34-99F5-74E55EFC7F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50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1BF449C-E351-7247-9E82-78A96FEA7B30}"/>
              </a:ext>
            </a:extLst>
          </p:cNvPr>
          <p:cNvSpPr txBox="1"/>
          <p:nvPr/>
        </p:nvSpPr>
        <p:spPr>
          <a:xfrm>
            <a:off x="7198505" y="751344"/>
            <a:ext cx="4479154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0" i="0" u="none" strike="noStrike" dirty="0">
                <a:solidFill>
                  <a:srgbClr val="000000"/>
                </a:solidFill>
                <a:effectLst/>
              </a:rPr>
              <a:t>География ЦА и Проекта - страна Россия Объем ЦА = 15 000 ч. (</a:t>
            </a:r>
            <a:r>
              <a:rPr lang="ru-RU" sz="1800" b="1" i="0" u="none" strike="noStrike" dirty="0">
                <a:solidFill>
                  <a:srgbClr val="000000"/>
                </a:solidFill>
                <a:effectLst/>
              </a:rPr>
              <a:t>ожидаемый прогноз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</a:rPr>
              <a:t>)</a:t>
            </a:r>
          </a:p>
          <a:p>
            <a:endParaRPr lang="ru-RU" sz="1800" b="0" i="0" u="none" strike="noStrike" dirty="0">
              <a:solidFill>
                <a:srgbClr val="000000"/>
              </a:solidFill>
              <a:effectLst/>
            </a:endParaRPr>
          </a:p>
          <a:p>
            <a:r>
              <a:rPr lang="ru-RU" dirty="0">
                <a:solidFill>
                  <a:srgbClr val="000000"/>
                </a:solidFill>
              </a:rPr>
              <a:t>Выручка от реализации = 1 608 000 р. </a:t>
            </a:r>
          </a:p>
          <a:p>
            <a:r>
              <a:rPr lang="ru-RU" dirty="0">
                <a:solidFill>
                  <a:srgbClr val="000000"/>
                </a:solidFill>
              </a:rPr>
              <a:t>Полная себестоимость = 744 640 р. Первоначальные инвестиции = 1 000 000 р. </a:t>
            </a:r>
          </a:p>
          <a:p>
            <a:endParaRPr lang="ru-RU" sz="1800" b="0" i="0" u="none" strike="noStrike" dirty="0">
              <a:solidFill>
                <a:srgbClr val="000000"/>
              </a:solidFill>
              <a:effectLst/>
            </a:endParaRPr>
          </a:p>
          <a:p>
            <a:r>
              <a:rPr lang="ru-RU" dirty="0">
                <a:solidFill>
                  <a:srgbClr val="000000"/>
                </a:solidFill>
              </a:rPr>
              <a:t>Прибыль от основной деятельности = Выручка от реализации - полная себестоимость </a:t>
            </a:r>
          </a:p>
          <a:p>
            <a:r>
              <a:rPr lang="ru-RU" dirty="0">
                <a:solidFill>
                  <a:srgbClr val="000000"/>
                </a:solidFill>
              </a:rPr>
              <a:t>1 608 000 - 744 640 = 863 360 р. </a:t>
            </a:r>
          </a:p>
          <a:p>
            <a:endParaRPr lang="ru-RU" dirty="0">
              <a:solidFill>
                <a:srgbClr val="000000"/>
              </a:solidFill>
            </a:endParaRPr>
          </a:p>
          <a:p>
            <a:r>
              <a:rPr lang="ru-RU" sz="1800" b="0" i="0" u="none" strike="noStrike" dirty="0">
                <a:solidFill>
                  <a:srgbClr val="000000"/>
                </a:solidFill>
                <a:effectLst/>
              </a:rPr>
              <a:t>Рентабельность проекта = Прибыль от основной деятельности / Первоначальные инвестиции </a:t>
            </a:r>
          </a:p>
          <a:p>
            <a:r>
              <a:rPr lang="ru-RU" sz="1800" b="0" i="0" u="none" strike="noStrike" dirty="0">
                <a:solidFill>
                  <a:srgbClr val="000000"/>
                </a:solidFill>
                <a:effectLst/>
              </a:rPr>
              <a:t>863 360 / 800 000 = 1,078921 (=107,92%)</a:t>
            </a:r>
          </a:p>
          <a:p>
            <a:endParaRPr lang="ru-RU" sz="1800" b="0" i="0" u="none" strike="noStrike" dirty="0">
              <a:solidFill>
                <a:srgbClr val="000000"/>
              </a:solidFill>
              <a:effectLst/>
            </a:endParaRPr>
          </a:p>
          <a:p>
            <a:r>
              <a:rPr lang="ru-RU" dirty="0">
                <a:solidFill>
                  <a:srgbClr val="000000"/>
                </a:solidFill>
              </a:rPr>
              <a:t>Рентабельность проекта "СПИЧ" - 107,92% </a:t>
            </a:r>
            <a:endParaRPr lang="ru-RU" dirty="0"/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FA35F646-011E-2915-A3C4-383157B045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5815317"/>
              </p:ext>
            </p:extLst>
          </p:nvPr>
        </p:nvGraphicFramePr>
        <p:xfrm>
          <a:off x="514341" y="493778"/>
          <a:ext cx="6159608" cy="2844388"/>
        </p:xfrm>
        <a:graphic>
          <a:graphicData uri="http://schemas.openxmlformats.org/drawingml/2006/table">
            <a:tbl>
              <a:tblPr/>
              <a:tblGrid>
                <a:gridCol w="2398693">
                  <a:extLst>
                    <a:ext uri="{9D8B030D-6E8A-4147-A177-3AD203B41FA5}">
                      <a16:colId xmlns:a16="http://schemas.microsoft.com/office/drawing/2014/main" val="1500081177"/>
                    </a:ext>
                  </a:extLst>
                </a:gridCol>
                <a:gridCol w="1811946">
                  <a:extLst>
                    <a:ext uri="{9D8B030D-6E8A-4147-A177-3AD203B41FA5}">
                      <a16:colId xmlns:a16="http://schemas.microsoft.com/office/drawing/2014/main" val="1157436232"/>
                    </a:ext>
                  </a:extLst>
                </a:gridCol>
                <a:gridCol w="1948969">
                  <a:extLst>
                    <a:ext uri="{9D8B030D-6E8A-4147-A177-3AD203B41FA5}">
                      <a16:colId xmlns:a16="http://schemas.microsoft.com/office/drawing/2014/main" val="1422848224"/>
                    </a:ext>
                  </a:extLst>
                </a:gridCol>
              </a:tblGrid>
              <a:tr h="216948">
                <a:tc gridSpan="2">
                  <a:txBody>
                    <a:bodyPr/>
                    <a:lstStyle/>
                    <a:p>
                      <a:pPr rtl="0" fontAlgn="t"/>
                      <a:r>
                        <a:rPr lang="ru-RU" sz="1200" b="1" dirty="0">
                          <a:effectLst/>
                        </a:rPr>
                        <a:t>Себестоимость проекта</a:t>
                      </a:r>
                    </a:p>
                  </a:txBody>
                  <a:tcPr marL="14440" marR="14440" marT="9627" marB="96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t"/>
                      <a:endParaRPr lang="ru-RU" sz="1200">
                        <a:effectLst/>
                      </a:endParaRPr>
                    </a:p>
                  </a:txBody>
                  <a:tcPr marL="14440" marR="14440" marT="9627" marB="9627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3428349"/>
                  </a:ext>
                </a:extLst>
              </a:tr>
              <a:tr h="422476">
                <a:tc>
                  <a:txBody>
                    <a:bodyPr/>
                    <a:lstStyle/>
                    <a:p>
                      <a:pPr rtl="0" fontAlgn="t"/>
                      <a:endParaRPr lang="ru-RU" sz="1200" dirty="0">
                        <a:effectLst/>
                      </a:endParaRPr>
                    </a:p>
                  </a:txBody>
                  <a:tcPr marL="14440" marR="14440" marT="9627" marB="96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ru-RU" sz="1200">
                          <a:effectLst/>
                        </a:rPr>
                        <a:t>Стоимость (р. ) (за год)</a:t>
                      </a:r>
                    </a:p>
                  </a:txBody>
                  <a:tcPr marL="14440" marR="14440" marT="9627" marB="9627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200" dirty="0">
                        <a:effectLst/>
                      </a:endParaRPr>
                    </a:p>
                  </a:txBody>
                  <a:tcPr marL="14440" marR="14440" marT="9627" marB="962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2601924"/>
                  </a:ext>
                </a:extLst>
              </a:tr>
              <a:tr h="138850">
                <a:tc>
                  <a:txBody>
                    <a:bodyPr/>
                    <a:lstStyle/>
                    <a:p>
                      <a:pPr rtl="0" fontAlgn="b"/>
                      <a:r>
                        <a:rPr lang="ru-RU" sz="1200" dirty="0">
                          <a:effectLst/>
                        </a:rPr>
                        <a:t>Интернет</a:t>
                      </a:r>
                    </a:p>
                  </a:txBody>
                  <a:tcPr marL="14440" marR="14440" marT="9627" marB="9627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dirty="0">
                          <a:effectLst/>
                        </a:rPr>
                        <a:t>30 760</a:t>
                      </a:r>
                    </a:p>
                  </a:txBody>
                  <a:tcPr marL="14440" marR="14440" marT="9627" marB="962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200">
                        <a:effectLst/>
                      </a:endParaRPr>
                    </a:p>
                  </a:txBody>
                  <a:tcPr marL="14440" marR="14440" marT="9627" marB="962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3981581"/>
                  </a:ext>
                </a:extLst>
              </a:tr>
              <a:tr h="216948">
                <a:tc>
                  <a:txBody>
                    <a:bodyPr/>
                    <a:lstStyle/>
                    <a:p>
                      <a:pPr rtl="0" fontAlgn="b"/>
                      <a:r>
                        <a:rPr lang="ru-RU" sz="1200" dirty="0">
                          <a:effectLst/>
                        </a:rPr>
                        <a:t>Аренда сервера</a:t>
                      </a:r>
                    </a:p>
                  </a:txBody>
                  <a:tcPr marL="14440" marR="14440" marT="9627" marB="9627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dirty="0">
                          <a:effectLst/>
                        </a:rPr>
                        <a:t>120 880</a:t>
                      </a:r>
                    </a:p>
                  </a:txBody>
                  <a:tcPr marL="14440" marR="14440" marT="9627" marB="962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200">
                        <a:effectLst/>
                      </a:endParaRPr>
                    </a:p>
                  </a:txBody>
                  <a:tcPr marL="14440" marR="14440" marT="9627" marB="962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146246"/>
                  </a:ext>
                </a:extLst>
              </a:tr>
              <a:tr h="138850">
                <a:tc>
                  <a:txBody>
                    <a:bodyPr/>
                    <a:lstStyle/>
                    <a:p>
                      <a:pPr rtl="0" fontAlgn="b"/>
                      <a:r>
                        <a:rPr lang="ru-RU" sz="1200">
                          <a:effectLst/>
                        </a:rPr>
                        <a:t>Покупка ПК</a:t>
                      </a:r>
                    </a:p>
                  </a:txBody>
                  <a:tcPr marL="14440" marR="14440" marT="9627" marB="9627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dirty="0">
                          <a:effectLst/>
                        </a:rPr>
                        <a:t>150 000</a:t>
                      </a:r>
                    </a:p>
                  </a:txBody>
                  <a:tcPr marL="14440" marR="14440" marT="9627" marB="962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200" dirty="0">
                        <a:effectLst/>
                      </a:endParaRPr>
                    </a:p>
                  </a:txBody>
                  <a:tcPr marL="14440" marR="14440" marT="9627" marB="962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8094862"/>
                  </a:ext>
                </a:extLst>
              </a:tr>
              <a:tr h="138850">
                <a:tc>
                  <a:txBody>
                    <a:bodyPr/>
                    <a:lstStyle/>
                    <a:p>
                      <a:pPr rtl="0" fontAlgn="b"/>
                      <a:r>
                        <a:rPr lang="ru-RU" sz="1200">
                          <a:effectLst/>
                        </a:rPr>
                        <a:t>ЖКХ</a:t>
                      </a:r>
                    </a:p>
                  </a:txBody>
                  <a:tcPr marL="14440" marR="14440" marT="9627" marB="9627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dirty="0">
                          <a:effectLst/>
                        </a:rPr>
                        <a:t>80 000</a:t>
                      </a:r>
                    </a:p>
                  </a:txBody>
                  <a:tcPr marL="14440" marR="14440" marT="9627" marB="962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200" dirty="0">
                        <a:effectLst/>
                      </a:endParaRPr>
                    </a:p>
                  </a:txBody>
                  <a:tcPr marL="14440" marR="14440" marT="9627" marB="962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6241836"/>
                  </a:ext>
                </a:extLst>
              </a:tr>
              <a:tr h="319712">
                <a:tc>
                  <a:txBody>
                    <a:bodyPr/>
                    <a:lstStyle/>
                    <a:p>
                      <a:pPr rtl="0" fontAlgn="b"/>
                      <a:r>
                        <a:rPr lang="ru-RU" sz="1200">
                          <a:effectLst/>
                        </a:rPr>
                        <a:t>Реклама и продвижение</a:t>
                      </a:r>
                    </a:p>
                  </a:txBody>
                  <a:tcPr marL="14440" marR="14440" marT="9627" marB="9627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dirty="0">
                          <a:effectLst/>
                        </a:rPr>
                        <a:t>160 000</a:t>
                      </a:r>
                    </a:p>
                  </a:txBody>
                  <a:tcPr marL="14440" marR="14440" marT="9627" marB="962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200" dirty="0">
                        <a:effectLst/>
                      </a:endParaRPr>
                    </a:p>
                  </a:txBody>
                  <a:tcPr marL="14440" marR="14440" marT="9627" marB="962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021955"/>
                  </a:ext>
                </a:extLst>
              </a:tr>
              <a:tr h="525242">
                <a:tc>
                  <a:txBody>
                    <a:bodyPr/>
                    <a:lstStyle/>
                    <a:p>
                      <a:pPr rtl="0" fontAlgn="b"/>
                      <a:r>
                        <a:rPr lang="ru-RU" sz="1200">
                          <a:effectLst/>
                        </a:rPr>
                        <a:t>Бесплатный пробный период для пользователей</a:t>
                      </a:r>
                    </a:p>
                  </a:txBody>
                  <a:tcPr marL="14440" marR="14440" marT="9627" marB="9627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>
                          <a:effectLst/>
                        </a:rPr>
                        <a:t>63 000</a:t>
                      </a:r>
                    </a:p>
                  </a:txBody>
                  <a:tcPr marL="14440" marR="14440" marT="9627" marB="962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200" dirty="0">
                        <a:effectLst/>
                      </a:endParaRPr>
                    </a:p>
                  </a:txBody>
                  <a:tcPr marL="14440" marR="14440" marT="9627" marB="962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3551298"/>
                  </a:ext>
                </a:extLst>
              </a:tr>
              <a:tr h="216948">
                <a:tc>
                  <a:txBody>
                    <a:bodyPr/>
                    <a:lstStyle/>
                    <a:p>
                      <a:pPr rtl="0" fontAlgn="b"/>
                      <a:r>
                        <a:rPr lang="ru-RU" sz="1200">
                          <a:effectLst/>
                        </a:rPr>
                        <a:t>Создание веб-сайта</a:t>
                      </a:r>
                    </a:p>
                  </a:txBody>
                  <a:tcPr marL="14440" marR="14440" marT="9627" marB="9627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>
                          <a:effectLst/>
                        </a:rPr>
                        <a:t>60 000</a:t>
                      </a:r>
                    </a:p>
                  </a:txBody>
                  <a:tcPr marL="14440" marR="14440" marT="9627" marB="962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1200" dirty="0">
                          <a:effectLst/>
                        </a:rPr>
                        <a:t>Итог =</a:t>
                      </a:r>
                    </a:p>
                  </a:txBody>
                  <a:tcPr marL="14440" marR="14440" marT="9627" marB="962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7060710"/>
                  </a:ext>
                </a:extLst>
              </a:tr>
              <a:tr h="319712">
                <a:tc>
                  <a:txBody>
                    <a:bodyPr/>
                    <a:lstStyle/>
                    <a:p>
                      <a:pPr rtl="0" fontAlgn="b"/>
                      <a:r>
                        <a:rPr lang="ru-RU" sz="1200">
                          <a:effectLst/>
                        </a:rPr>
                        <a:t>Создание приложения</a:t>
                      </a:r>
                    </a:p>
                  </a:txBody>
                  <a:tcPr marL="14440" marR="14440" marT="9627" marB="9627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dirty="0">
                          <a:effectLst/>
                        </a:rPr>
                        <a:t>80 000</a:t>
                      </a:r>
                    </a:p>
                  </a:txBody>
                  <a:tcPr marL="14440" marR="14440" marT="9627" marB="962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dirty="0">
                          <a:effectLst/>
                        </a:rPr>
                        <a:t>744 640</a:t>
                      </a:r>
                    </a:p>
                  </a:txBody>
                  <a:tcPr marL="14440" marR="14440" marT="9627" marB="962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696041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7B83DFFA-1592-2832-3CEF-008CA1E1F6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8525813"/>
              </p:ext>
            </p:extLst>
          </p:nvPr>
        </p:nvGraphicFramePr>
        <p:xfrm>
          <a:off x="514340" y="3551526"/>
          <a:ext cx="6159609" cy="2798666"/>
        </p:xfrm>
        <a:graphic>
          <a:graphicData uri="http://schemas.openxmlformats.org/drawingml/2006/table">
            <a:tbl>
              <a:tblPr/>
              <a:tblGrid>
                <a:gridCol w="1304779">
                  <a:extLst>
                    <a:ext uri="{9D8B030D-6E8A-4147-A177-3AD203B41FA5}">
                      <a16:colId xmlns:a16="http://schemas.microsoft.com/office/drawing/2014/main" val="1840903142"/>
                    </a:ext>
                  </a:extLst>
                </a:gridCol>
                <a:gridCol w="678266">
                  <a:extLst>
                    <a:ext uri="{9D8B030D-6E8A-4147-A177-3AD203B41FA5}">
                      <a16:colId xmlns:a16="http://schemas.microsoft.com/office/drawing/2014/main" val="3802266433"/>
                    </a:ext>
                  </a:extLst>
                </a:gridCol>
                <a:gridCol w="1027474">
                  <a:extLst>
                    <a:ext uri="{9D8B030D-6E8A-4147-A177-3AD203B41FA5}">
                      <a16:colId xmlns:a16="http://schemas.microsoft.com/office/drawing/2014/main" val="1548064936"/>
                    </a:ext>
                  </a:extLst>
                </a:gridCol>
                <a:gridCol w="1195360">
                  <a:extLst>
                    <a:ext uri="{9D8B030D-6E8A-4147-A177-3AD203B41FA5}">
                      <a16:colId xmlns:a16="http://schemas.microsoft.com/office/drawing/2014/main" val="80986053"/>
                    </a:ext>
                  </a:extLst>
                </a:gridCol>
                <a:gridCol w="1027474">
                  <a:extLst>
                    <a:ext uri="{9D8B030D-6E8A-4147-A177-3AD203B41FA5}">
                      <a16:colId xmlns:a16="http://schemas.microsoft.com/office/drawing/2014/main" val="3315197954"/>
                    </a:ext>
                  </a:extLst>
                </a:gridCol>
                <a:gridCol w="926256">
                  <a:extLst>
                    <a:ext uri="{9D8B030D-6E8A-4147-A177-3AD203B41FA5}">
                      <a16:colId xmlns:a16="http://schemas.microsoft.com/office/drawing/2014/main" val="1177841816"/>
                    </a:ext>
                  </a:extLst>
                </a:gridCol>
              </a:tblGrid>
              <a:tr h="675541">
                <a:tc gridSpan="2">
                  <a:txBody>
                    <a:bodyPr/>
                    <a:lstStyle/>
                    <a:p>
                      <a:pPr rtl="0" fontAlgn="b"/>
                      <a:r>
                        <a:rPr lang="ru-RU" sz="1200" dirty="0">
                          <a:effectLst/>
                        </a:rPr>
                        <a:t>Прогноз рентабельности при объеме ЦА </a:t>
                      </a:r>
                    </a:p>
                  </a:txBody>
                  <a:tcPr marL="22860" marR="22860" marT="15240" marB="1524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>
                          <a:effectLst/>
                        </a:rPr>
                        <a:t>15000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1200">
                          <a:effectLst/>
                        </a:rPr>
                        <a:t>составляет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>
                          <a:effectLst/>
                        </a:rPr>
                        <a:t>107,92%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200">
                        <a:effectLst/>
                      </a:endParaRP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4299390"/>
                  </a:ext>
                </a:extLst>
              </a:tr>
              <a:tr h="675541">
                <a:tc>
                  <a:txBody>
                    <a:bodyPr/>
                    <a:lstStyle/>
                    <a:p>
                      <a:pPr rtl="0" fontAlgn="b"/>
                      <a:r>
                        <a:rPr lang="ru-RU" sz="1200" dirty="0">
                          <a:effectLst/>
                        </a:rPr>
                        <a:t>Тарифы</a:t>
                      </a:r>
                    </a:p>
                  </a:txBody>
                  <a:tcPr marL="22860" marR="22860" marT="15240" marB="1524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1200" dirty="0">
                          <a:effectLst/>
                        </a:rPr>
                        <a:t>Цена (р.)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1200" dirty="0">
                          <a:effectLst/>
                        </a:rPr>
                        <a:t>% покупок от </a:t>
                      </a:r>
                      <a:r>
                        <a:rPr lang="en-US" sz="1200" dirty="0">
                          <a:effectLst/>
                        </a:rPr>
                        <a:t>SOM (</a:t>
                      </a:r>
                      <a:r>
                        <a:rPr lang="ru-RU" sz="1200" dirty="0">
                          <a:effectLst/>
                        </a:rPr>
                        <a:t>ч.)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1200">
                          <a:effectLst/>
                        </a:rPr>
                        <a:t>Кол-во покупок от SOM (ч.)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1200">
                          <a:effectLst/>
                        </a:rPr>
                        <a:t>Выручка по тарифу (р.)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200" dirty="0">
                        <a:effectLst/>
                      </a:endParaRP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7920573"/>
                  </a:ext>
                </a:extLst>
              </a:tr>
              <a:tr h="241264">
                <a:tc>
                  <a:txBody>
                    <a:bodyPr/>
                    <a:lstStyle/>
                    <a:p>
                      <a:pPr rtl="0" fontAlgn="b"/>
                      <a:r>
                        <a:rPr lang="ru-RU" sz="1200">
                          <a:effectLst/>
                        </a:rPr>
                        <a:t>1 час</a:t>
                      </a:r>
                    </a:p>
                  </a:txBody>
                  <a:tcPr marL="22860" marR="22860" marT="15240" marB="1524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>
                          <a:effectLst/>
                        </a:rPr>
                        <a:t>10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dirty="0">
                          <a:effectLst/>
                        </a:rPr>
                        <a:t>47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dirty="0">
                          <a:effectLst/>
                        </a:rPr>
                        <a:t>7 050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dirty="0">
                          <a:effectLst/>
                        </a:rPr>
                        <a:t>70 500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200">
                        <a:effectLst/>
                      </a:endParaRP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5172061"/>
                  </a:ext>
                </a:extLst>
              </a:tr>
              <a:tr h="241264">
                <a:tc>
                  <a:txBody>
                    <a:bodyPr/>
                    <a:lstStyle/>
                    <a:p>
                      <a:pPr rtl="0" fontAlgn="b"/>
                      <a:r>
                        <a:rPr lang="ru-RU" sz="1200">
                          <a:effectLst/>
                        </a:rPr>
                        <a:t>3 часа</a:t>
                      </a:r>
                    </a:p>
                  </a:txBody>
                  <a:tcPr marL="22860" marR="22860" marT="15240" marB="1524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>
                          <a:effectLst/>
                        </a:rPr>
                        <a:t>35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>
                          <a:effectLst/>
                        </a:rPr>
                        <a:t>20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dirty="0">
                          <a:effectLst/>
                        </a:rPr>
                        <a:t>3 000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dirty="0">
                          <a:effectLst/>
                        </a:rPr>
                        <a:t>105 000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200">
                        <a:effectLst/>
                      </a:endParaRP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2138381"/>
                  </a:ext>
                </a:extLst>
              </a:tr>
              <a:tr h="241264">
                <a:tc>
                  <a:txBody>
                    <a:bodyPr/>
                    <a:lstStyle/>
                    <a:p>
                      <a:pPr rtl="0" fontAlgn="b"/>
                      <a:r>
                        <a:rPr lang="ru-RU" sz="1200">
                          <a:effectLst/>
                        </a:rPr>
                        <a:t>10 часов</a:t>
                      </a:r>
                    </a:p>
                  </a:txBody>
                  <a:tcPr marL="22860" marR="22860" marT="15240" marB="1524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>
                          <a:effectLst/>
                        </a:rPr>
                        <a:t>175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>
                          <a:effectLst/>
                        </a:rPr>
                        <a:t>18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dirty="0">
                          <a:effectLst/>
                        </a:rPr>
                        <a:t>2 700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dirty="0">
                          <a:effectLst/>
                        </a:rPr>
                        <a:t>472 500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200">
                        <a:effectLst/>
                      </a:endParaRP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3081944"/>
                  </a:ext>
                </a:extLst>
              </a:tr>
              <a:tr h="241264">
                <a:tc>
                  <a:txBody>
                    <a:bodyPr/>
                    <a:lstStyle/>
                    <a:p>
                      <a:pPr rtl="0" fontAlgn="b"/>
                      <a:r>
                        <a:rPr lang="ru-RU" sz="1200">
                          <a:effectLst/>
                        </a:rPr>
                        <a:t>25 часов</a:t>
                      </a:r>
                    </a:p>
                  </a:txBody>
                  <a:tcPr marL="22860" marR="22860" marT="15240" marB="1524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>
                          <a:effectLst/>
                        </a:rPr>
                        <a:t>300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>
                          <a:effectLst/>
                        </a:rPr>
                        <a:t>7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dirty="0">
                          <a:effectLst/>
                        </a:rPr>
                        <a:t>1 050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dirty="0">
                          <a:effectLst/>
                        </a:rPr>
                        <a:t>315 000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200">
                        <a:effectLst/>
                      </a:endParaRP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0612730"/>
                  </a:ext>
                </a:extLst>
              </a:tr>
              <a:tr h="241264">
                <a:tc>
                  <a:txBody>
                    <a:bodyPr/>
                    <a:lstStyle/>
                    <a:p>
                      <a:pPr rtl="0" fontAlgn="b"/>
                      <a:r>
                        <a:rPr lang="ru-RU" sz="1200">
                          <a:effectLst/>
                        </a:rPr>
                        <a:t>50 часов</a:t>
                      </a:r>
                    </a:p>
                  </a:txBody>
                  <a:tcPr marL="22860" marR="22860" marT="15240" marB="1524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>
                          <a:effectLst/>
                        </a:rPr>
                        <a:t>450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dirty="0">
                          <a:effectLst/>
                        </a:rPr>
                        <a:t>6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dirty="0">
                          <a:effectLst/>
                        </a:rPr>
                        <a:t>900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dirty="0">
                          <a:effectLst/>
                        </a:rPr>
                        <a:t>405 000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1200" dirty="0">
                          <a:effectLst/>
                        </a:rPr>
                        <a:t>Итог =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2649183"/>
                  </a:ext>
                </a:extLst>
              </a:tr>
              <a:tr h="241264">
                <a:tc>
                  <a:txBody>
                    <a:bodyPr/>
                    <a:lstStyle/>
                    <a:p>
                      <a:pPr rtl="0" fontAlgn="b"/>
                      <a:r>
                        <a:rPr lang="ru-RU" sz="1200">
                          <a:effectLst/>
                        </a:rPr>
                        <a:t>100 часов</a:t>
                      </a:r>
                    </a:p>
                  </a:txBody>
                  <a:tcPr marL="22860" marR="22860" marT="15240" marB="1524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>
                          <a:effectLst/>
                        </a:rPr>
                        <a:t>800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dirty="0">
                          <a:effectLst/>
                        </a:rPr>
                        <a:t>2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>
                          <a:effectLst/>
                        </a:rPr>
                        <a:t>300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dirty="0">
                          <a:effectLst/>
                        </a:rPr>
                        <a:t>240 000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dirty="0">
                          <a:effectLst/>
                        </a:rPr>
                        <a:t>1 608 000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42443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794147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230</Words>
  <Application>Microsoft Office PowerPoint</Application>
  <PresentationFormat>Широкоэкранный</PresentationFormat>
  <Paragraphs>75</Paragraphs>
  <Slides>14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Benzin-Regular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Abdrashitova Karina</dc:creator>
  <cp:lastModifiedBy>Abdrashitova Karina</cp:lastModifiedBy>
  <cp:revision>4</cp:revision>
  <dcterms:created xsi:type="dcterms:W3CDTF">2023-11-27T11:06:16Z</dcterms:created>
  <dcterms:modified xsi:type="dcterms:W3CDTF">2023-11-27T17:39:25Z</dcterms:modified>
</cp:coreProperties>
</file>