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hrJp/sS+CVv1PTFXnlnSCJnwqZ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5.png"/><Relationship Id="rId2" Type="http://schemas.openxmlformats.org/officeDocument/2006/relationships/image" Target="../media/image3.png"/><Relationship Id="rId3" Type="http://schemas.openxmlformats.org/officeDocument/2006/relationships/image" Target="../media/image23.png"/><Relationship Id="rId4" Type="http://schemas.openxmlformats.org/officeDocument/2006/relationships/image" Target="../media/image7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1.xml"/><Relationship Id="rId5" Type="http://schemas.openxmlformats.org/officeDocument/2006/relationships/image" Target="../media/image2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5.png"/><Relationship Id="rId4" Type="http://schemas.openxmlformats.org/officeDocument/2006/relationships/image" Target="../media/image10.jp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2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5" Type="http://schemas.openxmlformats.org/officeDocument/2006/relationships/image" Target="../media/image12.jpg"/><Relationship Id="rId6" Type="http://schemas.openxmlformats.org/officeDocument/2006/relationships/image" Target="../media/image2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Relationship Id="rId4" Type="http://schemas.openxmlformats.org/officeDocument/2006/relationships/image" Target="../media/image1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5" Type="http://schemas.openxmlformats.org/officeDocument/2006/relationships/image" Target="../media/image68.jpg"/><Relationship Id="rId6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jpg"/><Relationship Id="rId4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60.png"/><Relationship Id="rId20" Type="http://schemas.openxmlformats.org/officeDocument/2006/relationships/image" Target="../media/image44.png"/><Relationship Id="rId42" Type="http://schemas.openxmlformats.org/officeDocument/2006/relationships/image" Target="../media/image57.png"/><Relationship Id="rId41" Type="http://schemas.openxmlformats.org/officeDocument/2006/relationships/image" Target="../media/image59.png"/><Relationship Id="rId22" Type="http://schemas.openxmlformats.org/officeDocument/2006/relationships/image" Target="../media/image47.png"/><Relationship Id="rId44" Type="http://schemas.openxmlformats.org/officeDocument/2006/relationships/image" Target="../media/image63.png"/><Relationship Id="rId21" Type="http://schemas.openxmlformats.org/officeDocument/2006/relationships/image" Target="../media/image38.png"/><Relationship Id="rId43" Type="http://schemas.openxmlformats.org/officeDocument/2006/relationships/image" Target="../media/image62.png"/><Relationship Id="rId24" Type="http://schemas.openxmlformats.org/officeDocument/2006/relationships/image" Target="../media/image73.png"/><Relationship Id="rId46" Type="http://schemas.openxmlformats.org/officeDocument/2006/relationships/image" Target="../media/image71.png"/><Relationship Id="rId23" Type="http://schemas.openxmlformats.org/officeDocument/2006/relationships/image" Target="../media/image41.png"/><Relationship Id="rId45" Type="http://schemas.openxmlformats.org/officeDocument/2006/relationships/image" Target="../media/image61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67.png"/><Relationship Id="rId26" Type="http://schemas.openxmlformats.org/officeDocument/2006/relationships/image" Target="../media/image45.png"/><Relationship Id="rId25" Type="http://schemas.openxmlformats.org/officeDocument/2006/relationships/image" Target="../media/image43.png"/><Relationship Id="rId47" Type="http://schemas.openxmlformats.org/officeDocument/2006/relationships/image" Target="../media/image64.png"/><Relationship Id="rId28" Type="http://schemas.openxmlformats.org/officeDocument/2006/relationships/image" Target="../media/image49.png"/><Relationship Id="rId27" Type="http://schemas.openxmlformats.org/officeDocument/2006/relationships/image" Target="../media/image69.png"/><Relationship Id="rId5" Type="http://schemas.openxmlformats.org/officeDocument/2006/relationships/image" Target="../media/image27.png"/><Relationship Id="rId6" Type="http://schemas.openxmlformats.org/officeDocument/2006/relationships/image" Target="../media/image32.png"/><Relationship Id="rId29" Type="http://schemas.openxmlformats.org/officeDocument/2006/relationships/image" Target="../media/image74.png"/><Relationship Id="rId7" Type="http://schemas.openxmlformats.org/officeDocument/2006/relationships/image" Target="../media/image31.png"/><Relationship Id="rId8" Type="http://schemas.openxmlformats.org/officeDocument/2006/relationships/image" Target="../media/image34.png"/><Relationship Id="rId31" Type="http://schemas.openxmlformats.org/officeDocument/2006/relationships/image" Target="../media/image65.png"/><Relationship Id="rId30" Type="http://schemas.openxmlformats.org/officeDocument/2006/relationships/image" Target="../media/image51.png"/><Relationship Id="rId11" Type="http://schemas.openxmlformats.org/officeDocument/2006/relationships/image" Target="../media/image36.png"/><Relationship Id="rId33" Type="http://schemas.openxmlformats.org/officeDocument/2006/relationships/image" Target="../media/image50.png"/><Relationship Id="rId10" Type="http://schemas.openxmlformats.org/officeDocument/2006/relationships/image" Target="../media/image40.png"/><Relationship Id="rId32" Type="http://schemas.openxmlformats.org/officeDocument/2006/relationships/image" Target="../media/image54.png"/><Relationship Id="rId13" Type="http://schemas.openxmlformats.org/officeDocument/2006/relationships/image" Target="../media/image66.png"/><Relationship Id="rId35" Type="http://schemas.openxmlformats.org/officeDocument/2006/relationships/image" Target="../media/image55.png"/><Relationship Id="rId12" Type="http://schemas.openxmlformats.org/officeDocument/2006/relationships/image" Target="../media/image46.png"/><Relationship Id="rId34" Type="http://schemas.openxmlformats.org/officeDocument/2006/relationships/image" Target="../media/image52.png"/><Relationship Id="rId15" Type="http://schemas.openxmlformats.org/officeDocument/2006/relationships/image" Target="../media/image37.png"/><Relationship Id="rId37" Type="http://schemas.openxmlformats.org/officeDocument/2006/relationships/image" Target="../media/image53.png"/><Relationship Id="rId14" Type="http://schemas.openxmlformats.org/officeDocument/2006/relationships/image" Target="../media/image48.png"/><Relationship Id="rId36" Type="http://schemas.openxmlformats.org/officeDocument/2006/relationships/image" Target="../media/image56.png"/><Relationship Id="rId17" Type="http://schemas.openxmlformats.org/officeDocument/2006/relationships/image" Target="../media/image39.png"/><Relationship Id="rId39" Type="http://schemas.openxmlformats.org/officeDocument/2006/relationships/image" Target="../media/image58.png"/><Relationship Id="rId16" Type="http://schemas.openxmlformats.org/officeDocument/2006/relationships/image" Target="../media/image35.png"/><Relationship Id="rId38" Type="http://schemas.openxmlformats.org/officeDocument/2006/relationships/image" Target="../media/image70.png"/><Relationship Id="rId19" Type="http://schemas.openxmlformats.org/officeDocument/2006/relationships/image" Target="../media/image33.png"/><Relationship Id="rId18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"/>
          <p:cNvSpPr txBox="1"/>
          <p:nvPr/>
        </p:nvSpPr>
        <p:spPr>
          <a:xfrm>
            <a:off x="-96688" y="2641526"/>
            <a:ext cx="12385500" cy="2184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l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indent="0" lvl="0" marL="7701" marR="0" rtl="0" algn="ctr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i="0" lang="ru-RU" sz="32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3238">
                <a:solidFill>
                  <a:schemeClr val="lt1"/>
                </a:solidFill>
              </a:rPr>
              <a:t>Чат-бот с возможностью получения видеоизображения, описания тех. средств охраны, их схемы подключения и рекомендация лучшей модели</a:t>
            </a:r>
            <a:r>
              <a:rPr b="1" i="0" lang="ru-RU" sz="32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360050" y="1052730"/>
            <a:ext cx="10992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u-RU" sz="2000">
                <a:solidFill>
                  <a:schemeClr val="dk1"/>
                </a:solidFill>
                <a:highlight>
                  <a:srgbClr val="FFFFFF"/>
                </a:highlight>
              </a:rPr>
              <a:t>Поддержка уровня актуальности информирования в технических средствах охраны</a:t>
            </a:r>
            <a:endParaRPr b="1"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34" name="Google Shape;13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52464"/>
            <a:ext cx="6759619" cy="476609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"/>
          <p:cNvSpPr txBox="1"/>
          <p:nvPr/>
        </p:nvSpPr>
        <p:spPr>
          <a:xfrm>
            <a:off x="6759625" y="1662550"/>
            <a:ext cx="4739700" cy="47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- Необходимость применения знаний о тех. средствах в условиях СВО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</a:rPr>
              <a:t>- Повышение квалификации текущих специалистов</a:t>
            </a:r>
            <a:endParaRPr sz="1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</a:rPr>
              <a:t>- Рост интереса к тех. средствам безопасности(важные гос. объекты, общественные мероприятия, предприятия, организации)</a:t>
            </a:r>
            <a:endParaRPr sz="1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</a:rPr>
              <a:t>- Дефицит специалистов в области тех. охраны</a:t>
            </a:r>
            <a:endParaRPr sz="1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</a:rPr>
              <a:t>- Усложнение тех. оборудования(средств охраны)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pic>
        <p:nvPicPr>
          <p:cNvPr id="141" name="Google Shape;14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8050" y="989625"/>
            <a:ext cx="6551250" cy="385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33400"/>
            <a:ext cx="6086101" cy="4057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86100" y="3644975"/>
            <a:ext cx="5413199" cy="294582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5893050" y="989625"/>
            <a:ext cx="4468200" cy="6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rgbClr val="FFFF00"/>
                </a:solidFill>
              </a:rPr>
              <a:t>Предприятия, гражданские организации</a:t>
            </a:r>
            <a:endParaRPr sz="1700">
              <a:solidFill>
                <a:srgbClr val="FFFF00"/>
              </a:solidFill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989625"/>
            <a:ext cx="4948051" cy="2430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"/>
          <p:cNvSpPr txBox="1"/>
          <p:nvPr/>
        </p:nvSpPr>
        <p:spPr>
          <a:xfrm>
            <a:off x="139500" y="1076625"/>
            <a:ext cx="33351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FFF00"/>
                </a:solidFill>
              </a:rPr>
              <a:t>Технические магазины</a:t>
            </a:r>
            <a:endParaRPr sz="1800">
              <a:solidFill>
                <a:srgbClr val="FFFF00"/>
              </a:solidFill>
            </a:endParaRPr>
          </a:p>
        </p:txBody>
      </p:sp>
      <p:sp>
        <p:nvSpPr>
          <p:cNvPr id="147" name="Google Shape;147;p3"/>
          <p:cNvSpPr txBox="1"/>
          <p:nvPr/>
        </p:nvSpPr>
        <p:spPr>
          <a:xfrm>
            <a:off x="0" y="5022525"/>
            <a:ext cx="33351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FFF00"/>
                </a:solidFill>
              </a:rPr>
              <a:t>Технические специалисты</a:t>
            </a:r>
            <a:endParaRPr sz="18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/>
          </a:p>
        </p:txBody>
      </p:sp>
      <p:sp>
        <p:nvSpPr>
          <p:cNvPr id="153" name="Google Shape;153;p4"/>
          <p:cNvSpPr txBox="1"/>
          <p:nvPr/>
        </p:nvSpPr>
        <p:spPr>
          <a:xfrm>
            <a:off x="360050" y="832100"/>
            <a:ext cx="109926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- </a:t>
            </a:r>
            <a:r>
              <a:rPr b="1" lang="ru-RU" sz="2000">
                <a:solidFill>
                  <a:schemeClr val="dk1"/>
                </a:solidFill>
                <a:highlight>
                  <a:srgbClr val="FFFFFF"/>
                </a:highlight>
              </a:rPr>
              <a:t>неполнота информации</a:t>
            </a: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 и её </a:t>
            </a:r>
            <a:r>
              <a:rPr b="1" lang="ru-RU" sz="2000">
                <a:solidFill>
                  <a:schemeClr val="dk1"/>
                </a:solidFill>
                <a:highlight>
                  <a:srgbClr val="FFFFFF"/>
                </a:highlight>
              </a:rPr>
              <a:t>недостоверность</a:t>
            </a: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 в сети Интернет затрудняют и удлиняют процесс постановки под охрану объектов гражданской и военной инфраструктуры;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- </a:t>
            </a:r>
            <a:r>
              <a:rPr b="1" lang="ru-RU" sz="2000">
                <a:solidFill>
                  <a:schemeClr val="dk1"/>
                </a:solidFill>
                <a:highlight>
                  <a:srgbClr val="FFFFFF"/>
                </a:highlight>
              </a:rPr>
              <a:t>не знают где искать </a:t>
            </a: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информацию о технических средствах охраны, так как производители выкладывают не всю информацию в сеть Интернет, что вызывает сложности при сравнительном анализе и подборе оптимальных решений;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pic>
        <p:nvPicPr>
          <p:cNvPr id="154" name="Google Shape;15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9175" y="3072975"/>
            <a:ext cx="6444974" cy="322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4"/>
          <p:cNvSpPr txBox="1"/>
          <p:nvPr/>
        </p:nvSpPr>
        <p:spPr>
          <a:xfrm>
            <a:off x="360050" y="3225375"/>
            <a:ext cx="42120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highlight>
                  <a:schemeClr val="lt1"/>
                </a:highlight>
              </a:rPr>
              <a:t>- </a:t>
            </a:r>
            <a:r>
              <a:rPr b="1" lang="ru-RU" sz="2000">
                <a:solidFill>
                  <a:schemeClr val="dk1"/>
                </a:solidFill>
                <a:highlight>
                  <a:schemeClr val="lt1"/>
                </a:highlight>
              </a:rPr>
              <a:t>уходит много времени на сбор необходимой информации </a:t>
            </a:r>
            <a:r>
              <a:rPr lang="ru-RU" sz="2000">
                <a:solidFill>
                  <a:schemeClr val="dk1"/>
                </a:solidFill>
                <a:highlight>
                  <a:schemeClr val="lt1"/>
                </a:highlight>
              </a:rPr>
              <a:t>о технических средствах охраны, так как узкая специализация и низкий уровень запросов данной информации в поисковых системах.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"/>
          <p:cNvSpPr txBox="1"/>
          <p:nvPr/>
        </p:nvSpPr>
        <p:spPr>
          <a:xfrm>
            <a:off x="360040" y="332656"/>
            <a:ext cx="8472264" cy="1004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 И</a:t>
            </a:r>
            <a:endParaRPr/>
          </a:p>
          <a:p>
            <a:pPr indent="0" lvl="0" marL="7701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61" name="Google Shape;161;p5"/>
          <p:cNvSpPr txBox="1"/>
          <p:nvPr/>
        </p:nvSpPr>
        <p:spPr>
          <a:xfrm>
            <a:off x="360050" y="1337375"/>
            <a:ext cx="46797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Чат-бот содержащий подробную информацию о тех. средствах охраны: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1. Полные характеристики актуальных камер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2. Инструкция по настройке и подключению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</a:rPr>
              <a:t>3. Поиск по фильтрам определенной камеры</a:t>
            </a:r>
            <a:endParaRPr sz="2200"/>
          </a:p>
        </p:txBody>
      </p:sp>
      <p:pic>
        <p:nvPicPr>
          <p:cNvPr id="162" name="Google Shape;16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9875" y="1337375"/>
            <a:ext cx="6450650" cy="5235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</p:txBody>
      </p:sp>
      <p:sp>
        <p:nvSpPr>
          <p:cNvPr id="168" name="Google Shape;168;p6"/>
          <p:cNvSpPr txBox="1"/>
          <p:nvPr/>
        </p:nvSpPr>
        <p:spPr>
          <a:xfrm>
            <a:off x="360040" y="1042836"/>
            <a:ext cx="1099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</a:rPr>
              <a:t>Чат-бот позволяющий найти актуальную информацию о тех. средствах охраны</a:t>
            </a:r>
            <a:endParaRPr sz="2200"/>
          </a:p>
        </p:txBody>
      </p:sp>
      <p:pic>
        <p:nvPicPr>
          <p:cNvPr id="169" name="Google Shape;16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22000"/>
            <a:ext cx="5363700" cy="443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9300" y="1653750"/>
            <a:ext cx="6682575" cy="489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/>
          </a:p>
        </p:txBody>
      </p:sp>
      <p:pic>
        <p:nvPicPr>
          <p:cNvPr id="176" name="Google Shape;17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12025"/>
            <a:ext cx="4654550" cy="485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4562" y="3130050"/>
            <a:ext cx="2812724" cy="343394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7"/>
          <p:cNvSpPr txBox="1"/>
          <p:nvPr/>
        </p:nvSpPr>
        <p:spPr>
          <a:xfrm>
            <a:off x="5129575" y="226100"/>
            <a:ext cx="3137100" cy="8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</a:rPr>
              <a:t>@</a:t>
            </a:r>
            <a:r>
              <a:rPr lang="ru-RU" sz="1800">
                <a:solidFill>
                  <a:schemeClr val="dk1"/>
                </a:solidFill>
              </a:rPr>
              <a:t>help_camera_bot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79" name="Google Shape;179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66672" y="0"/>
            <a:ext cx="3224929" cy="3433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12725" y="3433955"/>
            <a:ext cx="4578875" cy="313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86" name="Google Shape;186;p8"/>
          <p:cNvGrpSpPr/>
          <p:nvPr/>
        </p:nvGrpSpPr>
        <p:grpSpPr>
          <a:xfrm>
            <a:off x="360039" y="872188"/>
            <a:ext cx="10992545" cy="5653156"/>
            <a:chOff x="2050015" y="1920875"/>
            <a:chExt cx="16156469" cy="8382000"/>
          </a:xfrm>
        </p:grpSpPr>
        <p:grpSp>
          <p:nvGrpSpPr>
            <p:cNvPr id="187" name="Google Shape;187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88" name="Google Shape;188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b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600">
                    <a:solidFill>
                      <a:schemeClr val="dk1"/>
                    </a:solidFill>
                  </a:rPr>
                  <a:t>Постоянные затраты:</a:t>
                </a:r>
                <a:endParaRPr sz="1600">
                  <a:solidFill>
                    <a:schemeClr val="dk1"/>
                  </a:solidFill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600">
                    <a:solidFill>
                      <a:schemeClr val="dk1"/>
                    </a:solidFill>
                  </a:rPr>
                  <a:t>1.Реклама</a:t>
                </a:r>
                <a:endParaRPr sz="1600">
                  <a:solidFill>
                    <a:schemeClr val="dk1"/>
                  </a:solidFill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600">
                    <a:solidFill>
                      <a:schemeClr val="dk1"/>
                    </a:solidFill>
                  </a:rPr>
                  <a:t>2.Оплата программы по созданию</a:t>
                </a:r>
                <a:endParaRPr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600">
                    <a:solidFill>
                      <a:schemeClr val="dk1"/>
                    </a:solidFill>
                  </a:rPr>
                  <a:t>Ежемесячная подписка, реклама</a:t>
                </a:r>
                <a:endParaRPr b="0" i="0" sz="2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500">
                    <a:solidFill>
                      <a:schemeClr val="dk1"/>
                    </a:solidFill>
                  </a:rPr>
                  <a:t>Неполнота информации много времени уходит на поиск информации не знают где искать информацию узкая специализация</a:t>
                </a:r>
                <a:endParaRPr i="0" sz="2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500">
                    <a:solidFill>
                      <a:schemeClr val="dk1"/>
                    </a:solidFill>
                  </a:rPr>
                  <a:t>Полная информация быстрый поиск по фильтрам единый источник информации возможность повысить свою квалификацию</a:t>
                </a:r>
                <a:endParaRPr b="0" i="0" sz="2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b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600">
                    <a:solidFill>
                      <a:schemeClr val="dk1"/>
                    </a:solidFill>
                  </a:rPr>
                  <a:t>Количество подписчиков</a:t>
                </a:r>
                <a:endParaRPr sz="1600">
                  <a:solidFill>
                    <a:schemeClr val="dk1"/>
                  </a:solidFill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600">
                    <a:solidFill>
                      <a:schemeClr val="dk1"/>
                    </a:solidFill>
                  </a:rPr>
                  <a:t>уровень прибыли</a:t>
                </a:r>
                <a:endParaRPr sz="1600">
                  <a:solidFill>
                    <a:schemeClr val="dk1"/>
                  </a:solidFill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600">
                    <a:solidFill>
                      <a:schemeClr val="dk1"/>
                    </a:solidFill>
                  </a:rPr>
                  <a:t>количество посещаемости</a:t>
                </a:r>
                <a:endParaRPr sz="1600">
                  <a:solidFill>
                    <a:schemeClr val="dk1"/>
                  </a:solidFill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600">
                    <a:solidFill>
                      <a:schemeClr val="dk1"/>
                    </a:solidFill>
                  </a:rPr>
                  <a:t>положительные отзывы</a:t>
                </a:r>
                <a:endParaRPr sz="1600">
                  <a:solidFill>
                    <a:schemeClr val="dk1"/>
                  </a:solidFill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пи</a:t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800">
                    <a:solidFill>
                      <a:schemeClr val="dk1"/>
                    </a:solidFill>
                  </a:rPr>
                  <a:t>Чат-бот позволяющий найти актуальную информацию о тех. средствах охраны</a:t>
                </a:r>
                <a:endParaRPr b="0" i="0" sz="2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700">
                    <a:solidFill>
                      <a:schemeClr val="dk1"/>
                    </a:solidFill>
                  </a:rPr>
                  <a:t>Полная информация о тех. средствах охраны</a:t>
                </a:r>
                <a:endParaRPr sz="1700">
                  <a:solidFill>
                    <a:schemeClr val="dk1"/>
                  </a:solidFill>
                </a:endParaRPr>
              </a:p>
            </p:txBody>
          </p:sp>
          <p:sp>
            <p:nvSpPr>
              <p:cNvPr id="195" name="Google Shape;195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b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>
                    <a:solidFill>
                      <a:schemeClr val="dk1"/>
                    </a:solidFill>
                  </a:rPr>
                  <a:t>Реклама на сайтах, спец. магазинах, живая реклама, реклама в соц. сетях, реклама через рассылки в организации</a:t>
                </a:r>
                <a:endParaRPr b="0" i="0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ru-RU" sz="1900">
                    <a:solidFill>
                      <a:schemeClr val="dk1"/>
                    </a:solidFill>
                  </a:rPr>
                  <a:t>Тех. специалисты</a:t>
                </a:r>
                <a:endParaRPr b="0" i="0" sz="25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7" name="Google Shape;197;p8"/>
            <p:cNvSpPr txBox="1"/>
            <p:nvPr/>
          </p:nvSpPr>
          <p:spPr>
            <a:xfrm>
              <a:off x="2050015" y="2073276"/>
              <a:ext cx="2894700" cy="13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8"/>
            <p:cNvSpPr txBox="1"/>
            <p:nvPr/>
          </p:nvSpPr>
          <p:spPr>
            <a:xfrm>
              <a:off x="4945614" y="2041304"/>
              <a:ext cx="3807900" cy="5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8"/>
            <p:cNvSpPr txBox="1"/>
            <p:nvPr/>
          </p:nvSpPr>
          <p:spPr>
            <a:xfrm>
              <a:off x="4951171" y="5421593"/>
              <a:ext cx="3729300" cy="5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8"/>
            <p:cNvSpPr txBox="1"/>
            <p:nvPr/>
          </p:nvSpPr>
          <p:spPr>
            <a:xfrm>
              <a:off x="8755617" y="2044773"/>
              <a:ext cx="2892600" cy="95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8"/>
            <p:cNvSpPr txBox="1"/>
            <p:nvPr/>
          </p:nvSpPr>
          <p:spPr>
            <a:xfrm>
              <a:off x="11728449" y="2073276"/>
              <a:ext cx="3013500" cy="95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8"/>
            <p:cNvSpPr txBox="1"/>
            <p:nvPr/>
          </p:nvSpPr>
          <p:spPr>
            <a:xfrm>
              <a:off x="11652249" y="5341419"/>
              <a:ext cx="3089700" cy="95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8"/>
            <p:cNvSpPr txBox="1"/>
            <p:nvPr/>
          </p:nvSpPr>
          <p:spPr>
            <a:xfrm>
              <a:off x="14852650" y="1997075"/>
              <a:ext cx="2590800" cy="95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8"/>
            <p:cNvSpPr txBox="1"/>
            <p:nvPr/>
          </p:nvSpPr>
          <p:spPr>
            <a:xfrm>
              <a:off x="2050016" y="8397875"/>
              <a:ext cx="8077200" cy="5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8"/>
            <p:cNvSpPr txBox="1"/>
            <p:nvPr/>
          </p:nvSpPr>
          <p:spPr>
            <a:xfrm>
              <a:off x="10129285" y="8380641"/>
              <a:ext cx="4418700" cy="5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211" name="Google Shape;211;p9"/>
          <p:cNvSpPr txBox="1"/>
          <p:nvPr/>
        </p:nvSpPr>
        <p:spPr>
          <a:xfrm>
            <a:off x="360040" y="1052736"/>
            <a:ext cx="10992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Себестоимость запуска проекта - 10 000</a:t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Срок</a:t>
            </a:r>
            <a:r>
              <a:rPr i="0" lang="ru-RU" sz="2000" u="none" cap="none" strike="noStrike">
                <a:solidFill>
                  <a:srgbClr val="000000"/>
                </a:solidFill>
              </a:rPr>
              <a:t> окупаемости проекта - 2 месяц</a:t>
            </a:r>
            <a:endParaRPr sz="2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/>
              <a:t>П</a:t>
            </a:r>
            <a:r>
              <a:rPr i="0" lang="ru-RU" sz="2000" u="none" cap="none" strike="noStrike">
                <a:solidFill>
                  <a:srgbClr val="000000"/>
                </a:solidFill>
              </a:rPr>
              <a:t>отенциальная прибыль за 12 месяцев - 208 700</a:t>
            </a:r>
            <a:endParaRPr sz="2000"/>
          </a:p>
        </p:txBody>
      </p:sp>
      <p:pic>
        <p:nvPicPr>
          <p:cNvPr id="212" name="Google Shape;21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0551" y="2160925"/>
            <a:ext cx="6795425" cy="439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pic>
        <p:nvPicPr>
          <p:cNvPr id="218" name="Google Shape;21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7866" y="1020100"/>
            <a:ext cx="4141959" cy="55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020100"/>
            <a:ext cx="5528400" cy="552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0"/>
          <p:cNvSpPr txBox="1"/>
          <p:nvPr/>
        </p:nvSpPr>
        <p:spPr>
          <a:xfrm>
            <a:off x="0" y="1020100"/>
            <a:ext cx="2199300" cy="7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dk1"/>
                </a:solidFill>
              </a:rPr>
              <a:t>Ратибор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221" name="Google Shape;221;p10"/>
          <p:cNvSpPr txBox="1"/>
          <p:nvPr/>
        </p:nvSpPr>
        <p:spPr>
          <a:xfrm>
            <a:off x="7347874" y="1020100"/>
            <a:ext cx="2029500" cy="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Роман</a:t>
            </a:r>
            <a:endParaRPr sz="3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1"/>
          <p:cNvSpPr txBox="1"/>
          <p:nvPr/>
        </p:nvSpPr>
        <p:spPr>
          <a:xfrm>
            <a:off x="360040" y="1052736"/>
            <a:ext cx="10992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/>
              <a:t>Тел: 8 (996) 632-79-36</a:t>
            </a:r>
            <a:endParaRPr sz="2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/>
              <a:t>Эл.почта: repinratibor2002@mail.ru</a:t>
            </a:r>
            <a:endParaRPr sz="2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