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4DD3E7-DD3C-4929-9FEE-F28D0B715AFD}">
  <a:tblStyle styleId="{C84DD3E7-DD3C-4929-9FEE-F28D0B715A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867D14C-FB22-45AD-96DF-B7C83282A9A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3.jpg"/><Relationship Id="rId6" Type="http://schemas.openxmlformats.org/officeDocument/2006/relationships/image" Target="../media/image1.png"/><Relationship Id="rId7" Type="http://schemas.openxmlformats.org/officeDocument/2006/relationships/image" Target="../media/image9.png"/><Relationship Id="rId8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62120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Суперсверло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7193" y="29313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Разработка сверхпрочного покрытия для нанесения на сверла.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9813" y="124919"/>
            <a:ext cx="1204552" cy="1145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314125" y="1883074"/>
            <a:ext cx="6302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настоящее время разработано достаточное количество материалов, которые обладают повышенными прочностными характеристиками.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состоит в том, что на производстве сверла быстро изнашиваются.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Необходимо обеспечить сверла покрытием с высокой износостойкостью.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Покрытие должно выдерживать высокие температуры и быть устойчивыми к истиранию.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-84632" y="25334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</a:rPr>
              <a:t>Промышленные предприятия и производства</a:t>
            </a:r>
            <a:endParaRPr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В промышленных отраслях, таких как строительство, автомобильная, машиностроительная и других, требуется использование суперпрочных сверл для сверления отверстий в тяжелых конструкциях и материалах. Это могут быть крупные производственные компании, предприятия по производству стальных конструкций, производители оборудования и т.д.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2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При обработке материала сверла быстро </a:t>
            </a:r>
            <a:r>
              <a:rPr lang="ru">
                <a:solidFill>
                  <a:srgbClr val="132C40"/>
                </a:solidFill>
              </a:rPr>
              <a:t>изнашиваются</a:t>
            </a:r>
            <a:r>
              <a:rPr lang="ru">
                <a:solidFill>
                  <a:srgbClr val="132C40"/>
                </a:solidFill>
              </a:rPr>
              <a:t> и приходят в негодность. При этом тратится время и финансы на замену оснастки, на приобретение новых сверл.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Сверло для металлорежущих конструкций с нанесенным антикоррозионным покрытием кобальт-карбид вольфрама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Продукт обладает высокой износостойкостью, что продлевает срок эксплуатации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</a:pPr>
            <a:r>
              <a:rPr lang="ru">
                <a:solidFill>
                  <a:schemeClr val="accent3"/>
                </a:solidFill>
              </a:rPr>
              <a:t>основные предполагаемые технические параметры</a:t>
            </a:r>
            <a:endParaRPr>
              <a:solidFill>
                <a:schemeClr val="accent3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улучшение таких характеристик, как время, качество, стоимость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5325" y="656227"/>
            <a:ext cx="3993928" cy="15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52598" y="1816175"/>
            <a:ext cx="6837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“Суперсверло”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промышленным металлообрабатывающим предприятиям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необходимости использовании свёрел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их поломки при изнашивании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сверел с покрытием кобальт-карбид вольфрама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получают экономию оснастки металлорежущего инструмента, сокращение потерь времени на замену оснастки, повышенная точность проведения обработки  деталей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328943" y="3593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328942" y="359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401725" y="2983625"/>
            <a:ext cx="7960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B2B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10 000 промышленных предприятий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900 рублей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За 1 год мы можем произвести 50 000 штук, наш доход составит 900*50 000 = 45 000 000 рублей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Прибыль</a:t>
            </a:r>
            <a:r>
              <a:rPr lang="ru"/>
              <a:t> за первый год составит 30 млн.руб.</a:t>
            </a:r>
            <a:endParaRPr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457200" y="968850"/>
            <a:ext cx="552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Объем рынка металлообрабатывающего инструмента в России в 2022 (I пол.) г. составил $ 235 282,0 тыс.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401725" y="1582375"/>
            <a:ext cx="4749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Объем производства металлообрабатывающего инструмента в России в 2022 (I пол.) г. составил $ 47 920,5 тыс.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4624" y="1544623"/>
            <a:ext cx="3267863" cy="17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1"/>
          <p:cNvSpPr txBox="1"/>
          <p:nvPr/>
        </p:nvSpPr>
        <p:spPr>
          <a:xfrm>
            <a:off x="6403238" y="3299325"/>
            <a:ext cx="1959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600">
                <a:solidFill>
                  <a:srgbClr val="0F81BF"/>
                </a:solidFill>
              </a:rPr>
              <a:t>Источник: расчеты Discovery Research Group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5584538" y="968850"/>
            <a:ext cx="27777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Объем производства металлообрабатывающего инструмента в России в 2021-2022 (I пол.) гг., тыс. $.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0" name="Google Shape;220;p32"/>
          <p:cNvGraphicFramePr/>
          <p:nvPr/>
        </p:nvGraphicFramePr>
        <p:xfrm>
          <a:off x="574925" y="236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{C84DD3E7-DD3C-4929-9FEE-F28D0B715AFD}</a:tableStyleId>
              </a:tblPr>
              <a:tblGrid>
                <a:gridCol w="1612575"/>
                <a:gridCol w="1612575"/>
                <a:gridCol w="1612575"/>
                <a:gridCol w="1612575"/>
                <a:gridCol w="1612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Суперсверло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Победитовое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Титановое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Алмазное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+-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-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Прочность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+-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-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Износостойкость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+-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-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Восстанавливаемость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+-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-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            -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21" name="Google Shape;221;p32"/>
          <p:cNvSpPr/>
          <p:nvPr/>
        </p:nvSpPr>
        <p:spPr>
          <a:xfrm>
            <a:off x="2144300" y="2286800"/>
            <a:ext cx="1702800" cy="23937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401718" y="252318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производить свёрла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1 сверло стоит 900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их будут покупать промышленные металлообрабатывающие предприятия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повторном нанесении покрытия после заточки</a:t>
            </a:r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34"/>
          <p:cNvSpPr txBox="1"/>
          <p:nvPr>
            <p:ph idx="1" type="body"/>
          </p:nvPr>
        </p:nvSpPr>
        <p:spPr>
          <a:xfrm>
            <a:off x="456822" y="2340275"/>
            <a:ext cx="47856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Проработана технология нанесения покрытия на сверла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Сделаны пробные образцы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Проведен анализ рынка и конкурентов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Ведется расчет финансовой модели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1" name="Google Shape;24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9464" y="1634299"/>
            <a:ext cx="3041775" cy="24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1" name="Google Shape;251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{4867D14C-FB22-45AD-96DF-B7C83282A9A8}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Софья Синенкова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Тимофей Замулин, Дмитрий Корольков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Никита Брик, Максим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Христосов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2" name="Google Shape;25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Производство пробной партии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Испытания на физико-механические свойства покрытия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технологических партнеров для пилотирования (испытание на производстве)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Запуск мелкосерийного </a:t>
            </a:r>
            <a:r>
              <a:rPr lang="ru" sz="1300">
                <a:solidFill>
                  <a:srgbClr val="132C40"/>
                </a:solidFill>
              </a:rPr>
              <a:t>производства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Выход на продажи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Быть в ресурсе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2" name="Google Shape;272;p36"/>
          <p:cNvGraphicFramePr/>
          <p:nvPr/>
        </p:nvGraphicFramePr>
        <p:xfrm>
          <a:off x="570797" y="3498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{4867D14C-FB22-45AD-96DF-B7C83282A9A8}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9" name="Google Shape;27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