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5" d="100"/>
          <a:sy n="75" d="100"/>
        </p:scale>
        <p:origin x="874" y="43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presProps" Target="presProps.xml" /><Relationship Id="rId22" Type="http://schemas.openxmlformats.org/officeDocument/2006/relationships/tableStyles" Target="tableStyles.xml" /><Relationship Id="rId2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school-store.ru/catalog/doshkolnoe-razvitie/interaktivnye-party/interaktivnaya-parta-uts-desk-kids/" TargetMode="External"/><Relationship Id="rId3" Type="http://schemas.openxmlformats.org/officeDocument/2006/relationships/hyperlink" Target="https://myalma.ru/super-nova-55/?sku=36" TargetMode="External"/><Relationship Id="rId4" Type="http://schemas.openxmlformats.org/officeDocument/2006/relationships/hyperlink" Target="https://n-72.ru/catalog/product/sensornyy_infokiosk_pioner.html" TargetMode="External"/><Relationship Id="rId5" Type="http://schemas.openxmlformats.org/officeDocument/2006/relationships/hyperlink" Target="https://interactive-project.ru/production/interaktivnyj-stol/?utm_source=yandexdirect&amp;roistat=direct1_search_9628130475_%D0%B8%D0%BD%D1%82%D0%B5%D1%80%D0%B0%D0%BA%D1%82%D0%B8%D0%B2%D0%BD%D1%8B%D0%B9 %D1%81%D1%82%D0%BE%D0%BB %D0%B4%D0%BB%D1%8F %D0%B4%D0%B5%D1%82%D0%B5%D0%B9&amp;roistat_referrer=none&amp;roistat_pos=premium_2&amp;yclid=10177539423371788287" TargetMode="External"/><Relationship Id="rId6" Type="http://schemas.openxmlformats.org/officeDocument/2006/relationships/hyperlink" Target="https://unitsys.ru/products/uts-fly-pro-55" TargetMode="Externa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mebel-news.pro/articles/furniture-industry-analytics/smart-furniture/" TargetMode="Externa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 flipH="0" flipV="0">
            <a:off x="0" y="0"/>
            <a:ext cx="12145999" cy="59848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 flipH="0" flipV="0"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29" y="2482812"/>
            <a:ext cx="416285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DejaVu Serif Condensed"/>
                <a:ea typeface="DejaVu Serif Condensed"/>
                <a:cs typeface="DejaVu Serif Condensed"/>
              </a:rPr>
              <a:t>SMART-ПАРТА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732729" y="3223593"/>
            <a:ext cx="867515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DejaVu Serif Condensed"/>
                <a:ea typeface="DejaVu Serif Condensed"/>
                <a:cs typeface="DejaVu Serif Condensed"/>
              </a:rPr>
              <a:t>Увеличение вовлеченности обучающихся </a:t>
            </a:r>
            <a:r>
              <a:rPr lang="ru-RU" sz="2000" b="0" i="0" u="none" strike="noStrike" cap="none" spc="0">
                <a:solidFill>
                  <a:prstClr val="white"/>
                </a:solidFill>
                <a:latin typeface="DejaVu Serif Condensed"/>
                <a:ea typeface="DejaVu Serif Condensed"/>
                <a:cs typeface="DejaVu Serif Condensed"/>
              </a:rPr>
              <a:t>в образовательный процесс</a:t>
            </a: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4" y="402363"/>
              <a:ext cx="2638910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DejaVu Serif Condensed"/>
                  <a:ea typeface="DejaVu Serif Condensed"/>
                  <a:cs typeface="DejaVu Serif Condensed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 b="1" i="0" u="none" strike="noStrike" cap="none" spc="0">
                <a:solidFill>
                  <a:schemeClr val="lt1"/>
                </a:solidFill>
                <a:latin typeface="Arial"/>
                <a:ea typeface="Arial"/>
                <a:cs typeface="Arial"/>
              </a:rPr>
              <a:t>Имя Фамилия</a:t>
            </a: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 flipH="0" flipV="0">
            <a:off x="422650" y="4687992"/>
            <a:ext cx="2707127" cy="125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DejaVu Serif Condensed"/>
                <a:ea typeface="DejaVu Serif Condensed"/>
                <a:cs typeface="DejaVu Serif Condensed"/>
              </a:rPr>
              <a:t>Риль Евгений</a:t>
            </a:r>
            <a:endParaRPr>
              <a:latin typeface="DejaVu Serif Condensed"/>
              <a:cs typeface="DejaVu Serif Condensed"/>
            </a:endParaRPr>
          </a:p>
          <a:p>
            <a:pPr algn="ctr">
              <a:defRPr/>
            </a:pPr>
            <a:r>
              <a:rPr lang="ru-RU" sz="1600">
                <a:latin typeface="DejaVu Serif Condensed"/>
                <a:ea typeface="DejaVu Serif Condensed"/>
                <a:cs typeface="DejaVu Serif Condensed"/>
              </a:rPr>
              <a:t>лидер команды</a:t>
            </a:r>
            <a:endParaRPr>
              <a:latin typeface="DejaVu Serif Condensed"/>
              <a:cs typeface="DejaVu Serif Condensed"/>
            </a:endParaRPr>
          </a:p>
          <a:p>
            <a:pPr algn="ctr">
              <a:defRPr/>
            </a:pPr>
            <a:r>
              <a:rPr lang="ru-RU" sz="1400">
                <a:latin typeface="DejaVu Serif Condensed"/>
                <a:ea typeface="DejaVu Serif Condensed"/>
                <a:cs typeface="DejaVu Serif Condensed"/>
              </a:rPr>
              <a:t>опыт в представлении проектов, навык выступлений на публике 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 flipH="0" flipV="0">
            <a:off x="3557624" y="2763011"/>
            <a:ext cx="2507440" cy="125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Новоселова Мария</a:t>
            </a: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r>
              <a:rPr lang="ru-RU" sz="1600">
                <a:latin typeface="DejaVu Serif Condensed"/>
                <a:ea typeface="DejaVu Serif Condensed"/>
                <a:cs typeface="DejaVu Serif Condensed"/>
              </a:rPr>
              <a:t>реализатор</a:t>
            </a: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r>
              <a:rPr lang="ru-RU" sz="1400">
                <a:latin typeface="DejaVu Serif Condensed"/>
                <a:ea typeface="DejaVu Serif Condensed"/>
                <a:cs typeface="DejaVu Serif Condensed"/>
              </a:rPr>
              <a:t>опыт в проведении опросов, навык анализа информации</a:t>
            </a:r>
            <a:endParaRPr>
              <a:latin typeface="DejaVu Serif Condensed"/>
              <a:cs typeface="DejaVu Serif Condensed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 flipH="0" flipV="0">
            <a:off x="4281169" y="5900352"/>
            <a:ext cx="3766485" cy="1036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DejaVu Serif Condensed"/>
                <a:ea typeface="DejaVu Serif Condensed"/>
                <a:cs typeface="DejaVu Serif Condensed"/>
              </a:rPr>
              <a:t>Кузнецова Полина</a:t>
            </a: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r>
              <a:rPr lang="ru-RU" sz="1600">
                <a:latin typeface="DejaVu Serif Condensed"/>
                <a:ea typeface="DejaVu Serif Condensed"/>
                <a:cs typeface="DejaVu Serif Condensed"/>
              </a:rPr>
              <a:t>оформитель</a:t>
            </a: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r>
              <a:rPr lang="ru-RU" sz="1400">
                <a:latin typeface="DejaVu Serif Condensed"/>
                <a:ea typeface="DejaVu Serif Condensed"/>
                <a:cs typeface="DejaVu Serif Condensed"/>
              </a:rPr>
              <a:t>опыт в оформлении проектов, навык работы с презентациями</a:t>
            </a:r>
            <a:endParaRPr>
              <a:latin typeface="DejaVu Serif Condensed"/>
              <a:cs typeface="DejaVu Serif Condensed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 flipH="0" flipV="0">
            <a:off x="6164412" y="2820162"/>
            <a:ext cx="2959912" cy="1036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Таулетбаева Карина</a:t>
            </a: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r>
              <a:rPr lang="ru-RU" sz="1600">
                <a:latin typeface="DejaVu Serif Condensed"/>
                <a:ea typeface="DejaVu Serif Condensed"/>
                <a:cs typeface="DejaVu Serif Condensed"/>
              </a:rPr>
              <a:t>исследователь ресурсов</a:t>
            </a: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r>
              <a:rPr lang="ru-RU" sz="1400">
                <a:latin typeface="DejaVu Serif Condensed"/>
                <a:ea typeface="DejaVu Serif Condensed"/>
                <a:cs typeface="DejaVu Serif Condensed"/>
              </a:rPr>
              <a:t>опыт в создании опросов, навык нахождения информации</a:t>
            </a:r>
            <a:endParaRPr>
              <a:latin typeface="DejaVu Serif Condensed"/>
              <a:cs typeface="DejaVu Serif Condensed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 flipH="0" flipV="0">
            <a:off x="7738545" y="5900352"/>
            <a:ext cx="4032385" cy="1036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Пинчук Дарья</a:t>
            </a: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r>
              <a:rPr lang="ru-RU" sz="1600">
                <a:latin typeface="DejaVu Serif Condensed"/>
                <a:ea typeface="DejaVu Serif Condensed"/>
                <a:cs typeface="DejaVu Serif Condensed"/>
              </a:rPr>
              <a:t>генератор идей</a:t>
            </a: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r>
              <a:rPr lang="ru-RU" sz="1400">
                <a:latin typeface="DejaVu Serif Condensed"/>
                <a:ea typeface="DejaVu Serif Condensed"/>
                <a:cs typeface="DejaVu Serif Condensed"/>
              </a:rPr>
              <a:t>опыт работы со статистикой, навык работы с опросами </a:t>
            </a:r>
            <a:endParaRPr>
              <a:latin typeface="DejaVu Serif Condensed"/>
              <a:cs typeface="DejaVu Serif Condensed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 flipH="0" flipV="0">
            <a:off x="9113874" y="2820162"/>
            <a:ext cx="3047244" cy="1036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Турелик </a:t>
            </a:r>
            <a:r>
              <a:rPr lang="ru-RU" sz="1800" b="1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Елизавета </a:t>
            </a: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r>
              <a:rPr lang="ru-RU" sz="1600">
                <a:latin typeface="DejaVu Serif Condensed"/>
                <a:ea typeface="DejaVu Serif Condensed"/>
                <a:cs typeface="DejaVu Serif Condensed"/>
              </a:rPr>
              <a:t>координатор</a:t>
            </a: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r>
              <a:rPr lang="ru-RU" sz="1400">
                <a:latin typeface="DejaVu Serif Condensed"/>
                <a:ea typeface="DejaVu Serif Condensed"/>
                <a:cs typeface="DejaVu Serif Condensed"/>
              </a:rPr>
              <a:t>опыт в реализации проектов, навык коммуникабельности</a:t>
            </a:r>
            <a:endParaRPr>
              <a:latin typeface="DejaVu Serif Condensed"/>
              <a:cs typeface="DejaVu Serif Condensed"/>
            </a:endParaRPr>
          </a:p>
        </p:txBody>
      </p:sp>
      <p:pic>
        <p:nvPicPr>
          <p:cNvPr id="1161956043" name=""/>
          <p:cNvPicPr>
            <a:picLocks noChangeAspect="1"/>
          </p:cNvPicPr>
          <p:nvPr/>
        </p:nvPicPr>
        <p:blipFill>
          <a:blip r:embed="rId2"/>
          <a:srcRect l="8893" t="14345" r="4912" b="0"/>
          <a:stretch/>
        </p:blipFill>
        <p:spPr bwMode="auto">
          <a:xfrm flipH="0" flipV="0">
            <a:off x="3770322" y="680653"/>
            <a:ext cx="2078085" cy="2023110"/>
          </a:xfrm>
          <a:prstGeom prst="rect">
            <a:avLst/>
          </a:prstGeom>
        </p:spPr>
      </p:pic>
      <p:pic>
        <p:nvPicPr>
          <p:cNvPr id="454417297" name=""/>
          <p:cNvPicPr>
            <a:picLocks noChangeAspect="1"/>
          </p:cNvPicPr>
          <p:nvPr/>
        </p:nvPicPr>
        <p:blipFill>
          <a:blip r:embed="rId3"/>
          <a:srcRect l="0" t="8194" r="3450" b="21944"/>
          <a:stretch/>
        </p:blipFill>
        <p:spPr bwMode="auto">
          <a:xfrm flipH="0" flipV="0">
            <a:off x="6596975" y="680653"/>
            <a:ext cx="2094787" cy="2023110"/>
          </a:xfrm>
          <a:prstGeom prst="rect">
            <a:avLst/>
          </a:prstGeom>
        </p:spPr>
      </p:pic>
      <p:pic>
        <p:nvPicPr>
          <p:cNvPr id="1312603808" name=""/>
          <p:cNvPicPr>
            <a:picLocks noChangeAspect="1"/>
          </p:cNvPicPr>
          <p:nvPr/>
        </p:nvPicPr>
        <p:blipFill>
          <a:blip r:embed="rId4"/>
          <a:srcRect l="0" t="7499" r="855" b="18333"/>
          <a:stretch/>
        </p:blipFill>
        <p:spPr bwMode="auto">
          <a:xfrm flipH="0" flipV="0">
            <a:off x="9400367" y="680654"/>
            <a:ext cx="2030607" cy="2027489"/>
          </a:xfrm>
          <a:prstGeom prst="rect">
            <a:avLst/>
          </a:prstGeom>
        </p:spPr>
      </p:pic>
      <p:pic>
        <p:nvPicPr>
          <p:cNvPr id="905071199" name=""/>
          <p:cNvPicPr>
            <a:picLocks noChangeAspect="1"/>
          </p:cNvPicPr>
          <p:nvPr/>
        </p:nvPicPr>
        <p:blipFill>
          <a:blip r:embed="rId5"/>
          <a:srcRect l="0" t="4166" r="1277" b="25583"/>
          <a:stretch/>
        </p:blipFill>
        <p:spPr bwMode="auto">
          <a:xfrm flipH="0" flipV="0">
            <a:off x="5184365" y="3922184"/>
            <a:ext cx="2084949" cy="1978169"/>
          </a:xfrm>
          <a:prstGeom prst="rect">
            <a:avLst/>
          </a:prstGeom>
        </p:spPr>
      </p:pic>
      <p:pic>
        <p:nvPicPr>
          <p:cNvPr id="17831961" name=""/>
          <p:cNvPicPr>
            <a:picLocks noChangeAspect="1"/>
          </p:cNvPicPr>
          <p:nvPr/>
        </p:nvPicPr>
        <p:blipFill>
          <a:blip r:embed="rId6"/>
          <a:srcRect l="0" t="7916" r="1831" b="19524"/>
          <a:stretch/>
        </p:blipFill>
        <p:spPr bwMode="auto">
          <a:xfrm flipH="0" flipV="0">
            <a:off x="8667830" y="3899713"/>
            <a:ext cx="2052853" cy="2023110"/>
          </a:xfrm>
          <a:prstGeom prst="rect">
            <a:avLst/>
          </a:prstGeom>
        </p:spPr>
      </p:pic>
      <p:pic>
        <p:nvPicPr>
          <p:cNvPr id="1567487776" name="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299860" y="1635759"/>
            <a:ext cx="2923614" cy="28854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>
            <a:alpha val="99999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 flipH="0" flipV="0">
            <a:off x="5462624" y="888999"/>
            <a:ext cx="6319689" cy="8991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i="0">
                <a:latin typeface="DejaVu Serif Condensed"/>
                <a:ea typeface="DejaVu Serif Condensed"/>
                <a:cs typeface="DejaVu Serif Condensed"/>
              </a:rPr>
              <a:t>Проблема:</a:t>
            </a:r>
            <a:endParaRPr sz="2800" b="1" i="0">
              <a:latin typeface="DejaVu Serif Condensed"/>
              <a:ea typeface="DejaVu Serif Condensed"/>
              <a:cs typeface="DejaVu Serif Condensed"/>
            </a:endParaRPr>
          </a:p>
          <a:p>
            <a:pPr>
              <a:defRPr/>
            </a:pPr>
            <a:r>
              <a:rPr lang="ru-RU" sz="2400">
                <a:latin typeface="DejaVu Serif Condensed"/>
                <a:ea typeface="DejaVu Serif Condensed"/>
                <a:cs typeface="DejaVu Serif Condensed"/>
              </a:rPr>
              <a:t> </a:t>
            </a:r>
            <a:r>
              <a:rPr lang="ru-RU" sz="24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Обучающиеся с ограниченными возможностями( с патологией опорно-двигательного аппарата) зачастую испытывают проблемы при работе у доски.</a:t>
            </a:r>
            <a:endParaRPr lang="ru-RU" sz="2400" b="0" i="0" u="none" strike="noStrike" cap="none" spc="0">
              <a:solidFill>
                <a:schemeClr val="tx1"/>
              </a:solidFill>
              <a:latin typeface="DejaVu Serif Condensed"/>
              <a:ea typeface="DejaVu Serif Condensed"/>
              <a:cs typeface="DejaVu Serif Condensed"/>
            </a:endParaRPr>
          </a:p>
          <a:p>
            <a:pPr>
              <a:defRPr/>
            </a:pPr>
            <a:endParaRPr sz="2400" b="0" i="0" u="none" strike="noStrike" cap="none" spc="0">
              <a:solidFill>
                <a:schemeClr val="tx1"/>
              </a:solidFill>
              <a:latin typeface="DejaVu Serif Condensed"/>
              <a:cs typeface="DejaVu Serif Condensed"/>
            </a:endParaRPr>
          </a:p>
          <a:p>
            <a:pPr>
              <a:defRPr/>
            </a:pPr>
            <a:r>
              <a:rPr lang="ru-RU" sz="24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 Большинству из них доставляет дискомфорт передвижение по аудитории. Из-за этого работа таких учеников становится менее продуктивной, чем могла бы быть.</a:t>
            </a:r>
            <a:endParaRPr sz="2400" b="0" i="0" u="none" strike="noStrike" cap="none" spc="0">
              <a:solidFill>
                <a:schemeClr val="tx1"/>
              </a:solidFill>
              <a:latin typeface="DejaVu Serif Condensed"/>
              <a:cs typeface="DejaVu Serif Condensed"/>
            </a:endParaRPr>
          </a:p>
          <a:p>
            <a:pPr>
              <a:defRPr/>
            </a:pPr>
            <a:endParaRPr sz="2200"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 marL="283879" indent="-283879">
              <a:buFont typeface="Arial"/>
              <a:buChar char="•"/>
              <a:defRPr/>
            </a:pPr>
            <a:endParaRPr lang="ru-RU"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4" y="330199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3" y="405642"/>
              <a:ext cx="1509313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b="0">
                  <a:latin typeface="DejaVu Serif Condensed"/>
                  <a:ea typeface="DejaVu Serif Condensed"/>
                  <a:cs typeface="DejaVu Serif Condensed"/>
                </a:rPr>
                <a:t>ПРОБЛЕМА</a:t>
              </a:r>
              <a:endParaRPr/>
            </a:p>
          </p:txBody>
        </p:sp>
      </p:grpSp>
      <p:sp>
        <p:nvSpPr>
          <p:cNvPr id="17" name="TextBox 16"/>
          <p:cNvSpPr txBox="1"/>
          <p:nvPr/>
        </p:nvSpPr>
        <p:spPr bwMode="auto">
          <a:xfrm>
            <a:off x="7295985" y="5813449"/>
            <a:ext cx="3236202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01871391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28814" y="1398362"/>
            <a:ext cx="4857750" cy="47812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9844" y="-16639"/>
            <a:ext cx="12191999" cy="797559"/>
            <a:chOff x="0" y="0"/>
            <a:chExt cx="12191999" cy="797559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4" y="330199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7" y="390789"/>
              <a:ext cx="2813821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DejaVu Serif Condensed"/>
                  <a:ea typeface="DejaVu Serif Condensed"/>
                  <a:cs typeface="DejaVu Serif Condensed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 flipH="0" flipV="0">
            <a:off x="794643" y="2805810"/>
            <a:ext cx="4654630" cy="316050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3" y="2981668"/>
            <a:ext cx="3100108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 flipH="0" flipV="0">
            <a:off x="200880" y="894069"/>
            <a:ext cx="5476671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indent="-283879">
              <a:buAutoNum type="arabicPeriod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Целевая аудитория:</a:t>
            </a:r>
            <a:endParaRPr sz="1800" b="0" i="0" u="none" strike="noStrike" cap="none" spc="0">
              <a:solidFill>
                <a:schemeClr val="tx1"/>
              </a:solidFill>
              <a:latin typeface="DejaVu Serif Condensed"/>
              <a:cs typeface="DejaVu Serif Condensed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частные, государственные образовательные учреждения (школы, университеты, учреждения дополнительного образования)</a:t>
            </a:r>
            <a:r>
              <a:rPr lang="ru-RU">
                <a:latin typeface="DejaVu Serif Condensed"/>
                <a:ea typeface="DejaVu Serif Condensed"/>
                <a:cs typeface="DejaVu Serif Condensed"/>
              </a:rPr>
              <a:t>, в которых учатся люди с ограниченными возможностями</a:t>
            </a:r>
            <a:endParaRPr>
              <a:latin typeface="DejaVu Serif Condensed"/>
              <a:cs typeface="DejaVu Serif Condensed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94643" y="6309508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685936237" name=""/>
          <p:cNvSpPr txBox="1"/>
          <p:nvPr/>
        </p:nvSpPr>
        <p:spPr bwMode="auto">
          <a:xfrm flipH="0" flipV="0">
            <a:off x="5962648" y="756909"/>
            <a:ext cx="5830587" cy="20120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latin typeface="DejaVu Serif Condensed"/>
                <a:ea typeface="DejaVu Serif Condensed"/>
                <a:cs typeface="DejaVu Serif Condensed"/>
              </a:rPr>
              <a:t>2. Благополучатели:</a:t>
            </a:r>
            <a:endParaRPr>
              <a:latin typeface="DejaVu Serif Condensed"/>
              <a:cs typeface="DejaVu Serif Condensed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>
                <a:latin typeface="DejaVu Serif Condensed"/>
                <a:ea typeface="DejaVu Serif Condensed"/>
                <a:cs typeface="DejaVu Serif Condensed"/>
              </a:rPr>
              <a:t> школьники и студенты с ограниченными возможностями, которым трудно выходить к доске. </a:t>
            </a:r>
            <a:endParaRPr>
              <a:latin typeface="DejaVu Serif Condensed"/>
              <a:cs typeface="DejaVu Serif Condensed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>
                <a:latin typeface="DejaVu Serif Condensed"/>
                <a:ea typeface="DejaVu Serif Condensed"/>
                <a:cs typeface="DejaVu Serif Condensed"/>
              </a:rPr>
              <a:t>школьники и студенты, имеющие следующие качества: стеснительность, закрытость, неуверенность в себе и т.п.</a:t>
            </a:r>
            <a:endParaRPr>
              <a:latin typeface="DejaVu Serif Condensed"/>
              <a:cs typeface="DejaVu Serif Condensed"/>
            </a:endParaRPr>
          </a:p>
        </p:txBody>
      </p:sp>
      <p:sp>
        <p:nvSpPr>
          <p:cNvPr id="728523342" name="Прямоугольник 12"/>
          <p:cNvSpPr/>
          <p:nvPr/>
        </p:nvSpPr>
        <p:spPr bwMode="auto">
          <a:xfrm flipH="0" flipV="0">
            <a:off x="6652518" y="2784202"/>
            <a:ext cx="4607005" cy="3203724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01695588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429159" y="2784201"/>
            <a:ext cx="5020113" cy="3426097"/>
          </a:xfrm>
          <a:prstGeom prst="rect">
            <a:avLst/>
          </a:prstGeom>
        </p:spPr>
      </p:pic>
      <p:pic>
        <p:nvPicPr>
          <p:cNvPr id="161187391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6461529" y="2750533"/>
            <a:ext cx="4988981" cy="3459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9419184" name=""/>
          <p:cNvSpPr txBox="1"/>
          <p:nvPr/>
        </p:nvSpPr>
        <p:spPr bwMode="auto">
          <a:xfrm flipH="0" flipV="0">
            <a:off x="477873" y="781048"/>
            <a:ext cx="10905563" cy="5882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ru-RU" sz="2000">
                <a:latin typeface="DejaVu Serif Condensed"/>
                <a:ea typeface="DejaVu Serif Condensed"/>
                <a:cs typeface="DejaVu Serif Condensed"/>
              </a:rPr>
              <a:t>В настоящее время эту проблему решают следующими способами:</a:t>
            </a:r>
            <a:endParaRPr sz="2000">
              <a:latin typeface="DejaVu Serif Condensed"/>
              <a:cs typeface="DejaVu Serif Condensed"/>
            </a:endParaRPr>
          </a:p>
          <a:p>
            <a:pPr algn="l"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Перевод обучающихся на:</a:t>
            </a:r>
            <a:endParaRPr sz="2000" b="0" i="0" u="none" strike="noStrike" cap="none" spc="0">
              <a:solidFill>
                <a:schemeClr val="tx1"/>
              </a:solidFill>
              <a:latin typeface="DejaVu Serif Condensed"/>
              <a:cs typeface="DejaVu Serif Condensed"/>
            </a:endParaRPr>
          </a:p>
          <a:p>
            <a:pPr marL="283878" indent="-283878" algn="l">
              <a:buAutoNum type="arabicParenR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Дистанционное обучение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.</a:t>
            </a:r>
            <a:endParaRPr sz="2000" b="0" i="0" u="none" strike="noStrike" cap="none" spc="0">
              <a:solidFill>
                <a:schemeClr val="tx1"/>
              </a:solidFill>
              <a:latin typeface="DejaVu Serif Condensed"/>
              <a:cs typeface="DejaVu Serif Condensed"/>
            </a:endParaRPr>
          </a:p>
          <a:p>
            <a:pPr algn="l"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2) Интеграционное обучение (класс, школа для обучающихся с ограниченными возможностями).</a:t>
            </a:r>
            <a:endParaRPr sz="2000" b="0" i="0" u="none" strike="noStrike" cap="none" spc="0">
              <a:solidFill>
                <a:schemeClr val="tx1"/>
              </a:solidFill>
              <a:latin typeface="DejaVu Serif Condensed"/>
              <a:cs typeface="DejaVu Serif Condensed"/>
            </a:endParaRPr>
          </a:p>
          <a:p>
            <a:pPr algn="l"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3) Инклюзивное обучение (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предоставление обучения в общеобразовательных учреждениях независимо от имеющихся особенностей человека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)</a:t>
            </a:r>
            <a:endParaRPr sz="2000" b="0" i="0" u="none" strike="noStrike" cap="none" spc="0">
              <a:solidFill>
                <a:schemeClr val="tx1"/>
              </a:solidFill>
              <a:latin typeface="DejaVu Serif Condensed"/>
              <a:cs typeface="DejaVu Serif Condensed"/>
            </a:endParaRPr>
          </a:p>
          <a:p>
            <a:pPr algn="l"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4) Коррекционные общеобразовательные учреждения.</a:t>
            </a:r>
            <a:endParaRPr sz="2000" b="0" i="0" u="none" strike="noStrike" cap="none" spc="0">
              <a:solidFill>
                <a:schemeClr val="tx1"/>
              </a:solidFill>
              <a:latin typeface="DejaVu Serif Condensed"/>
              <a:cs typeface="DejaVu Serif Condensed"/>
            </a:endParaRPr>
          </a:p>
          <a:p>
            <a:pPr algn="l">
              <a:defRPr/>
            </a:pPr>
            <a:endParaRPr sz="2000">
              <a:latin typeface="DejaVu Serif Condensed"/>
              <a:cs typeface="DejaVu Serif Condensed"/>
            </a:endParaRPr>
          </a:p>
          <a:p>
            <a:pPr algn="l">
              <a:defRPr/>
            </a:pPr>
            <a:r>
              <a:rPr lang="ru-RU" sz="2000">
                <a:latin typeface="DejaVu Serif Condensed"/>
                <a:ea typeface="DejaVu Serif Condensed"/>
                <a:cs typeface="DejaVu Serif Condensed"/>
              </a:rPr>
              <a:t>Они </a:t>
            </a:r>
            <a:r>
              <a:rPr lang="ru-RU" sz="2000" u="sng">
                <a:latin typeface="DejaVu Serif Condensed"/>
                <a:ea typeface="DejaVu Serif Condensed"/>
                <a:cs typeface="DejaVu Serif Condensed"/>
              </a:rPr>
              <a:t>неэффективны</a:t>
            </a:r>
            <a:r>
              <a:rPr lang="ru-RU" sz="2000">
                <a:latin typeface="DejaVu Serif Condensed"/>
                <a:ea typeface="DejaVu Serif Condensed"/>
                <a:cs typeface="DejaVu Serif Condensed"/>
              </a:rPr>
              <a:t>, так как:</a:t>
            </a:r>
            <a:endParaRPr sz="2000">
              <a:latin typeface="DejaVu Serif Condensed"/>
              <a:cs typeface="DejaVu Serif Condensed"/>
            </a:endParaRPr>
          </a:p>
          <a:p>
            <a:pPr marL="283878" indent="-283878" algn="l">
              <a:buFont typeface="Arial"/>
              <a:buChar char="•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При дистанционном обучении тяжелее осваивается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 материал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, нет общения с ровесниками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.</a:t>
            </a:r>
            <a:endParaRPr sz="2000" b="0" i="0" u="none" strike="noStrike" cap="none" spc="0">
              <a:solidFill>
                <a:schemeClr val="tx1"/>
              </a:solidFill>
              <a:latin typeface="DejaVu Serif Condensed"/>
              <a:cs typeface="DejaVu Serif Condensed"/>
            </a:endParaRPr>
          </a:p>
          <a:p>
            <a:pPr marL="283878" indent="-283878" algn="l">
              <a:buFont typeface="Arial"/>
              <a:buChar char="•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При интеграционном обучении 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отсутствует возможность общаться с другими ребятами (без ограниченных возможностей)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.</a:t>
            </a:r>
            <a:endParaRPr sz="2000" b="0" i="0" u="none" strike="noStrike" cap="none" spc="0">
              <a:solidFill>
                <a:schemeClr val="tx1"/>
              </a:solidFill>
              <a:latin typeface="DejaVu Serif Condensed"/>
              <a:cs typeface="DejaVu Serif Condensed"/>
            </a:endParaRPr>
          </a:p>
          <a:p>
            <a:pPr marL="283878" indent="-283878" algn="l">
              <a:buFont typeface="Arial"/>
              <a:buChar char="•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При инклюзивном обучении 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трудно найти подход к каждому ребенку, особенно, если это физические наклонности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.</a:t>
            </a:r>
            <a:endParaRPr sz="2000" b="0" i="0" u="none" strike="noStrike" cap="none" spc="0">
              <a:solidFill>
                <a:schemeClr val="tx1"/>
              </a:solidFill>
              <a:latin typeface="DejaVu Serif Condensed"/>
              <a:cs typeface="DejaVu Serif Condensed"/>
            </a:endParaRPr>
          </a:p>
          <a:p>
            <a:pPr marL="283878" indent="-283878" algn="l">
              <a:buFont typeface="Arial"/>
              <a:buChar char="•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Школы по коррекционному обучению существуют не во всех городах и зачастую являются платными, поэтому позволить их себе могут далеко не все семьи с детьми с ограниченными возможностями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.</a:t>
            </a:r>
            <a:endParaRPr sz="2000" b="0" i="0" u="none" strike="noStrike" cap="none" spc="0">
              <a:solidFill>
                <a:schemeClr val="tx1"/>
              </a:solidFill>
              <a:latin typeface="DejaVu Serif Condensed"/>
              <a:cs typeface="DejaVu Serif Condensed"/>
            </a:endParaRPr>
          </a:p>
        </p:txBody>
      </p:sp>
      <p:grpSp>
        <p:nvGrpSpPr>
          <p:cNvPr id="485272214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847900631" name="Прямоугольник 7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941447621" name="Прямоугольник 8"/>
            <p:cNvSpPr/>
            <p:nvPr/>
          </p:nvSpPr>
          <p:spPr bwMode="auto">
            <a:xfrm>
              <a:off x="419314" y="330199"/>
              <a:ext cx="2804159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45192201" name="TextBox 9"/>
            <p:cNvSpPr txBox="1"/>
            <p:nvPr/>
          </p:nvSpPr>
          <p:spPr bwMode="auto">
            <a:xfrm>
              <a:off x="556673" y="348132"/>
              <a:ext cx="2546103" cy="396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sz="2000">
                  <a:latin typeface="DejaVu Serif Condensed"/>
                  <a:ea typeface="DejaVu Serif Condensed"/>
                  <a:cs typeface="DejaVu Serif Condensed"/>
                </a:rPr>
                <a:t>Решение проблемы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4" y="330199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3" y="390789"/>
              <a:ext cx="2000332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DejaVu Serif Condensed"/>
                  <a:ea typeface="DejaVu Serif Condensed"/>
                  <a:cs typeface="DejaVu Serif Condensed"/>
                </a:rPr>
                <a:t>ИДЕЯ ПРОЕКТА</a:t>
              </a:r>
              <a:endParaRPr>
                <a:latin typeface="DejaVu Serif Condensed"/>
                <a:cs typeface="DejaVu Serif Condensed"/>
              </a:endParaRPr>
            </a:p>
          </p:txBody>
        </p:sp>
      </p:grpSp>
      <p:sp>
        <p:nvSpPr>
          <p:cNvPr id="5" name="TextBox 4"/>
          <p:cNvSpPr txBox="1"/>
          <p:nvPr/>
        </p:nvSpPr>
        <p:spPr bwMode="auto">
          <a:xfrm flipH="0" flipV="0">
            <a:off x="385022" y="1009649"/>
            <a:ext cx="10996616" cy="5914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200" b="1">
                <a:latin typeface="DejaVu Serif Condensed"/>
                <a:ea typeface="DejaVu Serif Condensed"/>
                <a:cs typeface="DejaVu Serif Condensed"/>
              </a:rPr>
              <a:t>Предлагаемая идея</a:t>
            </a:r>
            <a:r>
              <a:rPr lang="ru-RU" sz="2200">
                <a:latin typeface="DejaVu Serif Condensed"/>
                <a:ea typeface="DejaVu Serif Condensed"/>
                <a:cs typeface="DejaVu Serif Condensed"/>
              </a:rPr>
              <a:t>:</a:t>
            </a:r>
            <a:r>
              <a:rPr lang="ru-RU">
                <a:latin typeface="DejaVu Serif Condensed"/>
                <a:ea typeface="DejaVu Serif Condensed"/>
                <a:cs typeface="DejaVu Serif Condensed"/>
              </a:rPr>
              <a:t> </a:t>
            </a:r>
            <a:endParaRPr lang="ru-RU">
              <a:latin typeface="DejaVu Serif Condensed"/>
              <a:ea typeface="DejaVu Serif Condensed"/>
              <a:cs typeface="DejaVu Serif Condensed"/>
            </a:endParaRPr>
          </a:p>
          <a:p>
            <a:pPr>
              <a:defRPr/>
            </a:pP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DejaVu Serif Condensed"/>
                <a:ea typeface="DejaVu Serif Condensed"/>
                <a:cs typeface="DejaVu Serif Condensed"/>
              </a:rPr>
              <a:t>Интерактивная SMART-парта помогает изучать материал легко и доступно людям с ограниченными возможностями, благодаря современным технологиям. Главной особенностью продукта является сенсорная панель, которая позволяет обучающимся проходить курс обучения без лишнего напряжения, трудностей передвижения и социального дискомфорта. Дополнительным удобством является встроенный пенал, который включает в себя наушники (для слабослышащих людей), стилус (для работы с сенсорной панелью), а также микрофон для людей с дефектами речи.</a:t>
            </a: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DejaVu Serif Condensed"/>
                <a:ea typeface="DejaVu Serif Condensed"/>
                <a:cs typeface="DejaVu Serif Condensed"/>
              </a:rPr>
              <a:t>Мы сможем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DejaVu Serif Condensed"/>
                <a:ea typeface="DejaVu Serif Condensed"/>
                <a:cs typeface="DejaVu Serif Condensed"/>
              </a:rPr>
              <a:t>реализовать проект в период до 3-х лет, за сумму до 1 млн р</a:t>
            </a:r>
            <a:r>
              <a:rPr lang="ru-RU">
                <a:latin typeface="DejaVu Serif Condensed"/>
                <a:ea typeface="DejaVu Serif Condensed"/>
                <a:cs typeface="DejaVu Serif Condensed"/>
              </a:rPr>
              <a:t>ублей, силами нашей команды и силами привлеченных специалистов.</a:t>
            </a:r>
            <a:endParaRPr lang="ru-RU">
              <a:latin typeface="DejaVu Serif Condensed"/>
              <a:ea typeface="DejaVu Serif Condensed"/>
              <a:cs typeface="DejaVu Serif Condensed"/>
            </a:endParaRPr>
          </a:p>
          <a:p>
            <a:pPr>
              <a:defRPr/>
            </a:pP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endParaRPr>
              <a:latin typeface="DejaVu Serif Condensed"/>
              <a:cs typeface="DejaVu Serif Condensed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83127293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1387405" flipH="0" flipV="0">
            <a:off x="3635045" y="833460"/>
            <a:ext cx="744899" cy="744899"/>
          </a:xfrm>
          <a:prstGeom prst="rect">
            <a:avLst/>
          </a:prstGeom>
        </p:spPr>
      </p:pic>
      <p:pic>
        <p:nvPicPr>
          <p:cNvPr id="775948400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5883331" y="4264031"/>
            <a:ext cx="3967468" cy="24796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3"/>
              <a:ext cx="2436205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DejaVu Serif Condensed"/>
                  <a:ea typeface="DejaVu Serif Condensed"/>
                  <a:cs typeface="DejaVu Serif Condensed"/>
                </a:rPr>
                <a:t>ПРОДУКТ ПРОЕКТА</a:t>
              </a:r>
              <a:endParaRPr>
                <a:latin typeface="DejaVu Serif Condensed"/>
                <a:cs typeface="DejaVu Serif Condensed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 flipH="0" flipV="0">
            <a:off x="419314" y="1178559"/>
            <a:ext cx="4308684" cy="428243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51822" y="5657333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 flipH="0" flipV="0">
            <a:off x="4877675" y="969904"/>
            <a:ext cx="7170353" cy="4846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Продукт:</a:t>
            </a:r>
            <a:endParaRPr lang="ru-RU" sz="2000" b="1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ea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Мы предлагаем создать интерактивную Смарт-парту. Она предназначена для облегчения жизни людей с ОВЗ при обучении.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Основные функции / возможности:</a:t>
            </a:r>
            <a:endParaRPr sz="1800" b="1">
              <a:latin typeface="DejaVu Serif Condensed"/>
              <a:cs typeface="DejaVu Serif Condensed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sz="1600" b="0" i="0" u="none">
                <a:solidFill>
                  <a:srgbClr val="000000"/>
                </a:solidFill>
                <a:latin typeface="DejaVu Serif Condensed"/>
                <a:ea typeface="DejaVu Serif Condensed"/>
                <a:cs typeface="DejaVu Serif Condensed"/>
              </a:rPr>
              <a:t>Возможность менять высоту парты</a:t>
            </a:r>
            <a:endParaRPr sz="1600">
              <a:latin typeface="DejaVu Serif Condensed"/>
              <a:cs typeface="DejaVu Serif Condensed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sz="1600" b="0" i="0" u="none">
                <a:solidFill>
                  <a:srgbClr val="000000"/>
                </a:solidFill>
                <a:latin typeface="DejaVu Serif Condensed"/>
                <a:ea typeface="DejaVu Serif Condensed"/>
                <a:cs typeface="DejaVu Serif Condensed"/>
              </a:rPr>
              <a:t>Возможность менять угол наклона сенсорной панели </a:t>
            </a:r>
            <a:endParaRPr sz="1600">
              <a:latin typeface="DejaVu Serif Condensed"/>
              <a:cs typeface="DejaVu Serif Condensed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sz="1600" b="0" i="0" u="none">
                <a:solidFill>
                  <a:srgbClr val="000000"/>
                </a:solidFill>
                <a:latin typeface="DejaVu Serif Condensed"/>
                <a:ea typeface="DejaVu Serif Condensed"/>
                <a:cs typeface="DejaVu Serif Condensed"/>
              </a:rPr>
              <a:t>Возможность выводить изображение монитора на интерактивую доску</a:t>
            </a:r>
            <a:endParaRPr sz="1600">
              <a:latin typeface="DejaVu Serif Condensed"/>
              <a:cs typeface="DejaVu Serif Condensed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sz="1600" b="0" i="0" u="none">
                <a:solidFill>
                  <a:srgbClr val="000000"/>
                </a:solidFill>
                <a:latin typeface="DejaVu Serif Condensed"/>
                <a:ea typeface="DejaVu Serif Condensed"/>
                <a:cs typeface="DejaVu Serif Condensed"/>
              </a:rPr>
              <a:t>Загрузка любого программного обеспечения</a:t>
            </a:r>
            <a:endParaRPr sz="1600">
              <a:latin typeface="DejaVu Serif Condensed"/>
              <a:cs typeface="DejaVu Serif Condensed"/>
            </a:endParaRPr>
          </a:p>
          <a:p>
            <a:pPr marL="239821" marR="0" lvl="0" indent="-239821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sz="1600" b="0" i="0" u="none">
                <a:solidFill>
                  <a:srgbClr val="000000"/>
                </a:solidFill>
                <a:latin typeface="DejaVu Serif Condensed"/>
                <a:ea typeface="DejaVu Serif Condensed"/>
                <a:cs typeface="DejaVu Serif Condensed"/>
              </a:rPr>
              <a:t>Возможность сохранять, отправлять и загружать информацию через Wi-Fi, Bluetooth, или с помощью подключения флэш-карты, телефона, компьютера или планшета</a:t>
            </a:r>
            <a:endParaRPr sz="1600" b="0" i="0" u="none">
              <a:solidFill>
                <a:srgbClr val="000000"/>
              </a:solidFill>
              <a:latin typeface="DejaVu Serif Condensed"/>
              <a:cs typeface="DejaVu Serif Condensed"/>
            </a:endParaRPr>
          </a:p>
          <a:p>
            <a:pPr marL="239821" marR="0" lvl="0" indent="-239821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sz="1600" b="0" i="0" u="none">
                <a:solidFill>
                  <a:srgbClr val="000000"/>
                </a:solidFill>
                <a:latin typeface="DejaVu Serif Condensed"/>
                <a:ea typeface="DejaVu Serif Condensed"/>
                <a:cs typeface="DejaVu Serif Condensed"/>
              </a:rPr>
              <a:t>возможность работы с микрофоном</a:t>
            </a:r>
            <a:endParaRPr sz="1600" b="0" i="0" u="none">
              <a:solidFill>
                <a:srgbClr val="000000"/>
              </a:solidFill>
              <a:latin typeface="DejaVu Serif Condensed"/>
              <a:cs typeface="DejaVu Serif Condensed"/>
            </a:endParaRPr>
          </a:p>
          <a:p>
            <a:pPr marL="239821" marR="0" lvl="0" indent="-239821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sz="1600" b="0" i="0" u="none">
                <a:solidFill>
                  <a:srgbClr val="000000"/>
                </a:solidFill>
                <a:latin typeface="DejaVu Serif Condensed"/>
                <a:ea typeface="DejaVu Serif Condensed"/>
                <a:cs typeface="DejaVu Serif Condensed"/>
              </a:rPr>
              <a:t>возможность сенсорного использования экрана(с помощью стилуса)</a:t>
            </a:r>
            <a:endParaRPr sz="1600" b="0" i="0" u="none">
              <a:solidFill>
                <a:srgbClr val="000000"/>
              </a:solidFill>
              <a:latin typeface="DejaVu Serif Condensed"/>
              <a:cs typeface="DejaVu Serif Condensed"/>
            </a:endParaRPr>
          </a:p>
          <a:p>
            <a:pPr marL="239821" marR="0" lvl="0" indent="-239821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sz="1600" b="0" i="0" u="none">
                <a:solidFill>
                  <a:srgbClr val="000000"/>
                </a:solidFill>
                <a:latin typeface="DejaVu Serif Condensed"/>
                <a:ea typeface="DejaVu Serif Condensed"/>
                <a:cs typeface="DejaVu Serif Condensed"/>
              </a:rPr>
              <a:t>возможность подключения через Bluetooth/ USB-порты </a:t>
            </a:r>
            <a:endParaRPr sz="1600" b="0" i="0" u="none">
              <a:solidFill>
                <a:srgbClr val="000000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Сценарий использования: 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Покупка парты - установка парты в помещении - загрузка программного обеспечения-настройка использования - курс по эксплуатация- работа с оборудованием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</p:txBody>
      </p:sp>
      <p:pic>
        <p:nvPicPr>
          <p:cNvPr id="114369133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419313" y="3894042"/>
            <a:ext cx="4308683" cy="2678206"/>
          </a:xfrm>
          <a:prstGeom prst="rect">
            <a:avLst/>
          </a:prstGeom>
        </p:spPr>
      </p:pic>
      <p:pic>
        <p:nvPicPr>
          <p:cNvPr id="1666000797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19313" y="969904"/>
            <a:ext cx="4308683" cy="28681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37982" y="380819"/>
              <a:ext cx="1787359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DejaVu Serif Condensed"/>
                  <a:ea typeface="DejaVu Serif Condensed"/>
                  <a:cs typeface="DejaVu Serif Condensed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306749" y="768483"/>
            <a:ext cx="11253179" cy="6066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Технологии, используемые в решении:</a:t>
            </a: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Интернет вещей (Internet 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of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Things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, 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IoT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)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200" b="0" i="0" u="none">
                <a:solidFill>
                  <a:srgbClr val="2F2F2F"/>
                </a:solidFill>
                <a:latin typeface="DejaVu Serif Condensed"/>
                <a:ea typeface="DejaVu Serif Condensed"/>
                <a:cs typeface="DejaVu Serif Condensed"/>
              </a:rPr>
              <a:t>Технология связывает SMART-парты между собой и позволяет создавать управляемые экосистемы.</a:t>
            </a:r>
            <a:r>
              <a:rPr sz="2200" b="0" i="0" u="none">
                <a:solidFill>
                  <a:srgbClr val="000000"/>
                </a:solidFill>
                <a:latin typeface="DejaVu Serif Condensed"/>
                <a:ea typeface="DejaVu Serif Condensed"/>
                <a:cs typeface="DejaVu Serif Condensed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DejaVu Serif Condensed"/>
                <a:ea typeface="DejaVu Serif Condensed"/>
                <a:cs typeface="DejaVu Serif Condensed"/>
              </a:rPr>
              <a:t>Это дает нам возможность собирать информацию и дистанционно управлять такими устройствами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. 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200" b="1" i="0" u="none">
                <a:solidFill>
                  <a:srgbClr val="000000"/>
                </a:solidFill>
                <a:latin typeface="DejaVu Serif Condensed"/>
                <a:ea typeface="DejaVu Serif Condensed"/>
                <a:cs typeface="DejaVu Serif Condensed"/>
              </a:rPr>
              <a:t>Беспроводные технологии</a:t>
            </a: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:</a:t>
            </a:r>
            <a:endParaRPr sz="2200" b="1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200" b="0" i="0" u="none">
                <a:solidFill>
                  <a:srgbClr val="000000"/>
                </a:solidFill>
                <a:latin typeface="DejaVu Serif Condensed"/>
                <a:ea typeface="DejaVu Serif Condensed"/>
                <a:cs typeface="DejaVu Serif Condensed"/>
              </a:rPr>
              <a:t>С ее помощью возможно подсоединить SMART-парты к SMART-парте преподавателя, а также другое периферийное оборудование.</a:t>
            </a:r>
            <a:endParaRPr sz="2200" b="0" i="0" u="none">
              <a:solidFill>
                <a:srgbClr val="000000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200" b="0" i="0" u="none">
                <a:solidFill>
                  <a:srgbClr val="000000"/>
                </a:solidFill>
                <a:latin typeface="DejaVu Serif Condensed"/>
                <a:ea typeface="DejaVu Serif Condensed"/>
                <a:cs typeface="DejaVu Serif Condensed"/>
              </a:rPr>
              <a:t>Подключение к наушникам по Bluetooth.</a:t>
            </a:r>
            <a:endParaRPr sz="2200" b="0" i="0" u="none">
              <a:solidFill>
                <a:srgbClr val="000000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Продукт обладает следующими техническими параметрами: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1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Диагональ: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15,6;  </a:t>
            </a:r>
            <a:r>
              <a:rPr lang="ru-RU" sz="2200" b="0" i="1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Матрица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: IPS;  </a:t>
            </a:r>
            <a:r>
              <a:rPr lang="ru-RU" sz="2200" b="0" i="1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Производитель процессора: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AMD; </a:t>
            </a: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ea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</a:t>
            </a:r>
            <a:r>
              <a:rPr lang="ru-RU" sz="2200" b="0" i="1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Количество ядер процессора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:6; </a:t>
            </a:r>
            <a:r>
              <a:rPr lang="ru-RU" sz="2200" b="0" i="1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Оперативная память: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DDR4;</a:t>
            </a: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ea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</a:t>
            </a:r>
            <a:r>
              <a:rPr lang="ru-RU" sz="2200" b="0" i="1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Модель дискретной видеокарты: 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GeForce RTX 3060;</a:t>
            </a: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ea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Предусмотрены USB выходы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Уровень готовности технологии: </a:t>
            </a:r>
            <a:r>
              <a:rPr lang="en-US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TRL 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№</a:t>
            </a:r>
            <a:r>
              <a:rPr lang="en-US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2 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3875825" name=""/>
          <p:cNvSpPr/>
          <p:nvPr/>
        </p:nvSpPr>
        <p:spPr bwMode="auto">
          <a:xfrm flipH="0" flipV="0">
            <a:off x="4801574" y="4638691"/>
            <a:ext cx="1257299" cy="2171870"/>
          </a:xfrm>
          <a:prstGeom prst="rect">
            <a:avLst/>
          </a:prstGeom>
          <a:solidFill>
            <a:srgbClr val="FF0000">
              <a:alpha val="42000"/>
            </a:srgbClr>
          </a:solidFill>
          <a:ln w="12700" cap="flat" cmpd="sng" algn="ctr">
            <a:solidFill>
              <a:schemeClr val="accent1">
                <a:shade val="50000"/>
                <a:alpha val="31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377492" name=""/>
          <p:cNvSpPr/>
          <p:nvPr/>
        </p:nvSpPr>
        <p:spPr bwMode="auto">
          <a:xfrm flipH="0" flipV="0">
            <a:off x="9621225" y="4638691"/>
            <a:ext cx="2351696" cy="2247899"/>
          </a:xfrm>
          <a:prstGeom prst="rect">
            <a:avLst/>
          </a:prstGeom>
          <a:solidFill>
            <a:srgbClr val="92D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61437" name=""/>
          <p:cNvSpPr/>
          <p:nvPr/>
        </p:nvSpPr>
        <p:spPr bwMode="auto">
          <a:xfrm flipH="0" flipV="0">
            <a:off x="4744424" y="1085850"/>
            <a:ext cx="1314450" cy="2247899"/>
          </a:xfrm>
          <a:prstGeom prst="rect">
            <a:avLst/>
          </a:prstGeom>
          <a:solidFill>
            <a:srgbClr val="FF0000">
              <a:alpha val="4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6485667" name=""/>
          <p:cNvSpPr/>
          <p:nvPr/>
        </p:nvSpPr>
        <p:spPr bwMode="auto">
          <a:xfrm flipH="0" flipV="0">
            <a:off x="7401899" y="1085850"/>
            <a:ext cx="1257299" cy="2247899"/>
          </a:xfrm>
          <a:prstGeom prst="rect">
            <a:avLst/>
          </a:prstGeom>
          <a:solidFill>
            <a:srgbClr val="FF0000">
              <a:alpha val="4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030274" name=""/>
          <p:cNvSpPr/>
          <p:nvPr/>
        </p:nvSpPr>
        <p:spPr bwMode="auto">
          <a:xfrm flipH="0" flipV="0">
            <a:off x="9621225" y="1085850"/>
            <a:ext cx="2351697" cy="2247899"/>
          </a:xfrm>
          <a:prstGeom prst="rect">
            <a:avLst/>
          </a:prstGeom>
          <a:solidFill>
            <a:srgbClr val="92D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 xmlns:a="http://schemas.openxmlformats.org/drawingml/2006/main"/>
          </p:cNvGraphicFramePr>
          <p:nvPr/>
        </p:nvGraphicFramePr>
        <p:xfrm>
          <a:off x="309594" y="241414"/>
          <a:ext cx="11663326" cy="6569147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1716757"/>
                <a:gridCol w="2736765"/>
                <a:gridCol w="1296024"/>
                <a:gridCol w="1341560"/>
                <a:gridCol w="1252462"/>
                <a:gridCol w="951530"/>
                <a:gridCol w="2361875"/>
              </a:tblGrid>
              <a:tr h="52605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Критерии</a:t>
                      </a:r>
                      <a:endParaRPr sz="800" b="1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Наш проект</a:t>
                      </a:r>
                      <a:endParaRPr sz="800" b="1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 algn="ctr">
                        <a:defRPr/>
                      </a:pPr>
                      <a:r>
                        <a:rPr lang="ru-RU" sz="800" b="1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«SMART-парта»</a:t>
                      </a:r>
                      <a:endParaRPr sz="800" b="1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 b="1" i="0" u="sng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  <a:hlinkClick r:id="rId2" tooltip="https://school-store.ru/catalog/doshkolnoe-razvitie/interaktivnye-party/interaktivnaya-parta-uts-desk-kids/"/>
                        </a:rPr>
                        <a:t>UTS DESK KIDS</a:t>
                      </a:r>
                      <a:endParaRPr sz="800" b="1">
                        <a:solidFill>
                          <a:schemeClr val="accent4">
                            <a:lumMod val="7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800" b="1" u="sng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  <a:hlinkClick r:id="rId3" tooltip="https://myalma.ru/super-nova-55/?sku=36"/>
                        </a:rPr>
                        <a:t>Интерактивный стол Super NOVA</a:t>
                      </a:r>
                      <a:endParaRPr sz="800" b="1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800" b="1" u="sng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  <a:hlinkClick r:id="rId4" tooltip="https://n-72.ru/catalog/product/sensornyy_infokiosk_pioner.html"/>
                        </a:rPr>
                        <a:t>Сенсорный инфокиоск Пионер</a:t>
                      </a:r>
                      <a:endParaRPr sz="800" b="1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 i="0" u="sng" strike="noStrike" cap="none" spc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  <a:hlinkClick r:id="rId5" tooltip="https://interactive-project.ru/production/interaktivnyj-stol/?utm_source=yandexdirect&amp;roistat=direct1_search_9628130475_%D0%B8%D0%BD%D1%82%D0%B5%D1%80%D0%B0%D0%BA%D1%82%D0%B8%D0%B2%D0%BD%D1%8B%D0%B9 %D1%81%D1%82%D0%BE%D0%BB %D0%B4%D0%BB%D1%8F %D0%B4%D0%B5%D1%82%D0%B5%D0%B9&amp;roistat_referrer=none&amp;roistat_pos=premium_2&amp;yclid=10177539423371788287"/>
                        </a:rPr>
                        <a:t>Интерактивный стол от interactive project</a:t>
                      </a:r>
                      <a:endParaRPr sz="800" b="1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800" b="1" i="0" u="sng" strike="noStrike" cap="none" spc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  <a:hlinkClick r:id="rId6" tooltip="https://unitsys.ru/products/uts-fly-pro-55"/>
                        </a:rPr>
                        <a:t>https://unitsys.ru/products/uts-fly-pro-55</a:t>
                      </a:r>
                      <a:endParaRPr sz="800" b="1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534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Стоимость</a:t>
                      </a:r>
                      <a:endParaRPr sz="80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350 000 руб.</a:t>
                      </a:r>
                      <a:endParaRPr sz="80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 i="0" u="none" strike="noStrike" cap="none" spc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146 500</a:t>
                      </a:r>
                      <a:r>
                        <a:rPr lang="ru-RU" sz="800" b="1" i="0" u="none" strike="noStrike" cap="none" spc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 </a:t>
                      </a:r>
                      <a:r>
                        <a:rPr lang="ru-RU" sz="800" b="1" i="0" u="none" strike="noStrike" cap="none" spc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руб.</a:t>
                      </a:r>
                      <a:endParaRPr sz="800" b="1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800" b="1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350 000</a:t>
                      </a:r>
                      <a:r>
                        <a:rPr sz="800" b="1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 </a:t>
                      </a:r>
                      <a:r>
                        <a:rPr sz="800" b="1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₽</a:t>
                      </a:r>
                      <a:endParaRPr sz="800" b="1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800" b="1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192 195</a:t>
                      </a:r>
                      <a:r>
                        <a:rPr sz="800" b="1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 </a:t>
                      </a:r>
                      <a:r>
                        <a:rPr sz="800" b="1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руб.</a:t>
                      </a:r>
                      <a:endParaRPr sz="800" b="1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144 000 руб.</a:t>
                      </a:r>
                      <a:endParaRPr sz="800" b="1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180000</a:t>
                      </a:r>
                      <a:endParaRPr sz="80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05971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Многофункциональность</a:t>
                      </a:r>
                      <a:endParaRPr sz="800" b="1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239820" indent="-239820">
                        <a:buFont typeface="Arial"/>
                        <a:buChar char="•"/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Возможность менять высоту парты</a:t>
                      </a:r>
                      <a:endParaRPr sz="800">
                        <a:latin typeface="Tibetan Machine Uni"/>
                        <a:cs typeface="Tibetan Machine Uni"/>
                      </a:endParaRPr>
                    </a:p>
                    <a:p>
                      <a:pPr marL="239820" indent="-239820">
                        <a:buFont typeface="Arial"/>
                        <a:buChar char="•"/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Возможность менять угол наклона сенсорной панели </a:t>
                      </a:r>
                      <a:endParaRPr sz="800">
                        <a:latin typeface="Tibetan Machine Uni"/>
                        <a:cs typeface="Tibetan Machine Uni"/>
                      </a:endParaRPr>
                    </a:p>
                    <a:p>
                      <a:pPr marL="239820" indent="-239820">
                        <a:buFont typeface="Arial"/>
                        <a:buChar char="•"/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Возможность выводить изображение монитора на интерактивую доску</a:t>
                      </a:r>
                      <a:endParaRPr sz="800">
                        <a:latin typeface="Tibetan Machine Uni"/>
                        <a:cs typeface="Tibetan Machine Uni"/>
                      </a:endParaRPr>
                    </a:p>
                    <a:p>
                      <a:pPr marL="239820" indent="-239820">
                        <a:buFont typeface="Arial"/>
                        <a:buChar char="•"/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Загрузка любого программного обеспечения</a:t>
                      </a:r>
                      <a:endParaRPr sz="800">
                        <a:latin typeface="Tibetan Machine Uni"/>
                        <a:cs typeface="Tibetan Machine Uni"/>
                      </a:endParaRPr>
                    </a:p>
                    <a:p>
                      <a:pPr marL="239820" marR="0" lvl="0" indent="-23982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Возможность сохранять, отправлять и загружать информацию через Wi-Fi, Bluetooth, или с помощью подключения флэш-карты, телефона, компьютера или планшета</a:t>
                      </a:r>
                      <a:endParaRPr sz="800" b="0" i="0" u="none">
                        <a:solidFill>
                          <a:srgbClr val="000000"/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 marL="239820" marR="0" lvl="0" indent="-23982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возможность работы с микрофоном</a:t>
                      </a:r>
                      <a:endParaRPr sz="800" b="0" i="0" u="none">
                        <a:solidFill>
                          <a:srgbClr val="000000"/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 marL="239820" marR="0" lvl="0" indent="-23982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возможность сенсорного использования экрана или через стилус</a:t>
                      </a:r>
                      <a:endParaRPr sz="800" b="0" i="0" u="none">
                        <a:solidFill>
                          <a:srgbClr val="000000"/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 marL="239820" marR="0" lvl="0" indent="-23982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возможность подключения через Bluetooth/ USB-порты подключения</a:t>
                      </a:r>
                      <a:endParaRPr sz="800" b="0" i="0" u="none">
                        <a:solidFill>
                          <a:srgbClr val="000000"/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 algn="ctr">
                        <a:defRPr/>
                      </a:pPr>
                      <a:endParaRPr sz="80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Привычную школьную парту оснастили компьютером и сенсорной панелью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Современный сенсорный компьютер; 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Защитное антивандальное стекло; 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ПО интерактивный квест «5 Островов», интерактивная раскраска «Оживариум»</a:t>
                      </a:r>
                      <a:endParaRPr sz="800" b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Есть возможность пополнить коллекцию материалов собственными: визиткой, фотогалереей, расписанием.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313 обучающих игр в комплекте, можно добавить ПО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 b="0" i="0" u="none">
                          <a:solidFill>
                            <a:srgbClr val="4B525C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 </a:t>
                      </a:r>
                      <a:r>
                        <a:rPr sz="800" b="0" i="0" u="none">
                          <a:solidFill>
                            <a:srgbClr val="4B525C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панель меняет угол наклона и уровень высоты экрана автоматически. </a:t>
                      </a:r>
                      <a:endParaRPr sz="800" b="0" i="0" u="none">
                        <a:solidFill>
                          <a:srgbClr val="4B525C"/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 algn="ctr">
                        <a:defRPr/>
                      </a:pPr>
                      <a:r>
                        <a:rPr sz="800" b="0" i="0" u="none">
                          <a:solidFill>
                            <a:srgbClr val="4B525C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UTS Fly оснащен всеми необходимыми разъемами, встроенной звуковой системой и функцией множественных касаний. Устройство синхронизируется с периферийным оборудованием.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2831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Габариты</a:t>
                      </a:r>
                      <a:endParaRPr sz="800" b="1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700х550x750(регулируется на  20)</a:t>
                      </a:r>
                      <a:endParaRPr sz="80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697×550/750×559 (высота регулируется в пределах 20 см)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1470 × 945 × 730 мм</a:t>
                      </a:r>
                      <a:endParaRPr sz="800" b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800" b="0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55 дюймов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600 х 450 мм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 b="0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диагональ 55 дюймов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74514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Целевая аудитория</a:t>
                      </a:r>
                      <a:endParaRPr sz="800" b="1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частные, государственные образовательные учреждения (школы, университеты, учреждения дополнительного образования)</a:t>
                      </a: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, в которых учатся люди с ограниченными возможностями</a:t>
                      </a:r>
                      <a:endParaRPr sz="800"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 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дети в детских садах или младших классах начальной школы (от 2 до 10 лет)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Детский сад, Школа, Библиотека, Музей</a:t>
                      </a:r>
                      <a:endParaRPr sz="800" b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Школа, ДОУ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Детский сад, Школа, 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музей, медицинские учреждения, кафе, ресторан, дом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 b="0" i="0" u="none">
                          <a:solidFill>
                            <a:srgbClr val="4B525C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детские сады, школы, колледжи, ВУЗы, академии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95016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Технические характеристики</a:t>
                      </a:r>
                      <a:endParaRPr sz="800" b="1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800">
                          <a:latin typeface="Tibetan Machine Uni"/>
                          <a:ea typeface="Tibetan Machine Uni"/>
                          <a:cs typeface="Tibetan Machine Uni"/>
                        </a:rPr>
                        <a:t>Диагональ:15,6</a:t>
                      </a:r>
                      <a:endParaRPr sz="800"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>
                          <a:latin typeface="Tibetan Machine Uni"/>
                          <a:ea typeface="Tibetan Machine Uni"/>
                          <a:cs typeface="Tibetan Machine Uni"/>
                        </a:rPr>
                        <a:t>Матрица: IPS</a:t>
                      </a:r>
                      <a:endParaRPr sz="800"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>
                          <a:latin typeface="Tibetan Machine Uni"/>
                          <a:ea typeface="Tibetan Machine Uni"/>
                          <a:cs typeface="Tibetan Machine Uni"/>
                        </a:rPr>
                        <a:t>Производитель процессора: AMD</a:t>
                      </a:r>
                      <a:endParaRPr sz="800"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>
                          <a:latin typeface="Tibetan Machine Uni"/>
                          <a:ea typeface="Tibetan Machine Uni"/>
                          <a:cs typeface="Tibetan Machine Uni"/>
                        </a:rPr>
                        <a:t>Количество ядер процессора:6</a:t>
                      </a:r>
                      <a:endParaRPr sz="800"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>
                          <a:latin typeface="Tibetan Machine Uni"/>
                          <a:ea typeface="Tibetan Machine Uni"/>
                          <a:cs typeface="Tibetan Machine Uni"/>
                        </a:rPr>
                        <a:t>Оперативная память: DDR4</a:t>
                      </a:r>
                      <a:endParaRPr sz="800"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>
                          <a:latin typeface="Tibetan Machine Uni"/>
                          <a:ea typeface="Tibetan Machine Uni"/>
                          <a:cs typeface="Tibetan Machine Uni"/>
                        </a:rPr>
                        <a:t>Модель дискретной видеокарты: GeForce RTX 3060</a:t>
                      </a:r>
                      <a:endParaRPr sz="800"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>
                          <a:latin typeface="Tibetan Machine Uni"/>
                          <a:ea typeface="Tibetan Machine Uni"/>
                          <a:cs typeface="Tibetan Machine Uni"/>
                        </a:rPr>
                        <a:t>Предусмотрены USB выходы</a:t>
                      </a:r>
                      <a:endParaRPr sz="800"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endParaRPr sz="800"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endParaRPr sz="800"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endParaRPr sz="800"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Диагональ: 21.5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"</a:t>
                      </a:r>
                      <a:r>
                        <a:rPr lang="ru-RU" sz="800" b="0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, матрица: TFT, разрешение: 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1920x1080</a:t>
                      </a:r>
                      <a:r>
                        <a:rPr lang="ru-RU" sz="800" b="0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, мультитач: 10 касаний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800" b="0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мультитач: 10 касаний, диагональ экрана: 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55, 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Доступные входы – 2 шт. USB 3.0, универсальный выход на наушники/микрофонный вход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Размер диагонали на выбор: 24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"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, 32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"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, 43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"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, 55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"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, 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Предусмотрены выходы для подключения флешки (USB), внешнего проектора или ТВ (VGA, HDMI), колонок (mini Jack), локальной сети (Lan RJ45), мультитач: 10 касений, ОС: android \ windows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800" b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Диагональ: 27</a:t>
                      </a:r>
                      <a:r>
                        <a:rPr lang="ru-RU" sz="800" b="0" i="0" u="none" strike="noStrike" cap="none" spc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"</a:t>
                      </a:r>
                      <a:r>
                        <a:rPr sz="800" b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, 68 см</a:t>
                      </a:r>
                      <a:endParaRPr sz="800" b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2-х ядерный 3.0 Ггц / 120 SSD / 4Gb / Wi-fi/ Windows 10, </a:t>
                      </a:r>
                      <a:r>
                        <a:rPr lang="ru-RU" sz="800" b="0" i="0" u="none" strike="noStrike" cap="none" spc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Два выхода USB 3.0 снизу</a:t>
                      </a:r>
                      <a:r>
                        <a:rPr sz="800" b="0" i="0" u="none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, мультитач: 20</a:t>
                      </a:r>
                      <a:endParaRPr sz="800" b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 b="0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Датчики: сенсор глубины</a:t>
                      </a:r>
                      <a:endParaRPr sz="800" b="0" i="0">
                        <a:solidFill>
                          <a:schemeClr val="tx1">
                            <a:lumMod val="90000"/>
                            <a:lumOff val="5000"/>
                          </a:schemeClr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 b="0" i="0">
                          <a:solidFill>
                            <a:schemeClr val="tx1">
                              <a:lumMod val="90000"/>
                              <a:lumOff val="5000"/>
                            </a:schemeClr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Экран: </a:t>
                      </a: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LCD LED 55" (139,7 cм .) 3840×2160 (4K)</a:t>
                      </a:r>
                      <a:endParaRPr sz="800" b="0" i="0" u="none">
                        <a:solidFill>
                          <a:srgbClr val="000000"/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Процессор: </a:t>
                      </a: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Intel Core i3 с видеоядром LGA 1200 </a:t>
                      </a:r>
                      <a:endParaRPr sz="800" b="0" i="0" u="none">
                        <a:solidFill>
                          <a:srgbClr val="000000"/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Оперативный столик: </a:t>
                      </a: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DDR4 DIMM 8GA</a:t>
                      </a:r>
                      <a:endParaRPr sz="800" b="0" i="0" u="none">
                        <a:solidFill>
                          <a:srgbClr val="000000"/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Сенсорная панель: </a:t>
                      </a: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Инфракрасная 20 касаний 55"</a:t>
                      </a: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Материнская плата: </a:t>
                      </a: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Socket 1200, H410 Micro-ATX</a:t>
                      </a:r>
                      <a:endParaRPr sz="800" b="0" i="0" u="none">
                        <a:solidFill>
                          <a:srgbClr val="000000"/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Накопители памяти: </a:t>
                      </a: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Твердотельный SSD 120 Gb</a:t>
                      </a: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 </a:t>
                      </a:r>
                      <a:endParaRPr sz="800" b="0" i="0" u="none">
                        <a:solidFill>
                          <a:srgbClr val="000000"/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Операционная система: </a:t>
                      </a: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Windows 10 loT Ent2019 LTSC Value</a:t>
                      </a:r>
                      <a:endParaRPr sz="800" b="0" i="0" u="none">
                        <a:solidFill>
                          <a:srgbClr val="000000"/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Блок питания: </a:t>
                      </a: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160W TFX</a:t>
                      </a:r>
                      <a:endParaRPr sz="800" b="0" i="0" u="none">
                        <a:solidFill>
                          <a:srgbClr val="000000"/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Акустика: </a:t>
                      </a: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2×10BT</a:t>
                      </a:r>
                      <a:endParaRPr sz="800" b="0" i="0" u="none">
                        <a:solidFill>
                          <a:srgbClr val="000000"/>
                        </a:solidFill>
                        <a:latin typeface="Tibetan Machine Uni"/>
                        <a:cs typeface="Tibetan Machine Uni"/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Корпус: </a:t>
                      </a:r>
                      <a: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UTS Fly Pro W 55</a:t>
                      </a:r>
                      <a:br>
                        <a:rPr sz="800" b="0" i="0" u="none">
                          <a:solidFill>
                            <a:srgbClr val="000000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</a:br>
                      <a:endParaRPr sz="800" b="0" i="0" u="none">
                        <a:solidFill>
                          <a:srgbClr val="000000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37470852" name="TextBox 5"/>
          <p:cNvSpPr txBox="1"/>
          <p:nvPr/>
        </p:nvSpPr>
        <p:spPr bwMode="auto">
          <a:xfrm>
            <a:off x="442946" y="5762642"/>
            <a:ext cx="4125678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851442835" name=""/>
          <p:cNvSpPr/>
          <p:nvPr/>
        </p:nvSpPr>
        <p:spPr bwMode="auto">
          <a:xfrm flipH="0" flipV="0">
            <a:off x="7401899" y="4638691"/>
            <a:ext cx="1257300" cy="2247899"/>
          </a:xfrm>
          <a:prstGeom prst="rect">
            <a:avLst/>
          </a:prstGeom>
          <a:solidFill>
            <a:srgbClr val="92D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9964160" name=""/>
          <p:cNvSpPr/>
          <p:nvPr/>
        </p:nvSpPr>
        <p:spPr bwMode="auto">
          <a:xfrm flipH="0" flipV="0">
            <a:off x="2058374" y="1085850"/>
            <a:ext cx="2676524" cy="2228850"/>
          </a:xfrm>
          <a:prstGeom prst="rect">
            <a:avLst/>
          </a:prstGeom>
          <a:solidFill>
            <a:srgbClr val="92D050">
              <a:alpha val="4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9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3"/>
              <a:ext cx="2618930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DejaVu Serif Condensed"/>
                  <a:ea typeface="DejaVu Serif Condensed"/>
                  <a:cs typeface="DejaVu Serif Condensed"/>
                </a:rPr>
                <a:t>ГИПОТЕЗЫ ПРОЕКТА</a:t>
              </a:r>
              <a:endParaRPr>
                <a:latin typeface="DejaVu Serif Condensed"/>
                <a:cs typeface="DejaVu Serif Condensed"/>
              </a:endParaRPr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112748" y="1130932"/>
            <a:ext cx="5795609" cy="3445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Гипотеза:</a:t>
            </a:r>
            <a:endParaRPr sz="2200" b="1">
              <a:latin typeface="DejaVu Serif Condensed"/>
              <a:cs typeface="DejaVu Serif Condensed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70% студентов с ограниченными возможностями, обучающихся в ТюмГУ, от 17 до 25 лет испытывают дискомфорт при обучении. 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Способ проверки: 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Интервью</a:t>
            </a:r>
            <a:endParaRPr sz="22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200" b="1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Целевое количество респондентов: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10 человек. </a:t>
            </a:r>
            <a:endParaRPr sz="2200">
              <a:latin typeface="DejaVu Serif Condensed"/>
              <a:cs typeface="DejaVu Serif Condensed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 flipH="0" flipV="0">
            <a:off x="6241392" y="1310637"/>
            <a:ext cx="4696304" cy="4666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Вопросы для интервью:</a:t>
            </a:r>
            <a:endParaRPr sz="20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1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. Испытываете ли вы дискомфорт при работе на парах? (если да, то почему?)</a:t>
            </a:r>
            <a:endParaRPr sz="20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2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.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Как Вы оцениваете адаптированность аудиторий ТюмГУ для людей с ОВЗ?</a:t>
            </a:r>
            <a:endParaRPr sz="20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3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. Удовлетворены ли Вы взаимодействием с преподавателем в образовательном процессе?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4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.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Чего Вам не хватает для комфортного обучения?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5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.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Облегчит ли Ваше обучение появление SMART-парт с планшетами в аудиториях ТюмГУ?</a:t>
            </a:r>
            <a:endParaRPr sz="2000">
              <a:latin typeface="DejaVu Serif Condensed"/>
              <a:cs typeface="DejaVu Serif Condense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912635222" name="Группа 19"/>
          <p:cNvGrpSpPr/>
          <p:nvPr/>
        </p:nvGrpSpPr>
        <p:grpSpPr bwMode="auto">
          <a:xfrm>
            <a:off x="0" y="-63499"/>
            <a:ext cx="12191998" cy="797557"/>
            <a:chOff x="0" y="0"/>
            <a:chExt cx="12191998" cy="797557"/>
          </a:xfrm>
        </p:grpSpPr>
        <p:sp>
          <p:nvSpPr>
            <p:cNvPr id="385779548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101595588" name="Прямоугольник 7"/>
            <p:cNvSpPr/>
            <p:nvPr/>
          </p:nvSpPr>
          <p:spPr bwMode="auto">
            <a:xfrm>
              <a:off x="419312" y="330198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563947229" name="TextBox 3"/>
            <p:cNvSpPr txBox="1"/>
            <p:nvPr/>
          </p:nvSpPr>
          <p:spPr bwMode="auto">
            <a:xfrm>
              <a:off x="542745" y="402363"/>
              <a:ext cx="2321794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DejaVu Serif Condensed"/>
                  <a:ea typeface="DejaVu Serif Condensed"/>
                  <a:cs typeface="DejaVu Serif Condensed"/>
                </a:rPr>
                <a:t>Результаты опроса:</a:t>
              </a:r>
              <a:endParaRPr/>
            </a:p>
          </p:txBody>
        </p:sp>
      </p:grpSp>
      <p:pic>
        <p:nvPicPr>
          <p:cNvPr id="1830835549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5522298" y="2651124"/>
            <a:ext cx="6655450" cy="4097335"/>
          </a:xfrm>
          <a:prstGeom prst="rect">
            <a:avLst/>
          </a:prstGeom>
        </p:spPr>
      </p:pic>
      <p:pic>
        <p:nvPicPr>
          <p:cNvPr id="685434419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0" y="923129"/>
            <a:ext cx="6478624" cy="37766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1191411" name="Заголовок 1"/>
          <p:cNvSpPr>
            <a:spLocks noGrp="1"/>
          </p:cNvSpPr>
          <p:nvPr>
            <p:ph type="title"/>
          </p:nvPr>
        </p:nvSpPr>
        <p:spPr bwMode="auto">
          <a:xfrm flipH="0" flipV="0">
            <a:off x="5986499" y="1777999"/>
            <a:ext cx="5041325" cy="710403"/>
          </a:xfrm>
        </p:spPr>
        <p:txBody>
          <a:bodyPr/>
          <a:lstStyle/>
          <a:p>
            <a:pPr>
              <a:defRPr/>
            </a:pPr>
            <a:endParaRPr/>
          </a:p>
        </p:txBody>
      </p:sp>
      <p:grpSp>
        <p:nvGrpSpPr>
          <p:cNvPr id="749026825" name="Группа 19"/>
          <p:cNvGrpSpPr/>
          <p:nvPr/>
        </p:nvGrpSpPr>
        <p:grpSpPr bwMode="auto">
          <a:xfrm>
            <a:off x="0" y="0"/>
            <a:ext cx="12191998" cy="797557"/>
            <a:chOff x="0" y="0"/>
            <a:chExt cx="12191998" cy="797557"/>
          </a:xfrm>
        </p:grpSpPr>
        <p:sp>
          <p:nvSpPr>
            <p:cNvPr id="1304117506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515495843" name="Прямоугольник 7"/>
            <p:cNvSpPr/>
            <p:nvPr/>
          </p:nvSpPr>
          <p:spPr bwMode="auto">
            <a:xfrm>
              <a:off x="419312" y="330198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87360150" name="TextBox 3"/>
            <p:cNvSpPr txBox="1"/>
            <p:nvPr/>
          </p:nvSpPr>
          <p:spPr bwMode="auto">
            <a:xfrm>
              <a:off x="542745" y="402363"/>
              <a:ext cx="2321794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DejaVu Serif Condensed"/>
                  <a:ea typeface="DejaVu Serif Condensed"/>
                  <a:cs typeface="DejaVu Serif Condensed"/>
                </a:rPr>
                <a:t>Результаты опроса:</a:t>
              </a:r>
              <a:endParaRPr/>
            </a:p>
          </p:txBody>
        </p:sp>
      </p:grpSp>
      <p:pic>
        <p:nvPicPr>
          <p:cNvPr id="2054256516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3732249" y="402362"/>
            <a:ext cx="8207374" cy="5556625"/>
          </a:xfrm>
          <a:prstGeom prst="rect">
            <a:avLst/>
          </a:prstGeom>
        </p:spPr>
      </p:pic>
      <p:pic>
        <p:nvPicPr>
          <p:cNvPr id="1997767140" name=""/>
          <p:cNvPicPr>
            <a:picLocks noChangeAspect="1"/>
          </p:cNvPicPr>
          <p:nvPr/>
        </p:nvPicPr>
        <p:blipFill>
          <a:blip r:embed="rId3"/>
          <a:srcRect l="1934" t="0" r="0" b="24527"/>
          <a:stretch/>
        </p:blipFill>
        <p:spPr bwMode="auto">
          <a:xfrm flipH="0" flipV="0">
            <a:off x="3732249" y="6010273"/>
            <a:ext cx="8207374" cy="7619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5" y="402363"/>
              <a:ext cx="1927890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DejaVu Serif Condensed"/>
                  <a:ea typeface="DejaVu Serif Condensed"/>
                  <a:cs typeface="DejaVu Serif Condensed"/>
                </a:rPr>
                <a:t>ОБЪЁМ РЫНКА</a:t>
              </a:r>
              <a:endParaRPr>
                <a:latin typeface="DejaVu Serif Condensed"/>
                <a:cs typeface="DejaVu Serif Condensed"/>
              </a:endParaRPr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25116" y="1063623"/>
            <a:ext cx="11573362" cy="6065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Динамика рынка (с указанием источника):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000" b="0" i="0" u="none">
                <a:solidFill>
                  <a:srgbClr val="000000"/>
                </a:solidFill>
                <a:latin typeface="DejaVu Serif Condensed"/>
                <a:ea typeface="DejaVu Serif Condensed"/>
                <a:cs typeface="DejaVu Serif Condensed"/>
              </a:rPr>
              <a:t>Согласно исследованию, проведенному в 2018 году, мировой рынок «умной мебели» вырастет к 2026 году на 21,8% и составит 794,8 млн долларов. Такой рост тесно связан со всеобщей тенденцией автоматизации жилого и офисного пространства.</a:t>
            </a:r>
            <a:endParaRPr sz="20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000" u="sng">
                <a:solidFill>
                  <a:schemeClr val="hlink"/>
                </a:solidFill>
                <a:latin typeface="DejaVu Serif Condensed"/>
                <a:ea typeface="DejaVu Serif Condensed"/>
                <a:cs typeface="DejaVu Serif Condensed"/>
                <a:hlinkClick r:id="rId2" tooltip="https://mebel-news.pro/articles/furniture-industry-analytics/smart-furniture/"/>
              </a:rPr>
              <a:t>https://mebel-news.pro/articles/furniture-industry-analytics/smart-furniture/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Основные «игроки» на рынке:</a:t>
            </a: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Interactive Project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Новация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Алма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School-store</a:t>
            </a:r>
            <a:endParaRPr sz="20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Планируемая доля рынка: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Несмотря на то, что основную долю рынка занимают такие компании, как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Interactive Project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,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Новация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,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Алма,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School-store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( примерно 85% от всего рынка). 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ea typeface="DejaVu Serif Condensed"/>
              <a:cs typeface="DejaVu Serif Condensed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Мы собираемся к 2027 году занять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10% общего рынка.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1" y="402363"/>
              <a:ext cx="2205492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DejaVu Serif Condensed"/>
                  <a:ea typeface="DejaVu Serif Condensed"/>
                  <a:cs typeface="DejaVu Serif Condensed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25117" y="880299"/>
            <a:ext cx="5930858" cy="40846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DejaVu Serif Condensed"/>
                <a:ea typeface="DejaVu Serif Condensed"/>
                <a:cs typeface="DejaVu Serif Condensed"/>
              </a:rPr>
              <a:t>Модель монетизации</a:t>
            </a:r>
            <a:endParaRPr sz="22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Модель монетизации:</a:t>
            </a:r>
            <a:endParaRPr sz="2000" b="1">
              <a:latin typeface="DejaVu Serif Condensed"/>
              <a:cs typeface="DejaVu Serif Condensed"/>
            </a:endParaRPr>
          </a:p>
          <a:p>
            <a:pPr marL="305908" marR="0" lvl="0" indent="-30590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Продажа Smart-парт и обслуживание программного обеспечения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2) Лицензионная подписка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Стоимость и регулярность: </a:t>
            </a:r>
            <a:endParaRPr sz="2000" b="1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Smart-парта- 350000 руб.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Подписка-1500 руб./год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Основные каналы сбыта:</a:t>
            </a: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Сайт, рассылка писем в учебные заведения, выигрыш на тендерах.</a:t>
            </a:r>
            <a:endParaRPr sz="20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 flipH="0" flipV="0">
            <a:off x="6589748" y="880297"/>
            <a:ext cx="5211643" cy="37798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DejaVu Serif Condensed"/>
                <a:ea typeface="DejaVu Serif Condensed"/>
                <a:cs typeface="DejaVu Serif Condensed"/>
              </a:rPr>
              <a:t>Маркетинг и продвижение</a:t>
            </a:r>
            <a:endParaRPr sz="22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Ценностное предложение:</a:t>
            </a: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Благодаря многофункциональности Smart-парты (которой нет у конкурентов) люди с ОВЗ смогут без неудобств работать на парах. </a:t>
            </a:r>
            <a:endParaRPr sz="20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Основные каналы взаимодействия с пользователем:</a:t>
            </a: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Сайт кампании, социальные сети, техническая поддержка.</a:t>
            </a:r>
            <a:endParaRPr sz="20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 flipH="0" flipV="0">
            <a:off x="530439" y="5143500"/>
            <a:ext cx="4522314" cy="161579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DejaVu Serif Condensed"/>
                <a:ea typeface="DejaVu Serif Condensed"/>
                <a:cs typeface="DejaVu Serif Condensed"/>
              </a:rPr>
              <a:t>Партнёры: </a:t>
            </a:r>
            <a:endParaRPr sz="22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TopComp(Системный блок)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ASM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( Сенсорный монитор)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Ангстрем Мебель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47623" y="-312834"/>
            <a:ext cx="12191999" cy="709004"/>
            <a:chOff x="0" y="0"/>
            <a:chExt cx="12191999" cy="709004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2" y="241644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66938" y="220975"/>
              <a:ext cx="3749972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DejaVu Serif Condensed"/>
                  <a:ea typeface="DejaVu Serif Condensed"/>
                  <a:cs typeface="DejaVu Serif Condensed"/>
                </a:rPr>
                <a:t>РЕСУРСЫ: ДИАГРАММА ГАНТА</a:t>
              </a:r>
              <a:endParaRPr>
                <a:latin typeface="DejaVu Serif Condensed"/>
                <a:cs typeface="DejaVu Serif Condensed"/>
              </a:endParaRPr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8" y="6506215"/>
            <a:ext cx="4821246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Общий срок реализации проекта:__13_ месяцев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xmlns:a="http://schemas.openxmlformats.org/drawingml/2006/main" noGrp="1"/>
          </p:cNvGraphicFramePr>
          <p:nvPr/>
        </p:nvGraphicFramePr>
        <p:xfrm>
          <a:off x="113224" y="308062"/>
          <a:ext cx="11965549" cy="6198153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2340000"/>
                <a:gridCol w="990000"/>
                <a:gridCol w="900000"/>
                <a:gridCol w="1260000"/>
                <a:gridCol w="468000"/>
                <a:gridCol w="468000"/>
                <a:gridCol w="468000"/>
                <a:gridCol w="468000"/>
                <a:gridCol w="450000"/>
                <a:gridCol w="450000"/>
                <a:gridCol w="450000"/>
                <a:gridCol w="468000"/>
                <a:gridCol w="450000"/>
                <a:gridCol w="486000"/>
                <a:gridCol w="468000"/>
                <a:gridCol w="468000"/>
                <a:gridCol w="453600"/>
                <a:gridCol w="453600"/>
              </a:tblGrid>
              <a:tr h="70273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Октябрь 2023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 2023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Декабрь 2023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Январь 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Февраль 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 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Апрель 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 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Июнь 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Июль 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Август 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Сентябрь 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Октябрь 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 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0361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1)Создание концепции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Таулетбаева К.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000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1.1. Презентация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Кузнецова П.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  <a:bevel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9781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1.2 Идея 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Турелик Е.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3357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1.3 Проблема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Новоселова М.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9035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1.4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Выдвижение гипотезы и проверка с помощью опроса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Риль Е.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7426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1.5  Решение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Пинчук Д.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4105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2) Создание бизнес-модели</a:t>
                      </a:r>
                      <a:endParaRPr sz="1200" b="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Риль Е.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218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2.1 Модель монетизации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Новоселова М.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218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2.2 Анализ конкурентов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Таулетбаева К.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218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2.3 Расчёт объёма рынка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Турелик Е.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miter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218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2.4 План продвижения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Кузнецова П.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218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2.5 Финансовый план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Риль Е.</a:t>
                      </a: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2404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2.6 Поиск партнёров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Пинчук Д.</a:t>
                      </a: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31867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3) Процесс создания готового продукта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15.11.2024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Риль Е.</a:t>
                      </a:r>
                      <a:endParaRPr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</a:tr>
              <a:tr h="25474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3.1 Поиск кадров( конструктор, механик, программист)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Пинчук Д.</a:t>
                      </a:r>
                      <a:endParaRPr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865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3.2 Аренда помещения 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Кузнецова П.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217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3.3 Создание продукта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Новоселова М.</a:t>
                      </a: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217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3.4 Программное обеспечение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Турелик Е.</a:t>
                      </a: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  <a:round/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217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3.5 Тестирование продукта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15.09.2024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Риль Е.</a:t>
                      </a:r>
                      <a:endParaRPr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</a:tr>
              <a:tr h="25217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3.6 Выпуск готового продукта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15.09.2024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16.09.2024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Пинчук Д.</a:t>
                      </a: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  <a:bevel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</a:tr>
              <a:tr h="25217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3.7 Продвижение продукта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15.09.2024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15.11.2024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Таулетбаева К.</a:t>
                      </a: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99C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-24355"/>
            <a:ext cx="12191999" cy="590308"/>
            <a:chOff x="0" y="0"/>
            <a:chExt cx="12191999" cy="59030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260563" y="61474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2" y="147139"/>
              <a:ext cx="3885935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DejaVu Serif Condensed"/>
                  <a:ea typeface="DejaVu Serif Condensed"/>
                  <a:cs typeface="DejaVu Serif Condensed"/>
                </a:rPr>
                <a:t>РЕСУРСЫ: ФИНАНСОВЫЙ ПЛАН</a:t>
              </a:r>
              <a:endParaRPr>
                <a:latin typeface="DejaVu Serif Condensed"/>
                <a:cs typeface="DejaVu Serif Condensed"/>
              </a:endParaRPr>
            </a:p>
          </p:txBody>
        </p:sp>
      </p:grpSp>
      <p:sp>
        <p:nvSpPr>
          <p:cNvPr id="6" name="TextBox 5"/>
          <p:cNvSpPr txBox="1"/>
          <p:nvPr/>
        </p:nvSpPr>
        <p:spPr bwMode="auto">
          <a:xfrm flipH="0" flipV="0">
            <a:off x="65124" y="6236692"/>
            <a:ext cx="7830619" cy="579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Общая стоимость реализации проекта: 1045000 рублей </a:t>
            </a:r>
            <a:endParaRPr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Период окупаемости: 11 месяцев</a:t>
            </a:r>
            <a:endParaRPr>
              <a:latin typeface="DejaVu Serif Condensed"/>
              <a:cs typeface="DejaVu Serif Condensed"/>
            </a:endParaRPr>
          </a:p>
        </p:txBody>
      </p:sp>
      <p:graphicFrame>
        <p:nvGraphicFramePr>
          <p:cNvPr id="2" name="Таблица 4"/>
          <p:cNvGraphicFramePr>
            <a:graphicFrameLocks xmlns:a="http://schemas.openxmlformats.org/drawingml/2006/main" noGrp="1"/>
          </p:cNvGraphicFramePr>
          <p:nvPr/>
        </p:nvGraphicFramePr>
        <p:xfrm>
          <a:off x="65124" y="612892"/>
          <a:ext cx="11668124" cy="5563171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2796100"/>
                <a:gridCol w="837720"/>
                <a:gridCol w="837720"/>
                <a:gridCol w="837720"/>
                <a:gridCol w="837720"/>
                <a:gridCol w="837720"/>
                <a:gridCol w="837720"/>
                <a:gridCol w="837720"/>
                <a:gridCol w="837720"/>
                <a:gridCol w="837721"/>
                <a:gridCol w="837720"/>
                <a:gridCol w="837720"/>
              </a:tblGrid>
              <a:tr h="424385">
                <a:tc>
                  <a:txBody>
                    <a:bodyPr/>
                    <a:p>
                      <a:pPr algn="ctr">
                        <a:defRPr/>
                      </a:pPr>
                      <a:endParaRPr sz="1200" b="0">
                        <a:solidFill>
                          <a:schemeClr val="tx1"/>
                        </a:solidFill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Январь 2024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Февраль 2024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Март 2024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Апрель 2024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Май 2024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Июнь 2024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Июль 2024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Август 2024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Сентябрь 2024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Октябрь 2024</a:t>
                      </a:r>
                      <a:endParaRPr sz="1200" b="0">
                        <a:solidFill>
                          <a:schemeClr val="tx1"/>
                        </a:solidFill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Ноябрь 2024</a:t>
                      </a:r>
                      <a:endParaRPr sz="1200" b="0">
                        <a:solidFill>
                          <a:schemeClr val="tx1"/>
                        </a:solidFill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6956">
                <a:tc gridSpan="10">
                  <a:txBody>
                    <a:bodyPr/>
                    <a:p>
                      <a:pPr marL="0" algn="l" defTabSz="914400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Доходы: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>
                        <a:defRPr/>
                      </a:pPr>
                      <a:endParaRPr sz="1200" b="1">
                        <a:solidFill>
                          <a:schemeClr val="bg1"/>
                        </a:solidFill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 b="1">
                        <a:solidFill>
                          <a:schemeClr val="bg1"/>
                        </a:solidFill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  <a:tr h="59181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Выручка от продажи продукции </a:t>
                      </a: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(цена продукта * количество продаж)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350000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2438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Инвестиции / гранты / кредиты </a:t>
                      </a: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(если есть)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1000000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190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0695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Собственные средства</a:t>
                      </a:r>
                      <a:endParaRPr lang="ru-RU" sz="1200">
                        <a:latin typeface="DejaVu Serif Condensed"/>
                        <a:ea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45000</a:t>
                      </a:r>
                      <a:endParaRPr lang="ru-RU" sz="1200">
                        <a:latin typeface="DejaVu Serif Condensed"/>
                        <a:ea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190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19047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5658">
                <a:tc gridSpan="10"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Расходы: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>
                        <a:defRPr/>
                      </a:pPr>
                      <a:endParaRPr sz="1200" b="1">
                        <a:solidFill>
                          <a:schemeClr val="bg1"/>
                        </a:solidFill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 b="1">
                        <a:solidFill>
                          <a:schemeClr val="bg1"/>
                        </a:solidFill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190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  <a:tr h="32538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Заработная плата специалистов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100000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50000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50000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50000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60000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120000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60000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2538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Услуги привлеченных компаний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25000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928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Материалы и комплектующие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40000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928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Оборудование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150000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695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Программное обеспечение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50000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50000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50000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2438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Аренда помещения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20000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20000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20000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20000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  <a:p>
                      <a:pPr>
                        <a:defRPr/>
                      </a:pP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 b="0" i="0" u="none" strike="noStrike" cap="none" spc="0">
                        <a:solidFill>
                          <a:schemeClr val="dk1"/>
                        </a:solidFill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 b="0" i="0" u="none" strike="noStrike" cap="none" spc="0">
                        <a:solidFill>
                          <a:schemeClr val="dk1"/>
                        </a:solidFill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695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Реклама и продвижение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25000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40000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25000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2438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Иное( доставка техники и материалов)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20000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DejaVu Serif Condensed"/>
                          <a:ea typeface="DejaVu Serif Condensed"/>
                          <a:cs typeface="DejaVu Serif Condensed"/>
                        </a:rPr>
                        <a:t>0</a:t>
                      </a:r>
                      <a:endParaRPr sz="1200">
                        <a:latin typeface="DejaVu Serif Condensed"/>
                        <a:cs typeface="DejaVu Serif Condensed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2331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 sz="12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-355000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-70000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-70000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-70000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-50000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-50000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-50000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-60000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-145000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-100000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325000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 bwMode="auto">
          <a:xfrm>
            <a:off x="6218857" y="612893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5" y="402363"/>
              <a:ext cx="1691700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DejaVu Serif Condensed"/>
                  <a:ea typeface="DejaVu Serif Condensed"/>
                  <a:cs typeface="DejaVu Serif Condensed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205652" y="920748"/>
            <a:ext cx="11833607" cy="545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Количественные результаты:</a:t>
            </a:r>
            <a:endParaRPr sz="2200" b="1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ea typeface="DejaVu Serif Condensed"/>
              <a:cs typeface="DejaVu Serif Condensed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AutoNum type="arabicPeriod"/>
              <a:defRPr/>
            </a:pPr>
            <a:r>
              <a:rPr sz="2200">
                <a:latin typeface="DejaVu Serif Condensed"/>
                <a:ea typeface="DejaVu Serif Condensed"/>
                <a:cs typeface="DejaVu Serif Condensed"/>
              </a:rPr>
              <a:t>Востребованность смарт-парт на рынке увеличилась на 33,6%.</a:t>
            </a:r>
            <a:endParaRPr sz="22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2. Количество образовательных организаций, которые приобрели парту в течение года составляет 10.</a:t>
            </a:r>
            <a:endParaRPr sz="22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3. Мы провели в течение 3 месяцев два выездных мероприятия (</a:t>
            </a:r>
            <a:r>
              <a:rPr sz="2200" b="0" i="0" u="none">
                <a:solidFill>
                  <a:srgbClr val="000000"/>
                </a:solidFill>
                <a:latin typeface="DejaVu Serif Condensed"/>
                <a:ea typeface="DejaVu Serif Condensed"/>
                <a:cs typeface="DejaVu Serif Condensed"/>
              </a:rPr>
              <a:t>event-маркетинг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), в результате которых продажи выросли в 1,5 раза.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4. Выигрыш тендера на производство 10 Smart-парт под заказ.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5. В течение года было зарегистрировано в образовательных организациях 30 Smart-парт. 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Качественные результаты:</a:t>
            </a:r>
            <a:endParaRPr sz="2200" b="1">
              <a:latin typeface="DejaVu Serif Condensed"/>
              <a:cs typeface="DejaVu Serif Condensed"/>
            </a:endParaRPr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Усовершенствование ПО для более быстрого воспроизведения приложения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2. Улучшение партнёрских отношений с производителями дизайнерской мебели</a:t>
            </a:r>
            <a:endParaRPr sz="2200"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3. Сотрудничество с крупнейшими учебными заведениями страны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4. Добавление экспресс-консультаций по эксплуатации Smart-парт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5. Улучшение репутации за счёт отзывов целевой аудитории</a:t>
            </a:r>
            <a:endParaRPr sz="2200">
              <a:latin typeface="DejaVu Serif Condensed"/>
              <a:cs typeface="DejaVu Serif Condense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255623" y="968373"/>
            <a:ext cx="11764136" cy="506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Проект  целесообразен для реализации по следующим причинам:</a:t>
            </a:r>
            <a:endParaRPr sz="2200" b="1">
              <a:latin typeface="DejaVu Serif Condensed"/>
              <a:cs typeface="DejaVu Serif Condensed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1) По результатам интервью студенты испытывают затруднения при работах на парах.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 2) Наш продукт единственный на рынке, который может компенсировать неудобства людей с ОВЗ при очном обучении.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3) Ниша производства открыта, конкуренция не большая.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В среднесрочной перспективе (3-5 лет) мы планируем… </a:t>
            </a:r>
            <a:endParaRPr sz="2200" b="1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Увеличить клиентскую базу образовательных организаций, которые приобретут парту в течение 3 лет до 70.</a:t>
            </a:r>
            <a:endParaRPr sz="2200">
              <a:latin typeface="DejaVu Serif Condensed"/>
              <a:cs typeface="DejaVu Serif Condensed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Стремимся к регистрации в образовательных организациях 350 Smart-парт.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Планируем открыть 2 филиала в Тюмени и Казахстане .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планируем создать 150 рабочих мест.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cs typeface="DejaVu Serif Condensed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DejaVu Serif Condensed"/>
                <a:ea typeface="DejaVu Serif Condensed"/>
                <a:cs typeface="DejaVu Serif Condensed"/>
              </a:rPr>
              <a:t>Собираемся зарекомендовать себя как бренд.</a:t>
            </a: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DejaVu Serif Condensed"/>
              <a:ea typeface="DejaVu Serif Condensed"/>
              <a:cs typeface="DejaVu Serif Condensed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18</Slides>
  <Notes>18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dc:identifier/>
  <dc:language/>
  <cp:lastModifiedBy>Мария Новоселова</cp:lastModifiedBy>
  <cp:revision>72</cp:revision>
  <dcterms:created xsi:type="dcterms:W3CDTF">2023-09-23T09:41:00Z</dcterms:created>
  <dcterms:modified xsi:type="dcterms:W3CDTF">2023-10-30T16:34:34Z</dcterms:modified>
  <cp:category/>
  <cp:contentStatus/>
  <cp:version/>
</cp:coreProperties>
</file>