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2"/>
  </p:notesMasterIdLst>
  <p:sldIdLst>
    <p:sldId id="256" r:id="rId2"/>
    <p:sldId id="259" r:id="rId3"/>
    <p:sldId id="258" r:id="rId4"/>
    <p:sldId id="260" r:id="rId5"/>
    <p:sldId id="269" r:id="rId6"/>
    <p:sldId id="262" r:id="rId7"/>
    <p:sldId id="270" r:id="rId8"/>
    <p:sldId id="264" r:id="rId9"/>
    <p:sldId id="265" r:id="rId10"/>
    <p:sldId id="268" r:id="rId11"/>
  </p:sldIdLst>
  <p:sldSz cx="9144000" cy="5143500" type="screen16x9"/>
  <p:notesSz cx="6858000" cy="9144000"/>
  <p:embeddedFontLst>
    <p:embeddedFont>
      <p:font typeface="Helvetica Neue" panose="020B0604020202020204" charset="0"/>
      <p:regular r:id="rId13"/>
      <p:bold r:id="rId14"/>
      <p:italic r:id="rId15"/>
      <p:boldItalic r:id="rId16"/>
    </p:embeddedFont>
    <p:embeddedFont>
      <p:font typeface="Raleway" panose="020B0604020202020204" charset="-52"/>
      <p:regular r:id="rId17"/>
      <p:bold r:id="rId18"/>
      <p:italic r:id="rId19"/>
      <p:boldItalic r:id="rId20"/>
    </p:embeddedFont>
    <p:embeddedFont>
      <p:font typeface="Raleway SemiBold" panose="020B0604020202020204" charset="-52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116" y="3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5110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1830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571090"/>
            <a:ext cx="4655700" cy="11695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</a:rPr>
              <a:t>Голосовой помощник «Савелий» </a:t>
            </a:r>
            <a:endParaRPr sz="32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271979" y="6562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712678" y="1447453"/>
            <a:ext cx="6568200" cy="323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1. Высокая нагрузка на работе: многие пациенты ожидают своей очереди на прием к врачу или специалисту, что может привести к перегрузке регистратуры</a:t>
            </a:r>
            <a:br>
              <a:rPr lang="ru-RU" sz="1600" dirty="0">
                <a:solidFill>
                  <a:srgbClr val="132C40"/>
                </a:solidFill>
              </a:rPr>
            </a:br>
            <a:endParaRPr lang="ru-RU" sz="1600" dirty="0">
              <a:solidFill>
                <a:srgbClr val="132C40"/>
              </a:solidFill>
            </a:endParaRPr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2. Необходимость введение дополнительной ставки в штат сотрудников при ограниченном фонде оплаты труда</a:t>
            </a:r>
            <a:br>
              <a:rPr lang="ru-RU" sz="1600" dirty="0">
                <a:solidFill>
                  <a:srgbClr val="132C40"/>
                </a:solidFill>
              </a:rPr>
            </a:br>
            <a:endParaRPr lang="ru-RU" sz="1600" dirty="0">
              <a:solidFill>
                <a:srgbClr val="132C40"/>
              </a:solidFill>
            </a:endParaRPr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3. Ведение бумажного документооборота (трата времени и средств, выделяемых на материальное обеспечение)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32C40"/>
              </a:solidFill>
            </a:endParaRPr>
          </a:p>
          <a:p>
            <a:pPr marL="1016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1753990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897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2473604" y="61371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711129" y="1112629"/>
            <a:ext cx="5135908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600" dirty="0">
                <a:solidFill>
                  <a:srgbClr val="132C40"/>
                </a:solidFill>
              </a:rPr>
              <a:t>поликлиники, </a:t>
            </a:r>
          </a:p>
          <a:p>
            <a:pPr marL="406400" lvl="0" indent="-2667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600" dirty="0">
                <a:solidFill>
                  <a:srgbClr val="132C40"/>
                </a:solidFill>
              </a:rPr>
              <a:t>больницы, </a:t>
            </a:r>
          </a:p>
          <a:p>
            <a:pPr marL="406400" lvl="0" indent="-2667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600" dirty="0">
                <a:solidFill>
                  <a:srgbClr val="132C40"/>
                </a:solidFill>
              </a:rPr>
              <a:t>станции скорой медицинской помощи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1683106" y="53978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7018" y="61371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4E24C3-47CE-08D3-1C62-DEA2A066C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77" y="2507916"/>
            <a:ext cx="3591306" cy="22364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C3AA10-E78F-A729-E008-9FD55B4FB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8712" y="2509093"/>
            <a:ext cx="3514923" cy="22352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2990713" y="182753"/>
            <a:ext cx="2042031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044300"/>
            <a:ext cx="8166884" cy="2542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b="1" dirty="0">
                <a:solidFill>
                  <a:srgbClr val="132C40"/>
                </a:solidFill>
              </a:rPr>
              <a:t>Голосовой помощник для регистрации вызова врача на дом «Савелий»,</a:t>
            </a:r>
            <a:r>
              <a:rPr lang="ru-RU" dirty="0">
                <a:solidFill>
                  <a:srgbClr val="132C40"/>
                </a:solidFill>
              </a:rPr>
              <a:t> основанный на алгоритмах ИИ:</a:t>
            </a:r>
            <a:br>
              <a:rPr lang="ru-RU" dirty="0">
                <a:solidFill>
                  <a:srgbClr val="132C40"/>
                </a:solidFill>
              </a:rPr>
            </a:br>
            <a:endParaRPr lang="ru-RU" dirty="0">
              <a:solidFill>
                <a:srgbClr val="132C40"/>
              </a:solidFill>
            </a:endParaRPr>
          </a:p>
          <a:p>
            <a:pPr marL="3111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принимает звонок, </a:t>
            </a:r>
          </a:p>
          <a:p>
            <a:pPr marL="3111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анализирует симптомы и </a:t>
            </a:r>
          </a:p>
          <a:p>
            <a:pPr marL="3111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отправляет в облачное хранение, доступное лечащему врачу. Врач на основании полученных данных выстраивает график и маршрут посещений пациентов.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</a:rPr>
              <a:t>Преимущества голосового помощника: </a:t>
            </a:r>
            <a:r>
              <a:rPr lang="ru-RU" b="1" dirty="0">
                <a:solidFill>
                  <a:srgbClr val="132C40"/>
                </a:solidFill>
              </a:rPr>
              <a:t>автоматизация труда, цифровизация, мобильность, простота использования</a:t>
            </a:r>
            <a:r>
              <a:rPr lang="ru-RU" dirty="0">
                <a:solidFill>
                  <a:srgbClr val="132C40"/>
                </a:solidFill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2228910" y="128663"/>
            <a:ext cx="693423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02814" y="202580"/>
            <a:ext cx="544282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16707C-8AD3-5EFB-2B4B-ADF00773E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559" y="2571750"/>
            <a:ext cx="5264199" cy="27020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095139" y="108836"/>
            <a:ext cx="7760103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НАУЧНО-ТЕХНИЧЕСКАЯ СОСТАВЛЯЮЩАЯ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48437" y="1820515"/>
            <a:ext cx="8166884" cy="2736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b="1" dirty="0">
                <a:solidFill>
                  <a:srgbClr val="132C40"/>
                </a:solidFill>
              </a:rPr>
              <a:t>Голосовой помощник для регистрации вызова врача на дом «Савелий»,</a:t>
            </a:r>
            <a:r>
              <a:rPr lang="ru-RU" dirty="0">
                <a:solidFill>
                  <a:srgbClr val="132C40"/>
                </a:solidFill>
              </a:rPr>
              <a:t> основанный на алгоритмах ИИ:</a:t>
            </a:r>
            <a:br>
              <a:rPr lang="ru-RU" dirty="0">
                <a:solidFill>
                  <a:srgbClr val="132C40"/>
                </a:solidFill>
              </a:rPr>
            </a:br>
            <a:endParaRPr lang="ru-RU" dirty="0">
              <a:solidFill>
                <a:srgbClr val="132C40"/>
              </a:solidFill>
            </a:endParaRP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Распознавание речи: </a:t>
            </a:r>
            <a:r>
              <a:rPr lang="ru-RU" dirty="0" smtClean="0">
                <a:solidFill>
                  <a:srgbClr val="132C40"/>
                </a:solidFill>
              </a:rPr>
              <a:t>процесс </a:t>
            </a:r>
            <a:r>
              <a:rPr lang="ru-RU" dirty="0">
                <a:solidFill>
                  <a:srgbClr val="132C40"/>
                </a:solidFill>
              </a:rPr>
              <a:t>преобразования звукового сигнала в текстовый формат. </a:t>
            </a:r>
            <a:endParaRPr lang="ru-RU" dirty="0" smtClean="0">
              <a:solidFill>
                <a:srgbClr val="132C40"/>
              </a:solidFill>
            </a:endParaRP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132C40"/>
                </a:solidFill>
              </a:rPr>
              <a:t>Обработка </a:t>
            </a:r>
            <a:r>
              <a:rPr lang="ru-RU" dirty="0">
                <a:solidFill>
                  <a:srgbClr val="132C40"/>
                </a:solidFill>
              </a:rPr>
              <a:t>естественного </a:t>
            </a:r>
            <a:r>
              <a:rPr lang="ru-RU" dirty="0" smtClean="0">
                <a:solidFill>
                  <a:srgbClr val="132C40"/>
                </a:solidFill>
              </a:rPr>
              <a:t>языка: область </a:t>
            </a:r>
            <a:r>
              <a:rPr lang="ru-RU" dirty="0">
                <a:solidFill>
                  <a:srgbClr val="132C40"/>
                </a:solidFill>
              </a:rPr>
              <a:t>искусственного интеллекта, которая занимается анализом и генерацией текстов на естественном языке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Оптимизация маршрутов: </a:t>
            </a:r>
            <a:r>
              <a:rPr lang="ru-RU" dirty="0" smtClean="0">
                <a:solidFill>
                  <a:srgbClr val="132C40"/>
                </a:solidFill>
              </a:rPr>
              <a:t>процесс </a:t>
            </a:r>
            <a:r>
              <a:rPr lang="ru-RU" dirty="0">
                <a:solidFill>
                  <a:srgbClr val="132C40"/>
                </a:solidFill>
              </a:rPr>
              <a:t>поиска наилучшего порядка посещения нескольких точек на карте с учетом различных ограничений и </a:t>
            </a:r>
            <a:r>
              <a:rPr lang="ru-RU" dirty="0" smtClean="0">
                <a:solidFill>
                  <a:srgbClr val="132C40"/>
                </a:solidFill>
              </a:rPr>
              <a:t>критериев: расстояние</a:t>
            </a:r>
            <a:r>
              <a:rPr lang="ru-RU" dirty="0">
                <a:solidFill>
                  <a:srgbClr val="132C40"/>
                </a:solidFill>
              </a:rPr>
              <a:t>, время, трафик, стоимость, предпочтения </a:t>
            </a:r>
            <a:r>
              <a:rPr lang="ru-RU" dirty="0" smtClean="0">
                <a:solidFill>
                  <a:srgbClr val="132C40"/>
                </a:solidFill>
              </a:rPr>
              <a:t>клиентов.</a:t>
            </a: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132C40"/>
                </a:solidFill>
              </a:rPr>
              <a:t>Для </a:t>
            </a:r>
            <a:r>
              <a:rPr lang="ru-RU" dirty="0">
                <a:solidFill>
                  <a:srgbClr val="132C40"/>
                </a:solidFill>
              </a:rPr>
              <a:t>определения местоположения пациентов в медицинских учреждениях можно использовать различные </a:t>
            </a:r>
            <a:r>
              <a:rPr lang="ru-RU" dirty="0" smtClean="0">
                <a:solidFill>
                  <a:srgbClr val="132C40"/>
                </a:solidFill>
              </a:rPr>
              <a:t>технологии: </a:t>
            </a:r>
            <a:r>
              <a:rPr lang="en-US" dirty="0">
                <a:solidFill>
                  <a:srgbClr val="132C40"/>
                </a:solidFill>
              </a:rPr>
              <a:t>RFID (</a:t>
            </a:r>
            <a:r>
              <a:rPr lang="ru-RU" dirty="0">
                <a:solidFill>
                  <a:srgbClr val="132C40"/>
                </a:solidFill>
              </a:rPr>
              <a:t>радиочастотная идентификация), RTLS (системы определения местоположения в реальном времени</a:t>
            </a:r>
            <a:r>
              <a:rPr lang="ru-RU" dirty="0" smtClean="0">
                <a:solidFill>
                  <a:srgbClr val="132C40"/>
                </a:solidFill>
              </a:rPr>
              <a:t>), </a:t>
            </a:r>
            <a:r>
              <a:rPr lang="en-US" dirty="0" err="1">
                <a:solidFill>
                  <a:srgbClr val="132C40"/>
                </a:solidFill>
              </a:rPr>
              <a:t>IoT</a:t>
            </a:r>
            <a:r>
              <a:rPr lang="en-US" dirty="0">
                <a:solidFill>
                  <a:srgbClr val="132C40"/>
                </a:solidFill>
              </a:rPr>
              <a:t> (</a:t>
            </a:r>
            <a:r>
              <a:rPr lang="ru-RU" dirty="0">
                <a:solidFill>
                  <a:srgbClr val="132C40"/>
                </a:solidFill>
              </a:rPr>
              <a:t>интернет вещей)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348437" y="266977"/>
            <a:ext cx="693423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341" y="340894"/>
            <a:ext cx="544282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384" y="73690"/>
            <a:ext cx="1762373" cy="176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28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83389" y="1849744"/>
            <a:ext cx="3388388" cy="18004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/>
              <a:t>Мы работаем на рынке </a:t>
            </a:r>
            <a:r>
              <a:rPr lang="ru" sz="1400" b="1" dirty="0"/>
              <a:t>B2B, </a:t>
            </a:r>
            <a:r>
              <a:rPr lang="ru-RU" sz="1400" b="1" dirty="0"/>
              <a:t>B2G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sz="14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400" b="1" dirty="0"/>
              <a:t>TAM – 25 </a:t>
            </a:r>
            <a:r>
              <a:rPr lang="ru-RU" sz="1400" b="1" dirty="0"/>
              <a:t>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400" b="1" dirty="0"/>
              <a:t>SAM – 5 </a:t>
            </a:r>
            <a:r>
              <a:rPr lang="ru-RU" sz="1400" b="1" dirty="0"/>
              <a:t>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400" b="1" dirty="0"/>
              <a:t>SOM – 863 </a:t>
            </a:r>
            <a:r>
              <a:rPr lang="ru-RU" sz="1400" b="1" dirty="0"/>
              <a:t>млн 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B408D7-736B-E7D5-08BD-37A7B1511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960" y="916670"/>
            <a:ext cx="4113280" cy="39726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423407" y="249848"/>
            <a:ext cx="708807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044300"/>
            <a:ext cx="8166884" cy="245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 smtClean="0">
                <a:solidFill>
                  <a:srgbClr val="132C40"/>
                </a:solidFill>
              </a:rPr>
              <a:t>Ценностное </a:t>
            </a:r>
            <a:r>
              <a:rPr lang="ru-RU" b="1" dirty="0">
                <a:solidFill>
                  <a:srgbClr val="132C40"/>
                </a:solidFill>
              </a:rPr>
              <a:t>предложение голосового помощника </a:t>
            </a:r>
            <a:r>
              <a:rPr lang="ru-RU" dirty="0">
                <a:solidFill>
                  <a:srgbClr val="132C40"/>
                </a:solidFill>
              </a:rPr>
              <a:t>состоит в том, что он может:</a:t>
            </a: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-упростить и ускорить процесс организации визитов пациентов, не требуя от медицинского персонала набора номера телефона или заполнения анкеты, а просто принимая голосовые запросы и анализируя их </a:t>
            </a:r>
            <a:r>
              <a:rPr lang="ru-RU" dirty="0" smtClean="0">
                <a:solidFill>
                  <a:srgbClr val="132C40"/>
                </a:solidFill>
              </a:rPr>
              <a:t>содержание;</a:t>
            </a:r>
            <a:endParaRPr lang="ru-RU" dirty="0">
              <a:solidFill>
                <a:srgbClr val="132C40"/>
              </a:solidFill>
            </a:endParaRP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-повысить точность и качество диагностики и лечения пациентов, используя алгоритмы искусственного интеллекта для определения симптомов и диагнозов, подбора подходящих специалистов и назначения </a:t>
            </a:r>
            <a:r>
              <a:rPr lang="ru-RU" dirty="0" smtClean="0">
                <a:solidFill>
                  <a:srgbClr val="132C40"/>
                </a:solidFill>
              </a:rPr>
              <a:t>визитов;</a:t>
            </a:r>
            <a:endParaRPr lang="ru-RU" dirty="0">
              <a:solidFill>
                <a:srgbClr val="132C40"/>
              </a:solidFill>
            </a:endParaRP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-оптимизировать график и маршрут посещений пациентов, учитывая их местоположение, доступность и предпочтения, а также </a:t>
            </a:r>
            <a:r>
              <a:rPr lang="ru-RU" dirty="0" err="1">
                <a:solidFill>
                  <a:srgbClr val="132C40"/>
                </a:solidFill>
              </a:rPr>
              <a:t>минимизируя</a:t>
            </a:r>
            <a:r>
              <a:rPr lang="ru-RU" dirty="0">
                <a:solidFill>
                  <a:srgbClr val="132C40"/>
                </a:solidFill>
              </a:rPr>
              <a:t> затраты времени и ресурсов</a:t>
            </a:r>
          </a:p>
          <a:p>
            <a:pPr marL="311150" lvl="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</a:rPr>
              <a:t>-улучшить коммуникацию с пациентами, связываясь с ними для подтверждения визитов, напоминания о них, сбора обратной связи и предоставления рекомендаций по </a:t>
            </a:r>
            <a:r>
              <a:rPr lang="ru-RU" dirty="0" smtClean="0">
                <a:solidFill>
                  <a:srgbClr val="132C40"/>
                </a:solidFill>
              </a:rPr>
              <a:t>лечению.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656080" y="195660"/>
            <a:ext cx="693423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984" y="269577"/>
            <a:ext cx="544282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620" y="3497920"/>
            <a:ext cx="2237740" cy="146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4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2244151" y="105040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2244150" y="1038142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1027420" y="2064823"/>
            <a:ext cx="6337397" cy="10156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800" dirty="0"/>
              <a:t>подключение голосового помощника </a:t>
            </a:r>
            <a:r>
              <a:rPr lang="ru-RU" sz="1800" b="1" dirty="0"/>
              <a:t>(15 000 руб.)</a:t>
            </a:r>
            <a:r>
              <a:rPr lang="ru-RU" sz="1800" dirty="0"/>
              <a:t> + обслуживание по подписке ежемесячно </a:t>
            </a:r>
            <a:r>
              <a:rPr lang="ru-RU" sz="1800" b="1" dirty="0"/>
              <a:t>(4500 руб.)</a:t>
            </a:r>
            <a:endParaRPr sz="1800" b="1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2087142" y="60575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50493" y="1629969"/>
            <a:ext cx="7993200" cy="18835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1. Формирование гипотезы проекта, анализ проблем и возможных их решений;</a:t>
            </a:r>
            <a:br>
              <a:rPr lang="ru-RU" sz="1600" dirty="0"/>
            </a:br>
            <a:endParaRPr lang="ru-RU" sz="1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2. Составление текста проблемного интервью, запуск опроса в социальных сетях с целью проверки гипотезы;</a:t>
            </a:r>
            <a:br>
              <a:rPr lang="ru-RU" sz="1600" dirty="0"/>
            </a:br>
            <a:endParaRPr lang="ru-RU" sz="1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3. Поиск разработчиков</a:t>
            </a: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ru-RU" b="1" dirty="0"/>
              <a:t>Карина </a:t>
            </a:r>
            <a:r>
              <a:rPr lang="ru-RU" b="1" dirty="0" err="1" smtClean="0"/>
              <a:t>Сытдыкова</a:t>
            </a:r>
            <a:endParaRPr lang="ru-RU" b="1" dirty="0" smtClean="0"/>
          </a:p>
          <a:p>
            <a:pPr marL="406400" lvl="0" indent="-203200">
              <a:buSzPts val="1400"/>
              <a:buNone/>
            </a:pPr>
            <a:r>
              <a:rPr lang="ru-RU" dirty="0"/>
              <a:t>ИКМ, 411 гр.</a:t>
            </a:r>
            <a:endParaRPr lang="ru-RU" b="1" dirty="0"/>
          </a:p>
          <a:p>
            <a:pPr marL="406400" lvl="0" indent="-203200">
              <a:buSzPts val="1400"/>
              <a:buNone/>
            </a:pPr>
            <a:endParaRPr lang="ru-RU" b="1" dirty="0" smtClean="0"/>
          </a:p>
          <a:p>
            <a:pPr marL="406400" lvl="0" indent="-203200">
              <a:buSzPts val="1400"/>
              <a:buNone/>
            </a:pPr>
            <a:r>
              <a:rPr lang="ru-RU" b="1" dirty="0" smtClean="0"/>
              <a:t>Тел</a:t>
            </a:r>
            <a:r>
              <a:rPr lang="ru-RU" b="1" dirty="0"/>
              <a:t>.: +7 (929) 793-32-77</a:t>
            </a:r>
            <a:endParaRPr b="1" dirty="0"/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282</Words>
  <Application>Microsoft Office PowerPoint</Application>
  <PresentationFormat>Экран (16:9)</PresentationFormat>
  <Paragraphs>54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Helvetica Neue</vt:lpstr>
      <vt:lpstr>Raleway</vt:lpstr>
      <vt:lpstr>Raleway SemiBold</vt:lpstr>
      <vt:lpstr>Calibri</vt:lpstr>
      <vt:lpstr>Century Gothic</vt:lpstr>
      <vt:lpstr>Simple Light</vt:lpstr>
      <vt:lpstr>Голосовой помощник «Савелий» </vt:lpstr>
      <vt:lpstr>ПРОБЛЕМА</vt:lpstr>
      <vt:lpstr>ЦЕЛЕВАЯ АУДИТОРИЯ</vt:lpstr>
      <vt:lpstr>РЕШЕНИЕ</vt:lpstr>
      <vt:lpstr>НАУЧНО-ТЕХНИЧЕСКАЯ СОСТАВЛЯЮЩАЯ</vt:lpstr>
      <vt:lpstr>РЫНОК</vt:lpstr>
      <vt:lpstr>ЦЕННОСТНОЕ ПРЕДЛОЖЕНИЕ</vt:lpstr>
      <vt:lpstr>БИЗНЕС-МОДЕЛЬ</vt:lpstr>
      <vt:lpstr>ТЕКУЩИЕ РЕЗУЛЬТАТЫ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Голосовой помощник «Савелий»</dc:title>
  <dc:creator>Persona</dc:creator>
  <cp:lastModifiedBy>Persona</cp:lastModifiedBy>
  <cp:revision>8</cp:revision>
  <dcterms:modified xsi:type="dcterms:W3CDTF">2023-11-29T14:28:39Z</dcterms:modified>
</cp:coreProperties>
</file>