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298" y="-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" y="0"/>
            <a:ext cx="1027897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34000" y="3162300"/>
            <a:ext cx="1524000" cy="533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6199998">
            <a:off x="9567441" y="3010682"/>
            <a:ext cx="3389225" cy="836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4428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10324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5" name="Текст 2"/>
          <p:cNvSpPr txBox="1"/>
          <p:nvPr/>
        </p:nvSpPr>
        <p:spPr bwMode="auto">
          <a:xfrm>
            <a:off x="8912922" y="3781815"/>
            <a:ext cx="3270007" cy="1867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Картинка проекта</a:t>
            </a:r>
            <a:endParaRPr/>
          </a:p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(при наличии)</a:t>
            </a:r>
            <a:endParaRPr/>
          </a:p>
        </p:txBody>
      </p:sp>
      <p:sp>
        <p:nvSpPr>
          <p:cNvPr id="3" name="Текст 2"/>
          <p:cNvSpPr txBox="1"/>
          <p:nvPr/>
        </p:nvSpPr>
        <p:spPr bwMode="auto">
          <a:xfrm>
            <a:off x="364181" y="1119808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vertOverflow="overflow" horzOverflow="overflow" vert="horz" wrap="square" lIns="45717" tIns="45717" rIns="45717" bIns="45717" numCol="1" spcCol="0" rtlCol="0" fromWordArt="0" anchor="ctr" anchorCtr="0" forceAA="0" compatLnSpc="0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/>
              <a:t>Парковки онлайн</a:t>
            </a:r>
            <a:endParaRPr sz="690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690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t>Сорокина Александра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/>
              <a:t>ВВГУ, 2 курс, БАР-23-1</a:t>
            </a: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/>
              <a:t>РЫНОК НТИ - ХОУМНЕТ</a:t>
            </a:r>
          </a:p>
          <a:p>
            <a:pPr defTabSz="877821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/>
              <a:t>ВВГУ-17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9846" y="3515115"/>
            <a:ext cx="1524000" cy="533400"/>
          </a:xfrm>
          <a:prstGeom prst="rect">
            <a:avLst/>
          </a:prstGeom>
        </p:spPr>
      </p:pic>
      <p:pic>
        <p:nvPicPr>
          <p:cNvPr id="505622582" name="Рисунок 50562258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20554" y="2811758"/>
            <a:ext cx="3362373" cy="33047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4954861" y="2016380"/>
            <a:ext cx="6768612" cy="286231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r"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Мобильное приложение "Парковки онлайн", которое позволяет легко найти свободное место для транспортного средства в г. Владивостоке</a:t>
            </a:r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975259461" name="Рисунок 19752594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3888" y="1259930"/>
            <a:ext cx="4330973" cy="43309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6" name="Текст 2"/>
          <p:cNvSpPr txBox="1"/>
          <p:nvPr/>
        </p:nvSpPr>
        <p:spPr bwMode="auto">
          <a:xfrm>
            <a:off x="1073394" y="1737461"/>
            <a:ext cx="10787450" cy="156965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rgbClr val="7030A0"/>
                </a:solidFill>
                <a:highlight>
                  <a:srgbClr val="FFFFFF"/>
                </a:highlight>
              </a:rPr>
              <a:t>В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одители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транспортных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средств</a:t>
            </a:r>
            <a:r>
              <a:rPr lang="ru-RU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,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в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частности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от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18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до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50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лет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,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которые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в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среднем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2-3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раза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в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день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сталкиваются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с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проблемой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поиска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парковочного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 </a:t>
            </a:r>
            <a:r>
              <a:rPr lang="en-US" sz="3200" b="0" i="0" u="none" strike="noStrike" cap="none" spc="0" dirty="0" err="1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места</a:t>
            </a:r>
            <a:r>
              <a:rPr lang="en-US" sz="3200" b="0" i="0" u="none" strike="noStrike" cap="none" spc="0" dirty="0">
                <a:ln>
                  <a:noFill/>
                </a:ln>
                <a:solidFill>
                  <a:srgbClr val="7030A0"/>
                </a:solidFill>
                <a:highlight>
                  <a:srgbClr val="FFFFFF"/>
                </a:highlight>
                <a:latin typeface="Gilroy-ExtraBold"/>
                <a:ea typeface="Gilroy-ExtraBold"/>
                <a:cs typeface="Gilroy-ExtraBold"/>
              </a:rPr>
              <a:t>.</a:t>
            </a:r>
            <a:endParaRPr lang="en-US" sz="3200" b="0" i="0" u="none" strike="noStrike" cap="none" spc="0" dirty="0">
              <a:ln>
                <a:noFill/>
              </a:ln>
              <a:solidFill>
                <a:srgbClr val="7030A0"/>
              </a:solidFill>
              <a:highlight>
                <a:srgbClr val="FFFFFF"/>
              </a:highlight>
              <a:latin typeface="Gilroy-ExtraBold"/>
              <a:cs typeface="Gilroy-Extra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312926105" name="Рисунок 1312926104"/>
          <p:cNvPicPr>
            <a:picLocks noChangeAspect="1"/>
          </p:cNvPicPr>
          <p:nvPr/>
        </p:nvPicPr>
        <p:blipFill>
          <a:blip r:embed="rId3"/>
          <a:srcRect l="25850" t="36339" r="41455" b="39718"/>
          <a:stretch/>
        </p:blipFill>
        <p:spPr bwMode="auto">
          <a:xfrm>
            <a:off x="5511789" y="4200525"/>
            <a:ext cx="5962974" cy="2447924"/>
          </a:xfrm>
          <a:prstGeom prst="rect">
            <a:avLst/>
          </a:prstGeom>
        </p:spPr>
      </p:pic>
      <p:pic>
        <p:nvPicPr>
          <p:cNvPr id="212702226" name="Рисунок 21270222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57790" y="4200524"/>
            <a:ext cx="4393709" cy="24479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84198-D55C-4577-B3D1-C1ADF7864411}"/>
              </a:ext>
            </a:extLst>
          </p:cNvPr>
          <p:cNvSpPr txBox="1"/>
          <p:nvPr/>
        </p:nvSpPr>
        <p:spPr bwMode="auto">
          <a:xfrm>
            <a:off x="1824434" y="496405"/>
            <a:ext cx="8665575" cy="70788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</a:rPr>
              <a:t>Целевая аудитория и их проблема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4602961" name="Рисунок 2044602960"/>
          <p:cNvPicPr>
            <a:picLocks noChangeAspect="1"/>
          </p:cNvPicPr>
          <p:nvPr/>
        </p:nvPicPr>
        <p:blipFill>
          <a:blip r:embed="rId2"/>
          <a:srcRect l="20218" t="26296" r="36031" b="29813"/>
          <a:stretch/>
        </p:blipFill>
        <p:spPr bwMode="auto"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3" name="Текст 2"/>
          <p:cNvSpPr txBox="1"/>
          <p:nvPr/>
        </p:nvSpPr>
        <p:spPr bwMode="auto">
          <a:xfrm>
            <a:off x="746298" y="1494389"/>
            <a:ext cx="8667070" cy="3970312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Мобильное приложение на основе технологии Искусственного интеллекта</a:t>
            </a:r>
          </a:p>
          <a:p>
            <a:pPr>
              <a:defRPr/>
            </a:pPr>
            <a:endParaRPr lang="ru-RU" sz="36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  <a:p>
            <a:pPr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Функции:</a:t>
            </a:r>
            <a:endParaRPr lang="ru-RU" sz="36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  <a:p>
            <a:pPr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- определение </a:t>
            </a:r>
            <a:r>
              <a:rPr lang="ru-RU" sz="3600" b="0" i="0" u="none" strike="noStrike" cap="none" spc="0" dirty="0" err="1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геопозиции</a:t>
            </a: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;</a:t>
            </a:r>
            <a:endParaRPr lang="ru-RU" sz="36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  <a:p>
            <a:pPr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- отслеживание возможности парковки;</a:t>
            </a:r>
            <a:endParaRPr lang="ru-RU" sz="36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  <a:p>
            <a:pPr>
              <a:defRPr/>
            </a:pPr>
            <a:r>
              <a:rPr lang="ru-RU" sz="36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- оповещение о наличии свободного места.</a:t>
            </a:r>
            <a:endParaRPr lang="ru-RU" sz="36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148732638" name="Рисунок 114873263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13369" y="4171830"/>
            <a:ext cx="2666998" cy="26669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4" name="Текст 2"/>
          <p:cNvSpPr txBox="1"/>
          <p:nvPr/>
        </p:nvSpPr>
        <p:spPr bwMode="auto">
          <a:xfrm>
            <a:off x="917476" y="493739"/>
            <a:ext cx="10372372" cy="6404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Оценка потенциала «рынка» 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sp>
        <p:nvSpPr>
          <p:cNvPr id="99040855" name=" 99040854"/>
          <p:cNvSpPr/>
          <p:nvPr/>
        </p:nvSpPr>
        <p:spPr bwMode="auto">
          <a:xfrm>
            <a:off x="96874" y="1551741"/>
            <a:ext cx="6094919" cy="4640044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На конец 2023 г. в городах России было организовано около 193 тысячи платных парковочных мест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Объем рынка парковочных систем в сегменте организации платных парковок в регионах России вырос в 2023 г. до 3,8 млрд. руб.</a:t>
            </a:r>
            <a:endParaRPr lang="ru-RU" sz="3200" b="0" i="0" u="none" strike="noStrike" cap="none" spc="0" dirty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</p:txBody>
      </p:sp>
      <p:sp>
        <p:nvSpPr>
          <p:cNvPr id="1005011257" name="TextBox 1005011256"/>
          <p:cNvSpPr txBox="1"/>
          <p:nvPr/>
        </p:nvSpPr>
        <p:spPr bwMode="auto">
          <a:xfrm>
            <a:off x="6573012" y="6198869"/>
            <a:ext cx="5370575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По оценке аналитиков Discovery Research Group</a:t>
            </a:r>
            <a:endParaRPr lang="ru-RU" sz="3600" b="0" i="0" u="none" strike="noStrike" cap="none" spc="0">
              <a:ln>
                <a:noFill/>
              </a:ln>
              <a:solidFill>
                <a:srgbClr val="8F00FF"/>
              </a:solidFill>
              <a:latin typeface="Gilroy-ExtraBold"/>
              <a:cs typeface="Gilroy-ExtraBold"/>
            </a:endParaRPr>
          </a:p>
        </p:txBody>
      </p:sp>
      <p:pic>
        <p:nvPicPr>
          <p:cNvPr id="644881343" name="Рисунок 64488134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46371" y="1995933"/>
            <a:ext cx="4953862" cy="30961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" name="Google Shape;101;p7"/>
          <p:cNvGraphicFramePr>
            <a:graphicFrameLocks/>
          </p:cNvGraphicFramePr>
          <p:nvPr/>
        </p:nvGraphicFramePr>
        <p:xfrm>
          <a:off x="165457" y="979323"/>
          <a:ext cx="11807467" cy="572645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cs typeface="Times New Roman"/>
                        </a:rPr>
                        <a:t>ПРОБЛЕМА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РЕШЕНИЕ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СКРЫТОЕ ПРЕИМУЩЕСТВО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ПОТРЕБИТЕЛЬСКИЙ СЕГМЕНТ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Главная проблема водителя - отсутствие парковочных мест на дорогах города Владивостока, в том числе -нужно тратить от 5 до 20 минут для поиска мета; -неудобство парковки автомобиля далеко от назначенной точки; -отсутствие инструментов или приложений для поиска парковочных мест.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Разработать мобильное приложение и подключить в него исскуственный интелект, чтобы с большей точностью выдавать информацию о свободных и занятых парковочных местах.</a:t>
                      </a:r>
                      <a:endParaRPr lang="ru-RU"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-﻿﻿﻿Экономия времени на поиск парковки. -﻿﻿﻿Удобство выбора. -﻿﻿﻿Простая и доступная информация. -﻿﻿﻿Современный язык и поддержка. ﻿﻿﻿-Уверенность водителей в использовании приложения.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Наше приложение будет упрощать жизнь людям, держатели приложения всегда будут знать где и как им лучше встать.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defRPr/>
                      </a:pPr>
                      <a:br>
                        <a:rPr sz="1000" b="0" i="0" u="none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</a:rPr>
                      </a:br>
                      <a:br>
                        <a:rPr sz="1000" b="0" i="0" u="none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водители транспортных средств в частности от 18 до 50 лет, которые в среднем 2-3 раза в день сталкиваются с проблемой поиска парковочного места.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МЕТРИКИ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РАСПРОСТРАНЕНИЯ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Количество загрузок приложения.</a:t>
                      </a:r>
                      <a:b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﻿﻿Количество активных пользователей</a:t>
                      </a:r>
                      <a:b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﻿﻿Количество арендованных парковочных мест через приложение.</a:t>
                      </a:r>
                      <a:b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﻿﻿Доход от рекламы.</a:t>
                      </a:r>
                      <a:endParaRPr lang="ru-RU"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Социальные сети ( рекламные кампании, посты)</a:t>
                      </a:r>
                      <a:b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﻿﻿Партнерства с бизнесом (ресторанов, магазинов)</a:t>
                      </a:r>
                      <a:b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</a:b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﻿﻿Местные средства массовой информации.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Зарплата временным работникам (временные расширения команды, маркетинг). 2. Расходы на продвижение (реклама, маркетинг в социальных сетях).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Потенциальная прибыль за 12 мес.: 800,000 руб. (ориентировочный расчет на основании числа пользователей и дохода от рекламы.)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4" name="Текст 2"/>
          <p:cNvSpPr txBox="1"/>
          <p:nvPr/>
        </p:nvSpPr>
        <p:spPr bwMode="auto"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Анализ конкурентов, основные конкурентные преимущества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9262" y="2059883"/>
          <a:ext cx="11610972" cy="313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ПРОИЗВОДИТЕЛЬ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Парковка.РФ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Parkopedia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Паркоматы Владивостока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Парковки онлайн</a:t>
                      </a:r>
                      <a:endParaRPr lang="de-DE" sz="1600" b="1" i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Информация о парковках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400" b="1" i="0">
                          <a:solidFill>
                            <a:srgbClr val="FF0000"/>
                          </a:solidFill>
                          <a:latin typeface="Calibri"/>
                          <a:cs typeface="Times New Roman"/>
                        </a:rPr>
                        <a:t>+</a:t>
                      </a:r>
                      <a:endParaRPr lang="ru-RU" sz="2400" b="1" i="0">
                        <a:solidFill>
                          <a:srgbClr val="FF0000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Информация о свободных местах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1" i="0" u="none" strike="noStrike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1" i="0" u="none" strike="noStrike" cap="none" spc="0">
                        <a:ln>
                          <a:noFill/>
                        </a:ln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1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Возможность оплаты в приложении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1" i="0" u="none" strike="noStrike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1" i="0" u="none" strike="noStrike" cap="none" spc="0">
                        <a:ln>
                          <a:noFill/>
                        </a:ln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1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Учет специфики города</a:t>
                      </a:r>
                      <a:endParaRPr lang="ru-RU" sz="1600" b="0" i="1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1" i="0" u="none" strike="noStrike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  <a:endParaRPr lang="ru-RU" sz="2400" b="1" i="0" u="none" strike="noStrike" cap="none" spc="0">
                        <a:ln>
                          <a:noFill/>
                        </a:ln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66744" y="5610951"/>
            <a:ext cx="6172917" cy="366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aphicFrame>
        <p:nvGraphicFramePr>
          <p:cNvPr id="821656218" name="Таблица 821656217"/>
          <p:cNvGraphicFramePr>
            <a:graphicFrameLocks/>
          </p:cNvGraphicFramePr>
          <p:nvPr/>
        </p:nvGraphicFramePr>
        <p:xfrm>
          <a:off x="1115352" y="5414433"/>
          <a:ext cx="5928583" cy="14573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2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5732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1. Экономия времени на поиск парковки.</a:t>
                      </a:r>
                      <a:b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2. Удобство выбора.</a:t>
                      </a:r>
                      <a:b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3. Простая и доступная информация.</a:t>
                      </a:r>
                      <a:b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4. Современный язык и поддержка.</a:t>
                      </a:r>
                      <a:b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5. Уверенность водителей в использовании приложения.</a:t>
                      </a:r>
                      <a:endParaRPr sz="1800"/>
                    </a:p>
                  </a:txBody>
                  <a:tcPr marL="0" marR="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4" algn="ctr"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План развития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pSp>
        <p:nvGrpSpPr>
          <p:cNvPr id="5" name="Группа 4"/>
          <p:cNvGrpSpPr/>
          <p:nvPr/>
        </p:nvGrpSpPr>
        <p:grpSpPr bwMode="auto">
          <a:xfrm>
            <a:off x="539802" y="1199226"/>
            <a:ext cx="8855595" cy="1044000"/>
            <a:chOff x="0" y="0"/>
            <a:chExt cx="8855595" cy="104400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0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Пятиугольник 6"/>
            <p:cNvSpPr/>
            <p:nvPr/>
          </p:nvSpPr>
          <p:spPr bwMode="auto">
            <a:xfrm>
              <a:off x="16912" y="0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>
                  <a:solidFill>
                    <a:srgbClr val="0D0D0D"/>
                  </a:solidFill>
                  <a:latin typeface="+mj-lt"/>
                </a:rPr>
                <a:t> </a:t>
              </a:r>
              <a:endParaRPr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164709" y="44946"/>
              <a:ext cx="4306309" cy="305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Разработка прототипа продукта</a:t>
              </a:r>
              <a:endParaRPr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5771687" y="256218"/>
              <a:ext cx="3083906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ED3833"/>
                  </a:solidFill>
                  <a:latin typeface="+mj-lt"/>
                </a:rPr>
                <a:t>500 000 руб.</a:t>
              </a:r>
              <a:endParaRPr/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1456944" y="2412578"/>
            <a:ext cx="8866953" cy="1044000"/>
            <a:chOff x="0" y="0"/>
            <a:chExt cx="8866953" cy="1044000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0" y="0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Пятиугольник 11"/>
            <p:cNvSpPr/>
            <p:nvPr/>
          </p:nvSpPr>
          <p:spPr bwMode="auto">
            <a:xfrm>
              <a:off x="16912" y="0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>
                  <a:solidFill>
                    <a:srgbClr val="0D0D0D"/>
                  </a:solidFill>
                  <a:latin typeface="+mj-lt"/>
                </a:rPr>
                <a:t>Этап 1</a:t>
              </a:r>
              <a:endParaRPr/>
            </a:p>
            <a:p>
              <a:pPr marL="625475" indent="-625475">
                <a:defRPr/>
              </a:pPr>
              <a:r>
                <a:rPr lang="ru-RU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>
                  <a:solidFill>
                    <a:srgbClr val="0D0D0D"/>
                  </a:solidFill>
                  <a:latin typeface="+mj-lt"/>
                </a:rPr>
                <a:t> </a:t>
              </a:r>
              <a:endParaRPr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164709" y="44946"/>
              <a:ext cx="4322149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Испытание разработанного продукта в городской среде г. Владивостока </a:t>
              </a:r>
              <a:endParaRPr lang="ru-RU" sz="1400" b="1" i="1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5783046" y="256446"/>
              <a:ext cx="3083906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ED3833"/>
                  </a:solidFill>
                </a:rPr>
                <a:t>300 000 руб.</a:t>
              </a:r>
              <a:endParaRPr/>
            </a:p>
          </p:txBody>
        </p:sp>
      </p:grpSp>
      <p:grpSp>
        <p:nvGrpSpPr>
          <p:cNvPr id="15" name="Группа 14"/>
          <p:cNvGrpSpPr/>
          <p:nvPr/>
        </p:nvGrpSpPr>
        <p:grpSpPr bwMode="auto">
          <a:xfrm>
            <a:off x="2374085" y="3625930"/>
            <a:ext cx="8855596" cy="864108"/>
            <a:chOff x="0" y="0"/>
            <a:chExt cx="8855596" cy="86410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0" y="0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" name="Пятиугольник 16"/>
            <p:cNvSpPr/>
            <p:nvPr/>
          </p:nvSpPr>
          <p:spPr bwMode="auto">
            <a:xfrm>
              <a:off x="16913" y="0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>
                  <a:solidFill>
                    <a:srgbClr val="0D0D0D"/>
                  </a:solidFill>
                  <a:latin typeface="+mj-lt"/>
                </a:rPr>
                <a:t>Этап 2</a:t>
              </a:r>
              <a:endParaRPr/>
            </a:p>
            <a:p>
              <a:pPr marL="625475" indent="-625475">
                <a:defRPr/>
              </a:pPr>
              <a:r>
                <a:rPr lang="ru-RU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>
                  <a:solidFill>
                    <a:srgbClr val="0D0D0D"/>
                  </a:solidFill>
                  <a:latin typeface="+mj-lt"/>
                </a:rPr>
                <a:t> </a:t>
              </a:r>
              <a:endParaRPr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1164710" y="62721"/>
              <a:ext cx="4307389" cy="305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Вывод продукта на рынок.</a:t>
              </a:r>
              <a:endParaRPr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5771689" y="160473"/>
              <a:ext cx="3083906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ED3833"/>
                  </a:solidFill>
                </a:rPr>
                <a:t>150 000 руб.</a:t>
              </a:r>
              <a:endParaRPr/>
            </a:p>
          </p:txBody>
        </p:sp>
      </p:grpSp>
      <p:grpSp>
        <p:nvGrpSpPr>
          <p:cNvPr id="20" name="Группа 19"/>
          <p:cNvGrpSpPr/>
          <p:nvPr/>
        </p:nvGrpSpPr>
        <p:grpSpPr bwMode="auto">
          <a:xfrm>
            <a:off x="3346715" y="4659390"/>
            <a:ext cx="8855236" cy="864108"/>
            <a:chOff x="0" y="0"/>
            <a:chExt cx="8855236" cy="864108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0" y="0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Пятиугольник 21"/>
            <p:cNvSpPr/>
            <p:nvPr/>
          </p:nvSpPr>
          <p:spPr bwMode="auto">
            <a:xfrm>
              <a:off x="16913" y="0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>
                  <a:solidFill>
                    <a:srgbClr val="0D0D0D"/>
                  </a:solidFill>
                  <a:latin typeface="+mj-lt"/>
                </a:rPr>
                <a:t> </a:t>
              </a:r>
              <a:endParaRPr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1164710" y="176024"/>
              <a:ext cx="4305589" cy="579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Увеличение продаж продукта.</a:t>
              </a:r>
              <a:endParaRPr/>
            </a:p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 </a:t>
              </a:r>
              <a:endParaRPr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5771689" y="170443"/>
              <a:ext cx="3083546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ED3833"/>
                  </a:solidFill>
                </a:rPr>
                <a:t>50 000 руб.</a:t>
              </a:r>
              <a:endParaRPr/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5367017" y="5692849"/>
            <a:ext cx="6284981" cy="615552"/>
            <a:chOff x="0" y="0"/>
            <a:chExt cx="6284981" cy="615552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0" y="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>
                <a:defRPr/>
              </a:pPr>
              <a:r>
                <a:rPr lang="ru-RU" sz="2000" b="1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>
                <a:solidFill>
                  <a:schemeClr val="bg1"/>
                </a:solidFill>
                <a:latin typeface="+mj-lt"/>
              </a:endParaRPr>
            </a:p>
            <a:p>
              <a:pPr marL="177800">
                <a:defRPr/>
              </a:pPr>
              <a:r>
                <a:rPr lang="ru-RU" sz="1400" b="1">
                  <a:solidFill>
                    <a:schemeClr val="bg1"/>
                  </a:solidFill>
                  <a:latin typeface="+mj-lt"/>
                </a:rPr>
                <a:t>бюджет проекта:</a:t>
              </a:r>
              <a:endParaRPr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3996829" y="92331"/>
              <a:ext cx="1869948" cy="42707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200" b="1">
                  <a:solidFill>
                    <a:schemeClr val="bg1"/>
                  </a:solidFill>
                  <a:latin typeface="+mj-lt"/>
                </a:rPr>
                <a:t>1 000 000 руб.</a:t>
              </a: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11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39039" y="977541"/>
            <a:ext cx="2073043" cy="2249861"/>
          </a:xfrm>
          <a:prstGeom prst="rect">
            <a:avLst/>
          </a:prstGeom>
        </p:spPr>
      </p:pic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412708"/>
              </p:ext>
            </p:extLst>
          </p:nvPr>
        </p:nvGraphicFramePr>
        <p:xfrm>
          <a:off x="264159" y="3320730"/>
          <a:ext cx="11647923" cy="14673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61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000" b="1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Лидер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Производитель</a:t>
                      </a:r>
                      <a:endParaRPr lang="ru-RU" sz="1200" b="1" i="0" u="none" strike="noStrike" cap="none" spc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1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Администратор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 Предприниматель</a:t>
                      </a:r>
                      <a:endParaRPr lang="ru-RU" sz="1200" b="1" i="0" u="none" strike="noStrike" cap="none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2000" b="1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Предприниматель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Александра Сорокина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Елена Демидова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Юлия Терещенко</a:t>
                      </a:r>
                      <a:endParaRPr lang="ru-RU" sz="1000" b="0" i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Ангелина Каткова</a:t>
                      </a:r>
                      <a:endParaRPr lang="ru-RU" sz="1200" b="0" i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rPr>
                        <a:t>Алина Мятликова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 2-го курса ВВГУ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 2-го курса ВВГУ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 2-го курса ВВГУ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 2-го курса ВВГУ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 2-го курса ВВГУ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j-lt"/>
                        </a:rPr>
                        <a:t>Спикер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Контент-менеджер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Дизайнер презентаций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Информационный аналитик</a:t>
                      </a:r>
                      <a:endParaRPr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Информационный аналитик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597473727" name="Рисунок 159747372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150796" y="949198"/>
            <a:ext cx="1856895" cy="2265067"/>
          </a:xfrm>
          <a:prstGeom prst="rect">
            <a:avLst/>
          </a:prstGeom>
        </p:spPr>
      </p:pic>
      <p:pic>
        <p:nvPicPr>
          <p:cNvPr id="2143014382" name="Рисунок 214301438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77204" y="1270708"/>
            <a:ext cx="2265068" cy="1716227"/>
          </a:xfrm>
          <a:prstGeom prst="rect">
            <a:avLst/>
          </a:prstGeom>
        </p:spPr>
      </p:pic>
      <p:pic>
        <p:nvPicPr>
          <p:cNvPr id="490489521" name="Рисунок 490489520"/>
          <p:cNvPicPr>
            <a:picLocks noChangeAspect="1"/>
          </p:cNvPicPr>
          <p:nvPr/>
        </p:nvPicPr>
        <p:blipFill rotWithShape="1">
          <a:blip r:embed="rId6"/>
          <a:srcRect l="20554"/>
          <a:stretch/>
        </p:blipFill>
        <p:spPr bwMode="auto">
          <a:xfrm>
            <a:off x="2696518" y="978029"/>
            <a:ext cx="1856894" cy="2265067"/>
          </a:xfrm>
          <a:prstGeom prst="rect">
            <a:avLst/>
          </a:prstGeom>
        </p:spPr>
      </p:pic>
      <p:pic>
        <p:nvPicPr>
          <p:cNvPr id="1029245022" name="Рисунок 10292450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510559" y="949198"/>
            <a:ext cx="1984924" cy="2265067"/>
          </a:xfrm>
          <a:prstGeom prst="rect">
            <a:avLst/>
          </a:prstGeom>
        </p:spPr>
      </p:pic>
      <p:pic>
        <p:nvPicPr>
          <p:cNvPr id="2008379311" name="Рисунок 2008379310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839038" y="962333"/>
            <a:ext cx="2073042" cy="22650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12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2" cy="506844"/>
            <a:chOff x="0" y="0"/>
            <a:chExt cx="2024402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2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Динамика</a:t>
              </a:r>
              <a:endParaRPr/>
            </a:p>
          </p:txBody>
        </p:sp>
      </p:grpSp>
      <p:sp>
        <p:nvSpPr>
          <p:cNvPr id="764990454" name="Прямоугольник 7"/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563994253" name="Текст 2"/>
          <p:cNvSpPr txBox="1"/>
          <p:nvPr/>
        </p:nvSpPr>
        <p:spPr bwMode="auto">
          <a:xfrm>
            <a:off x="993677" y="406977"/>
            <a:ext cx="10591611" cy="6675473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b="1"/>
              <a:t>УКАЖИТЕ, ЧТО БЫЛО СДЕЛАНО В РАЗВИТИИ ПРОЕКТА ЗА ПЕРВЫЙ БЛОК АКСЕЛЕРАТОРА.</a:t>
            </a:r>
            <a:r>
              <a:rPr lang="ru-RU"/>
              <a:t> </a:t>
            </a:r>
          </a:p>
          <a:p>
            <a:pPr algn="ctr">
              <a:defRPr/>
            </a:pPr>
            <a:endParaRPr lang="ru-RU"/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разработана концепция продукта</a:t>
            </a:r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рассчитали экономику проекта</a:t>
            </a:r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выбрали бизнес модель</a:t>
            </a:r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поставили гипотезы проблемы</a:t>
            </a:r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провели проблемное интервью</a:t>
            </a:r>
          </a:p>
          <a:p>
            <a:pPr marL="482137" indent="-482137" algn="l">
              <a:buClrTx/>
              <a:buSzTx/>
              <a:buFont typeface="Arial"/>
              <a:buChar char="•"/>
              <a:defRPr/>
            </a:pPr>
            <a:r>
              <a:rPr lang="ru-RU"/>
              <a:t>подтвердили ценность</a:t>
            </a:r>
          </a:p>
          <a:p>
            <a:pPr marL="482137" indent="-482137" algn="ctr">
              <a:buClrTx/>
              <a:buSzTx/>
              <a:buFont typeface="Arial"/>
              <a:buChar char="•"/>
              <a:defRPr/>
            </a:pPr>
            <a:endParaRPr lang="ru-RU"/>
          </a:p>
          <a:p>
            <a:pPr algn="ctr">
              <a:defRPr/>
            </a:pPr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675054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096000" y="746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81772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vertOverflow="overflow" horzOverflow="overflow" vert="horz" wrap="square" lIns="45717" tIns="45717" rIns="45717" bIns="45717" numCol="1" spcCol="0" rtlCol="0" fromWordArt="0" anchor="ctr" anchorCtr="0" forceAA="0" compatLnSpc="0">
            <a:normAutofit fontScale="95000" lnSpcReduction="11000"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Сорокина Александра Дмитриевна</a:t>
            </a:r>
            <a:endParaRPr dirty="0">
              <a:latin typeface="Gilroy-ExtraBold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2200" b="0" i="0" u="none" strike="noStrike" cap="none" spc="0" dirty="0">
                <a:ln>
                  <a:noFill/>
                </a:ln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+7 (984) 194-10-20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2100" b="0" i="0" u="none" strike="noStrike" cap="none" spc="0" dirty="0">
                <a:ln>
                  <a:noFill/>
                </a:ln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sorokinaaleksandra455@gmail.com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0" i="0" u="none" strike="noStrike" cap="none" spc="0" dirty="0">
                <a:ln>
                  <a:noFill/>
                </a:ln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https://pt.2035.university/project/parkovki-onlajn/form</a:t>
            </a:r>
            <a:endParaRPr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13</a:t>
              </a:fld>
              <a:endParaRPr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507066" y="588997"/>
            <a:ext cx="1606653" cy="5987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DCCAE8-1246-47DD-8C1A-7134C0569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03137" y="1817448"/>
            <a:ext cx="3591974" cy="35304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08AE888-F395-402F-A55E-9B08B76947D1}"/>
              </a:ext>
            </a:extLst>
          </p:cNvPr>
          <p:cNvSpPr/>
          <p:nvPr/>
        </p:nvSpPr>
        <p:spPr bwMode="auto">
          <a:xfrm>
            <a:off x="8255000" y="5347906"/>
            <a:ext cx="3976799" cy="167904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561</Words>
  <Application>Microsoft Office PowerPoint</Application>
  <DocSecurity>0</DocSecurity>
  <PresentationFormat>Широкоэкранный</PresentationFormat>
  <Paragraphs>144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Liberation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Александра</cp:lastModifiedBy>
  <cp:revision>124</cp:revision>
  <dcterms:modified xsi:type="dcterms:W3CDTF">2024-10-23T07:17:00Z</dcterms:modified>
  <cp:category/>
  <dc:identifier/>
  <cp:contentStatus/>
  <dc:language/>
  <cp:version/>
</cp:coreProperties>
</file>