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47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81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430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56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29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3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76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7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7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74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570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88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138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48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9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9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15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BAD347B-01D6-42D8-A71D-A83AD939A1C5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08BD8C5-E147-4441-BDB4-833C33DAE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63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olgapugina2013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7B379-B00A-4690-AB71-472342A11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13" y="2080620"/>
            <a:ext cx="9882090" cy="1543987"/>
          </a:xfrm>
        </p:spPr>
        <p:txBody>
          <a:bodyPr/>
          <a:lstStyle/>
          <a:p>
            <a:r>
              <a:rPr lang="ru-RU" sz="4400" dirty="0"/>
              <a:t>Остеоинтегративная система экзопротезирования пальцев рук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5E423C-CB34-4CC3-9D3A-1432840382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952653"/>
            <a:ext cx="9882090" cy="1543987"/>
          </a:xfrm>
        </p:spPr>
        <p:txBody>
          <a:bodyPr>
            <a:normAutofit/>
          </a:bodyPr>
          <a:lstStyle/>
          <a:p>
            <a:r>
              <a:rPr lang="ru-RU" sz="1400" dirty="0">
                <a:solidFill>
                  <a:srgbClr val="D9E8EF"/>
                </a:solidFill>
              </a:rPr>
              <a:t>Сфера деятельности: медицинские технологии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8947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A2D811E-40CA-40DD-8A91-16AFBE4717FA}"/>
              </a:ext>
            </a:extLst>
          </p:cNvPr>
          <p:cNvSpPr txBox="1">
            <a:spLocks/>
          </p:cNvSpPr>
          <p:nvPr/>
        </p:nvSpPr>
        <p:spPr>
          <a:xfrm>
            <a:off x="349780" y="596555"/>
            <a:ext cx="1908254" cy="4079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Статистика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CFA0D9-4639-47EE-98D4-C6DB9009DE28}"/>
              </a:ext>
            </a:extLst>
          </p:cNvPr>
          <p:cNvSpPr txBox="1"/>
          <p:nvPr/>
        </p:nvSpPr>
        <p:spPr>
          <a:xfrm>
            <a:off x="243508" y="1146257"/>
            <a:ext cx="11475329" cy="118287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rgbClr val="34637B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rgbClr val="34637B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>
              <a:lnSpc>
                <a:spcPct val="150000"/>
              </a:lnSpc>
            </a:pPr>
            <a:r>
              <a:rPr lang="ru-RU" dirty="0"/>
              <a:t>    Согласно статистике в 2008 году было зарегистрировано более </a:t>
            </a:r>
            <a:r>
              <a:rPr lang="ru-RU" b="1" dirty="0"/>
              <a:t>150 000 </a:t>
            </a:r>
            <a:r>
              <a:rPr lang="ru-RU" dirty="0"/>
              <a:t>операций по ампутации пальцев</a:t>
            </a:r>
            <a:r>
              <a:rPr lang="ru-RU" b="1" dirty="0"/>
              <a:t>, </a:t>
            </a:r>
            <a:r>
              <a:rPr lang="ru-RU" dirty="0"/>
              <a:t>а уже к 2023 эта цифра стала превышать </a:t>
            </a:r>
            <a:r>
              <a:rPr lang="ru-RU" b="1" dirty="0"/>
              <a:t>800 000 </a:t>
            </a:r>
            <a:r>
              <a:rPr lang="ru-RU" dirty="0"/>
              <a:t>операций в год по всему миру.</a:t>
            </a:r>
          </a:p>
          <a:p>
            <a:pPr algn="just">
              <a:lnSpc>
                <a:spcPct val="100000"/>
              </a:lnSpc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A45C1A-2289-4416-AB51-24ADAEA0596D}"/>
              </a:ext>
            </a:extLst>
          </p:cNvPr>
          <p:cNvSpPr txBox="1"/>
          <p:nvPr/>
        </p:nvSpPr>
        <p:spPr>
          <a:xfrm>
            <a:off x="243508" y="5853507"/>
            <a:ext cx="11801609" cy="929315"/>
          </a:xfrm>
          <a:prstGeom prst="rect">
            <a:avLst/>
          </a:prstGeom>
        </p:spPr>
        <p:txBody>
          <a:bodyPr vert="horz" lIns="0" tIns="45720" rIns="91440" bIns="45720" rtlCol="0">
            <a:normAutofit fontScale="92500" lnSpcReduction="10000"/>
          </a:bodyPr>
          <a:lstStyle>
            <a:lvl1pPr indent="0" algn="just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rgbClr val="34637B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rgbClr val="34637B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rgbClr val="34637B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50000"/>
              </a:lnSpc>
            </a:pPr>
            <a:r>
              <a:rPr lang="ru-RU" dirty="0"/>
              <a:t>Основная цель проекта – улучшить уровень функциональности конечности, т.к. ампутация большого пальца составляет </a:t>
            </a:r>
            <a:r>
              <a:rPr lang="ru-RU" b="1" dirty="0"/>
              <a:t>50%</a:t>
            </a:r>
            <a:r>
              <a:rPr lang="ru-RU" dirty="0"/>
              <a:t> всей функции кисти и, по оценкам, </a:t>
            </a:r>
            <a:r>
              <a:rPr lang="ru-RU" b="1" dirty="0"/>
              <a:t>покрывает 80% </a:t>
            </a:r>
            <a:r>
              <a:rPr lang="ru-RU" dirty="0"/>
              <a:t>активности, необходимой для удержания, в то время как ампутация длинных пальцев составляет </a:t>
            </a:r>
            <a:r>
              <a:rPr lang="ru-RU" b="1" dirty="0"/>
              <a:t>около 10% </a:t>
            </a:r>
            <a:r>
              <a:rPr lang="ru-RU" dirty="0"/>
              <a:t>инвалидности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6BBDE95-5D1E-40F6-B9E3-5CBFCC60EA40}"/>
              </a:ext>
            </a:extLst>
          </p:cNvPr>
          <p:cNvGrpSpPr/>
          <p:nvPr/>
        </p:nvGrpSpPr>
        <p:grpSpPr>
          <a:xfrm>
            <a:off x="1219066" y="2011665"/>
            <a:ext cx="9753868" cy="3700078"/>
            <a:chOff x="2489085" y="1797280"/>
            <a:chExt cx="9753868" cy="370007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3D87AA8-74BA-429A-B42C-7BF66F602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89085" y="1797280"/>
              <a:ext cx="5855680" cy="3700078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F0CA5E3-F9F8-4AA7-AE53-1C1FDB993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3706" y="1797280"/>
              <a:ext cx="2980306" cy="370007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782CBF-6E55-438E-9EC8-BE965BF001E7}"/>
                </a:ext>
              </a:extLst>
            </p:cNvPr>
            <p:cNvSpPr txBox="1"/>
            <p:nvPr/>
          </p:nvSpPr>
          <p:spPr>
            <a:xfrm>
              <a:off x="9335729" y="5307235"/>
              <a:ext cx="290722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© </a:t>
              </a:r>
              <a:r>
                <a:rPr lang="ru-RU" sz="600" dirty="0">
                  <a:solidFill>
                    <a:schemeClr val="bg1"/>
                  </a:solidFill>
                </a:rPr>
                <a:t>Опухоль. </a:t>
              </a:r>
              <a:r>
                <a:rPr lang="en-US" sz="600" dirty="0">
                  <a:solidFill>
                    <a:schemeClr val="bg1"/>
                  </a:solidFill>
                </a:rPr>
                <a:t>URL</a:t>
              </a:r>
              <a:r>
                <a:rPr lang="ru-RU" sz="600" dirty="0">
                  <a:solidFill>
                    <a:schemeClr val="bg1"/>
                  </a:solidFill>
                </a:rPr>
                <a:t>: </a:t>
              </a:r>
              <a:r>
                <a:rPr lang="en-US" sz="600" dirty="0">
                  <a:solidFill>
                    <a:schemeClr val="bg1"/>
                  </a:solidFill>
                </a:rPr>
                <a:t>https://7muzgkp74.ru/misc/fibroma-na-ladoni.html</a:t>
              </a:r>
              <a:endParaRPr lang="ru-RU" sz="6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0C8E55-2FA9-42E2-A57B-CCEE437F1802}"/>
                </a:ext>
              </a:extLst>
            </p:cNvPr>
            <p:cNvSpPr txBox="1"/>
            <p:nvPr/>
          </p:nvSpPr>
          <p:spPr>
            <a:xfrm>
              <a:off x="5564289" y="5288277"/>
              <a:ext cx="3158531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©  </a:t>
              </a:r>
              <a:r>
                <a:rPr lang="en-US" sz="600" b="0" i="0" dirty="0">
                  <a:solidFill>
                    <a:schemeClr val="bg1"/>
                  </a:solidFill>
                  <a:effectLst/>
                </a:rPr>
                <a:t>Finger prosthesis</a:t>
              </a:r>
              <a:r>
                <a:rPr lang="ru-RU" sz="600" dirty="0">
                  <a:solidFill>
                    <a:schemeClr val="bg1"/>
                  </a:solidFill>
                </a:rPr>
                <a:t>. </a:t>
              </a:r>
              <a:r>
                <a:rPr lang="en-US" sz="600" dirty="0">
                  <a:solidFill>
                    <a:schemeClr val="bg1"/>
                  </a:solidFill>
                </a:rPr>
                <a:t>URL</a:t>
              </a:r>
              <a:r>
                <a:rPr lang="ru-RU" sz="600" dirty="0">
                  <a:solidFill>
                    <a:schemeClr val="bg1"/>
                  </a:solidFill>
                </a:rPr>
                <a:t>: </a:t>
              </a:r>
              <a:r>
                <a:rPr lang="en-US" sz="600" dirty="0">
                  <a:solidFill>
                    <a:schemeClr val="bg1"/>
                  </a:solidFill>
                </a:rPr>
                <a:t>https://manosydedos.com/index_sel_fingers.html</a:t>
              </a:r>
              <a:endParaRPr lang="ru-RU" sz="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44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797AA0-2D92-4EDC-9862-894B10FB6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652" y="811555"/>
            <a:ext cx="2879552" cy="404254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B765CCB-D98D-4079-B841-0D4D41C6C52F}"/>
              </a:ext>
            </a:extLst>
          </p:cNvPr>
          <p:cNvGrpSpPr/>
          <p:nvPr/>
        </p:nvGrpSpPr>
        <p:grpSpPr>
          <a:xfrm>
            <a:off x="1502041" y="814516"/>
            <a:ext cx="3030462" cy="4039585"/>
            <a:chOff x="2293892" y="814516"/>
            <a:chExt cx="2809649" cy="3369717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ADBC067-FAF2-4743-8D67-89158E39B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3892" y="814516"/>
              <a:ext cx="2774924" cy="2044431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1F1D757-EE6B-4E23-845E-50DC00BAC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47979" y="1887077"/>
              <a:ext cx="2720838" cy="2131006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A26A2EC-0FD4-427B-A629-FC22DA7AC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028" b="44840"/>
            <a:stretch/>
          </p:blipFill>
          <p:spPr>
            <a:xfrm>
              <a:off x="2328617" y="2997842"/>
              <a:ext cx="2774924" cy="1186391"/>
            </a:xfrm>
            <a:prstGeom prst="rect">
              <a:avLst/>
            </a:prstGeom>
          </p:spPr>
        </p:pic>
      </p:grp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16A8AC69-2616-4D44-A5CF-14DF80868109}"/>
              </a:ext>
            </a:extLst>
          </p:cNvPr>
          <p:cNvSpPr txBox="1">
            <a:spLocks/>
          </p:cNvSpPr>
          <p:nvPr/>
        </p:nvSpPr>
        <p:spPr>
          <a:xfrm>
            <a:off x="272886" y="336732"/>
            <a:ext cx="4495896" cy="474823"/>
          </a:xfrm>
          <a:prstGeom prst="rect">
            <a:avLst/>
          </a:prstGeom>
        </p:spPr>
        <p:txBody>
          <a:bodyPr vert="horz" lIns="0" tIns="3600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rgbClr val="3CB89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</a:rPr>
              <a:t>Альтернативы и их недостатки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9C577CCE-E6E9-401F-892D-0674D84B1557}"/>
              </a:ext>
            </a:extLst>
          </p:cNvPr>
          <p:cNvSpPr txBox="1">
            <a:spLocks/>
          </p:cNvSpPr>
          <p:nvPr/>
        </p:nvSpPr>
        <p:spPr>
          <a:xfrm>
            <a:off x="1833581" y="5093064"/>
            <a:ext cx="2404836" cy="1384370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b="1" dirty="0"/>
              <a:t>Косметика</a:t>
            </a:r>
            <a:endParaRPr lang="ru-RU" dirty="0"/>
          </a:p>
          <a:p>
            <a:pPr algn="ctr">
              <a:lnSpc>
                <a:spcPct val="100000"/>
              </a:lnSpc>
            </a:pPr>
            <a:r>
              <a:rPr lang="ru-RU" dirty="0"/>
              <a:t>Низкая функциональность</a:t>
            </a:r>
          </a:p>
          <a:p>
            <a:pPr algn="ctr">
              <a:lnSpc>
                <a:spcPct val="100000"/>
              </a:lnSpc>
            </a:pPr>
            <a:r>
              <a:rPr lang="ru-RU" dirty="0"/>
              <a:t>Нет тактильных ощущений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FB148522-E787-46D8-A78F-7D6ADB728AAF}"/>
              </a:ext>
            </a:extLst>
          </p:cNvPr>
          <p:cNvSpPr txBox="1">
            <a:spLocks/>
          </p:cNvSpPr>
          <p:nvPr/>
        </p:nvSpPr>
        <p:spPr>
          <a:xfrm>
            <a:off x="4616059" y="5087724"/>
            <a:ext cx="3398737" cy="1764936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30000"/>
              </a:lnSpc>
              <a:buNone/>
            </a:pPr>
            <a:r>
              <a:rPr lang="ru-RU" sz="1900" b="1" dirty="0">
                <a:solidFill>
                  <a:srgbClr val="34637B"/>
                </a:solidFill>
              </a:rPr>
              <a:t>Пересадка пальца с ноги</a:t>
            </a:r>
          </a:p>
          <a:p>
            <a:pPr marL="0" indent="0" algn="ctr" defTabSz="914400">
              <a:lnSpc>
                <a:spcPct val="130000"/>
              </a:lnSpc>
              <a:buNone/>
            </a:pPr>
            <a:r>
              <a:rPr lang="ru-RU" sz="1900" dirty="0">
                <a:solidFill>
                  <a:srgbClr val="34637B"/>
                </a:solidFill>
              </a:rPr>
              <a:t>Воспаление в донорской области 20%</a:t>
            </a:r>
          </a:p>
          <a:p>
            <a:pPr marL="0" indent="0" algn="ctr" defTabSz="914400">
              <a:lnSpc>
                <a:spcPct val="130000"/>
              </a:lnSpc>
              <a:buNone/>
            </a:pPr>
            <a:r>
              <a:rPr lang="ru-RU" sz="1900" dirty="0">
                <a:solidFill>
                  <a:srgbClr val="34637B"/>
                </a:solidFill>
              </a:rPr>
              <a:t>Неудачная пересадка в 12%</a:t>
            </a:r>
          </a:p>
          <a:p>
            <a:pPr marL="0" indent="0" algn="ctr" defTabSz="914400">
              <a:lnSpc>
                <a:spcPct val="130000"/>
              </a:lnSpc>
              <a:buNone/>
            </a:pPr>
            <a:r>
              <a:rPr lang="ru-RU" sz="1900" dirty="0">
                <a:solidFill>
                  <a:srgbClr val="34637B"/>
                </a:solidFill>
              </a:rPr>
              <a:t>Сложная операция с микрохирургией</a:t>
            </a:r>
          </a:p>
          <a:p>
            <a:pPr marL="0" indent="0" algn="ctr" defTabSz="914400">
              <a:lnSpc>
                <a:spcPct val="130000"/>
              </a:lnSpc>
              <a:buNone/>
            </a:pPr>
            <a:r>
              <a:rPr lang="ru-RU" sz="1900" dirty="0">
                <a:solidFill>
                  <a:srgbClr val="34637B"/>
                </a:solidFill>
              </a:rPr>
              <a:t>Удаление пальца на ноге</a:t>
            </a:r>
          </a:p>
          <a:p>
            <a:pPr algn="ctr"/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534A9682-4740-4DA3-95C1-A1BF5E77FA55}"/>
              </a:ext>
            </a:extLst>
          </p:cNvPr>
          <p:cNvSpPr txBox="1">
            <a:spLocks/>
          </p:cNvSpPr>
          <p:nvPr/>
        </p:nvSpPr>
        <p:spPr>
          <a:xfrm>
            <a:off x="8234246" y="5087724"/>
            <a:ext cx="2747615" cy="1681172"/>
          </a:xfrm>
          <a:prstGeom prst="rect">
            <a:avLst/>
          </a:prstGeom>
        </p:spPr>
        <p:txBody>
          <a:bodyPr vert="horz" lIns="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3463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Поллицизация (смещение) указательного пальца для реконструкции большого</a:t>
            </a:r>
          </a:p>
          <a:p>
            <a:pPr algn="ctr"/>
            <a:r>
              <a:rPr lang="ru-RU" dirty="0"/>
              <a:t>Не эстетический внешний вид</a:t>
            </a:r>
          </a:p>
          <a:p>
            <a:pPr algn="ctr"/>
            <a:r>
              <a:rPr lang="ru-RU" dirty="0"/>
              <a:t>Ощущение отсутствия пальца</a:t>
            </a:r>
          </a:p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9AECED-15DE-48C7-9E9B-7206403EB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848" y="811555"/>
            <a:ext cx="3191809" cy="41010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BA954C-30EF-41B7-B689-9B6C7BE3BA31}"/>
              </a:ext>
            </a:extLst>
          </p:cNvPr>
          <p:cNvSpPr txBox="1"/>
          <p:nvPr/>
        </p:nvSpPr>
        <p:spPr>
          <a:xfrm>
            <a:off x="1539495" y="4642578"/>
            <a:ext cx="28795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© </a:t>
            </a:r>
            <a:r>
              <a:rPr lang="en-US" sz="400" b="0" i="0" dirty="0" err="1">
                <a:solidFill>
                  <a:schemeClr val="bg1"/>
                </a:solidFill>
                <a:effectLst/>
              </a:rPr>
              <a:t>Shanmuganathan</a:t>
            </a:r>
            <a:r>
              <a:rPr lang="en-US" sz="400" b="0" i="0" dirty="0">
                <a:solidFill>
                  <a:schemeClr val="bg1"/>
                </a:solidFill>
                <a:effectLst/>
              </a:rPr>
              <a:t> N, </a:t>
            </a:r>
            <a:r>
              <a:rPr lang="en-US" sz="400" b="0" i="0" dirty="0" err="1">
                <a:solidFill>
                  <a:schemeClr val="bg1"/>
                </a:solidFill>
                <a:effectLst/>
              </a:rPr>
              <a:t>Maheswari</a:t>
            </a:r>
            <a:r>
              <a:rPr lang="en-US" sz="400" b="0" i="0" dirty="0">
                <a:solidFill>
                  <a:schemeClr val="bg1"/>
                </a:solidFill>
                <a:effectLst/>
              </a:rPr>
              <a:t> MU, </a:t>
            </a:r>
            <a:r>
              <a:rPr lang="en-US" sz="400" b="0" i="0" dirty="0" err="1">
                <a:solidFill>
                  <a:schemeClr val="bg1"/>
                </a:solidFill>
                <a:effectLst/>
              </a:rPr>
              <a:t>Anandkumar</a:t>
            </a:r>
            <a:r>
              <a:rPr lang="en-US" sz="400" b="0" i="0" dirty="0">
                <a:solidFill>
                  <a:schemeClr val="bg1"/>
                </a:solidFill>
                <a:effectLst/>
              </a:rPr>
              <a:t> V, Padmanabhan TV, Swarup S, </a:t>
            </a:r>
            <a:r>
              <a:rPr lang="en-US" sz="400" b="0" i="0" dirty="0" err="1">
                <a:solidFill>
                  <a:schemeClr val="bg1"/>
                </a:solidFill>
                <a:effectLst/>
              </a:rPr>
              <a:t>Jibran</a:t>
            </a:r>
            <a:r>
              <a:rPr lang="en-US" sz="400" b="0" i="0" dirty="0">
                <a:solidFill>
                  <a:schemeClr val="bg1"/>
                </a:solidFill>
                <a:effectLst/>
              </a:rPr>
              <a:t> AH. Aesthetic finger prosthesis. J Indian </a:t>
            </a:r>
            <a:r>
              <a:rPr lang="en-US" sz="400" b="0" i="0" dirty="0" err="1">
                <a:solidFill>
                  <a:schemeClr val="bg1"/>
                </a:solidFill>
                <a:effectLst/>
              </a:rPr>
              <a:t>Prosthodont</a:t>
            </a:r>
            <a:r>
              <a:rPr lang="en-US" sz="400" b="0" i="0" dirty="0">
                <a:solidFill>
                  <a:schemeClr val="bg1"/>
                </a:solidFill>
                <a:effectLst/>
              </a:rPr>
              <a:t> Soc. 2011 Dec;11(4)</a:t>
            </a:r>
            <a:endParaRPr lang="ru-RU" sz="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008647-F940-4E97-AC63-D2029F3D74DB}"/>
              </a:ext>
            </a:extLst>
          </p:cNvPr>
          <p:cNvSpPr txBox="1"/>
          <p:nvPr/>
        </p:nvSpPr>
        <p:spPr>
          <a:xfrm>
            <a:off x="5039591" y="2255940"/>
            <a:ext cx="269533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© </a:t>
            </a:r>
            <a:r>
              <a:rPr lang="en-US" sz="500" b="0" i="0" dirty="0">
                <a:solidFill>
                  <a:schemeClr val="bg1"/>
                </a:solidFill>
                <a:effectLst/>
              </a:rPr>
              <a:t>Cobbett JR. Free digital transfer. Report of a case of transfer of a great toe to replace an amputated thumb. J Bone Joint Surg Br. 1969 Nov;51(4):677-9. PMID: 5371970.</a:t>
            </a:r>
            <a:endParaRPr lang="ru-RU" sz="5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E960C0-3B94-4434-9F89-704D7BFBE791}"/>
              </a:ext>
            </a:extLst>
          </p:cNvPr>
          <p:cNvSpPr txBox="1"/>
          <p:nvPr/>
        </p:nvSpPr>
        <p:spPr>
          <a:xfrm>
            <a:off x="8118260" y="4632599"/>
            <a:ext cx="30786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© </a:t>
            </a:r>
            <a:r>
              <a:rPr lang="ru-RU" sz="600" dirty="0">
                <a:solidFill>
                  <a:schemeClr val="bg1"/>
                </a:solidFill>
              </a:rPr>
              <a:t>Лу </a:t>
            </a:r>
            <a:r>
              <a:rPr lang="ru-RU" sz="600" dirty="0" err="1">
                <a:solidFill>
                  <a:schemeClr val="bg1"/>
                </a:solidFill>
              </a:rPr>
              <a:t>Иань</a:t>
            </a:r>
            <a:r>
              <a:rPr lang="ru-RU" sz="600" dirty="0">
                <a:solidFill>
                  <a:schemeClr val="bg1"/>
                </a:solidFill>
              </a:rPr>
              <a:t> , </a:t>
            </a:r>
            <a:r>
              <a:rPr lang="ru-RU" sz="600" dirty="0" err="1">
                <a:solidFill>
                  <a:schemeClr val="bg1"/>
                </a:solidFill>
              </a:rPr>
              <a:t>Сяо</a:t>
            </a:r>
            <a:r>
              <a:rPr lang="ru-RU" sz="600" dirty="0">
                <a:solidFill>
                  <a:schemeClr val="bg1"/>
                </a:solidFill>
              </a:rPr>
              <a:t> </a:t>
            </a:r>
            <a:r>
              <a:rPr lang="ru-RU" sz="600" dirty="0" err="1">
                <a:solidFill>
                  <a:schemeClr val="bg1"/>
                </a:solidFill>
              </a:rPr>
              <a:t>Хайцзюнь</a:t>
            </a:r>
            <a:r>
              <a:rPr lang="ru-RU" sz="600" dirty="0">
                <a:solidFill>
                  <a:schemeClr val="bg1"/>
                </a:solidFill>
              </a:rPr>
              <a:t> , </a:t>
            </a:r>
            <a:r>
              <a:rPr lang="ru-RU" sz="600" dirty="0" err="1">
                <a:solidFill>
                  <a:schemeClr val="bg1"/>
                </a:solidFill>
              </a:rPr>
              <a:t>Сюэ</a:t>
            </a:r>
            <a:r>
              <a:rPr lang="ru-RU" sz="600" dirty="0">
                <a:solidFill>
                  <a:schemeClr val="bg1"/>
                </a:solidFill>
              </a:rPr>
              <a:t> Фэн</a:t>
            </a:r>
            <a:r>
              <a:rPr lang="en-US" sz="600" dirty="0">
                <a:solidFill>
                  <a:schemeClr val="bg1"/>
                </a:solidFill>
              </a:rPr>
              <a:t>/ </a:t>
            </a:r>
            <a:r>
              <a:rPr lang="ru-RU" sz="600" dirty="0">
                <a:solidFill>
                  <a:schemeClr val="bg1"/>
                </a:solidFill>
              </a:rPr>
              <a:t>Травмированная </a:t>
            </a:r>
            <a:r>
              <a:rPr lang="ru-RU" sz="600" dirty="0" err="1">
                <a:solidFill>
                  <a:schemeClr val="bg1"/>
                </a:solidFill>
              </a:rPr>
              <a:t>полликация</a:t>
            </a:r>
            <a:r>
              <a:rPr lang="ru-RU" sz="600" dirty="0">
                <a:solidFill>
                  <a:schemeClr val="bg1"/>
                </a:solidFill>
              </a:rPr>
              <a:t> указательного пальца для реконструкции большого пальца - история болезни</a:t>
            </a:r>
          </a:p>
          <a:p>
            <a:endParaRPr lang="ru-RU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51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99830E-B0B3-4224-8864-2D11EE5D48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5" t="598" r="2427" b="4866"/>
          <a:stretch/>
        </p:blipFill>
        <p:spPr>
          <a:xfrm>
            <a:off x="560694" y="1074483"/>
            <a:ext cx="3018267" cy="3514714"/>
          </a:xfrm>
          <a:prstGeom prst="rect">
            <a:avLst/>
          </a:prstGeom>
        </p:spPr>
      </p:pic>
      <p:sp>
        <p:nvSpPr>
          <p:cNvPr id="3" name="Заголовок 18">
            <a:extLst>
              <a:ext uri="{FF2B5EF4-FFF2-40B4-BE49-F238E27FC236}">
                <a16:creationId xmlns:a16="http://schemas.microsoft.com/office/drawing/2014/main" id="{F29D2D19-BD89-4FAB-987F-AB722E6F9C53}"/>
              </a:ext>
            </a:extLst>
          </p:cNvPr>
          <p:cNvSpPr txBox="1">
            <a:spLocks/>
          </p:cNvSpPr>
          <p:nvPr/>
        </p:nvSpPr>
        <p:spPr>
          <a:xfrm>
            <a:off x="239782" y="202472"/>
            <a:ext cx="1033593" cy="4249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Кейсы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9617DAA-12D9-46E0-B05E-64E04690A0AD}"/>
              </a:ext>
            </a:extLst>
          </p:cNvPr>
          <p:cNvCxnSpPr>
            <a:cxnSpLocks/>
          </p:cNvCxnSpPr>
          <p:nvPr/>
        </p:nvCxnSpPr>
        <p:spPr>
          <a:xfrm flipV="1">
            <a:off x="3786669" y="0"/>
            <a:ext cx="0" cy="685800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7AA0CDA-F7E4-4C0A-9E94-75DBC3DB3147}"/>
              </a:ext>
            </a:extLst>
          </p:cNvPr>
          <p:cNvCxnSpPr>
            <a:cxnSpLocks/>
          </p:cNvCxnSpPr>
          <p:nvPr/>
        </p:nvCxnSpPr>
        <p:spPr>
          <a:xfrm flipV="1">
            <a:off x="6965989" y="0"/>
            <a:ext cx="0" cy="685800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416D9AD-6729-4BA1-87C7-72C3C9ECD88A}"/>
              </a:ext>
            </a:extLst>
          </p:cNvPr>
          <p:cNvSpPr txBox="1"/>
          <p:nvPr/>
        </p:nvSpPr>
        <p:spPr>
          <a:xfrm>
            <a:off x="696651" y="5241622"/>
            <a:ext cx="2732063" cy="10387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50">
                <a:solidFill>
                  <a:srgbClr val="3C718C"/>
                </a:solidFill>
              </a:defRPr>
            </a:lvl1pPr>
          </a:lstStyle>
          <a:p>
            <a:r>
              <a:rPr lang="en-US" sz="1000" dirty="0"/>
              <a:t>Sierakowski A, Watts C, Thomas K, Elliot D.</a:t>
            </a:r>
            <a:r>
              <a:rPr lang="ru-RU" sz="1000" dirty="0"/>
              <a:t> «</a:t>
            </a:r>
            <a:r>
              <a:rPr lang="en-US" sz="1000" dirty="0"/>
              <a:t>Long-term outcomes of osseointegrated digital prostheses for proximal amputations</a:t>
            </a:r>
            <a:r>
              <a:rPr lang="ru-RU" sz="1000" dirty="0"/>
              <a:t>»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3 пациента с 1996 по 2006 г.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98783-85C7-4B9D-98E0-2357CEC9CC75}"/>
              </a:ext>
            </a:extLst>
          </p:cNvPr>
          <p:cNvSpPr txBox="1"/>
          <p:nvPr/>
        </p:nvSpPr>
        <p:spPr>
          <a:xfrm>
            <a:off x="7341706" y="5249317"/>
            <a:ext cx="2926256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50">
                <a:solidFill>
                  <a:srgbClr val="3C718C"/>
                </a:solidFill>
              </a:defRPr>
            </a:lvl1pPr>
          </a:lstStyle>
          <a:p>
            <a:r>
              <a:rPr lang="it-IT" sz="1000" dirty="0"/>
              <a:t>Bregoli C, Biffi CA, Morellato K, Gruppioni E, Primavera M, Rampoldi M, Lando M, Adani R, Tuissi A.</a:t>
            </a:r>
            <a:r>
              <a:rPr lang="ru-RU" sz="1000" dirty="0"/>
              <a:t> «</a:t>
            </a:r>
            <a:r>
              <a:rPr lang="en-US" sz="1000" dirty="0"/>
              <a:t>Osseointegrated Finger Prostheses Using a Tripod Titanium Mini-Plate</a:t>
            </a:r>
            <a:r>
              <a:rPr lang="ru-RU" sz="1000" dirty="0"/>
              <a:t>»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7 пациентов в 2016 г.</a:t>
            </a:r>
            <a:endParaRPr lang="en-US" b="1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1E8FEE1-F80C-4B3A-ADCB-4BB89F804918}"/>
              </a:ext>
            </a:extLst>
          </p:cNvPr>
          <p:cNvCxnSpPr>
            <a:cxnSpLocks/>
          </p:cNvCxnSpPr>
          <p:nvPr/>
        </p:nvCxnSpPr>
        <p:spPr>
          <a:xfrm flipV="1">
            <a:off x="1438949" y="6081018"/>
            <a:ext cx="11054080" cy="81063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37E7D6-0FFC-4E76-A022-DD529F0ED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553" y="776982"/>
            <a:ext cx="3238500" cy="18383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0F7C7C-F8CA-4712-8658-F77D2002E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553" y="2907930"/>
            <a:ext cx="3238500" cy="2124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23AD9C-5ACB-4CF2-8353-20EEF7E9CB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45" t="6512" r="9235" b="25755"/>
          <a:stretch/>
        </p:blipFill>
        <p:spPr>
          <a:xfrm>
            <a:off x="4027119" y="500747"/>
            <a:ext cx="2569373" cy="18186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CF63E3-8551-4E02-9DFD-22E595D43919}"/>
              </a:ext>
            </a:extLst>
          </p:cNvPr>
          <p:cNvSpPr txBox="1"/>
          <p:nvPr/>
        </p:nvSpPr>
        <p:spPr>
          <a:xfrm>
            <a:off x="4039239" y="5249317"/>
            <a:ext cx="2601798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3C718C"/>
                </a:solidFill>
              </a:rPr>
              <a:t>Li AT, Shepherd A, Gray SJ, Slattery P, </a:t>
            </a:r>
            <a:r>
              <a:rPr lang="en-US" sz="1000" dirty="0" err="1">
                <a:solidFill>
                  <a:srgbClr val="3C718C"/>
                </a:solidFill>
              </a:rPr>
              <a:t>Bruscino</a:t>
            </a:r>
            <a:r>
              <a:rPr lang="en-US" sz="1000" dirty="0">
                <a:solidFill>
                  <a:srgbClr val="3C718C"/>
                </a:solidFill>
              </a:rPr>
              <a:t>-Raiola F.</a:t>
            </a:r>
            <a:r>
              <a:rPr lang="ru-RU" sz="1000" dirty="0">
                <a:solidFill>
                  <a:srgbClr val="3C718C"/>
                </a:solidFill>
              </a:rPr>
              <a:t> «</a:t>
            </a:r>
            <a:r>
              <a:rPr lang="en-US" sz="1000" dirty="0">
                <a:solidFill>
                  <a:srgbClr val="3C718C"/>
                </a:solidFill>
              </a:rPr>
              <a:t>Comparative outcome analysis of osseointegrated reconstruction and replantation for digital amputations</a:t>
            </a:r>
            <a:r>
              <a:rPr lang="ru-RU" sz="1000" dirty="0">
                <a:solidFill>
                  <a:srgbClr val="3C718C"/>
                </a:solidFill>
              </a:rPr>
              <a:t>»</a:t>
            </a:r>
          </a:p>
          <a:p>
            <a:pPr algn="just"/>
            <a:endParaRPr lang="ru-RU" sz="1050" dirty="0">
              <a:solidFill>
                <a:srgbClr val="3C718C"/>
              </a:solidFill>
            </a:endParaRPr>
          </a:p>
          <a:p>
            <a:pPr algn="ctr"/>
            <a:r>
              <a:rPr lang="ru-RU" sz="1050" b="1" dirty="0">
                <a:solidFill>
                  <a:srgbClr val="3C718C"/>
                </a:solidFill>
              </a:rPr>
              <a:t>10 пациентов в 2020 г.</a:t>
            </a:r>
            <a:endParaRPr lang="en-US" sz="1050" b="1" dirty="0">
              <a:solidFill>
                <a:srgbClr val="3C718C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C2984C-ED9F-4AE8-8271-67BC5990E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568" y="2460545"/>
            <a:ext cx="2555633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7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59AADA-36F5-4DC1-9E77-9BAF0296C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000" contrast="22000"/>
                    </a14:imgEffect>
                  </a14:imgLayer>
                </a14:imgProps>
              </a:ext>
            </a:extLst>
          </a:blip>
          <a:srcRect l="8841" t="9006"/>
          <a:stretch/>
        </p:blipFill>
        <p:spPr>
          <a:xfrm>
            <a:off x="5858442" y="780564"/>
            <a:ext cx="3933153" cy="4693954"/>
          </a:xfrm>
          <a:prstGeom prst="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F332BA24-36E9-4D46-A858-F740C43A7489}"/>
              </a:ext>
            </a:extLst>
          </p:cNvPr>
          <p:cNvSpPr txBox="1">
            <a:spLocks/>
          </p:cNvSpPr>
          <p:nvPr/>
        </p:nvSpPr>
        <p:spPr>
          <a:xfrm>
            <a:off x="104875" y="277905"/>
            <a:ext cx="8441548" cy="11325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Остеоинтегративная система экзопротезирования пальцев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CBC29843-57FA-404B-83A1-73F1AF873B02}"/>
              </a:ext>
            </a:extLst>
          </p:cNvPr>
          <p:cNvSpPr txBox="1">
            <a:spLocks/>
          </p:cNvSpPr>
          <p:nvPr/>
        </p:nvSpPr>
        <p:spPr>
          <a:xfrm>
            <a:off x="488293" y="890612"/>
            <a:ext cx="4559071" cy="547740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 Система чрескожного протезирования состоит из следующих элементов: </a:t>
            </a:r>
            <a:b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Имплантат</a:t>
            </a: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 из биосовместимого титанового сплава, устанавливаемый в костный канал культи пациента хирургическим методом </a:t>
            </a:r>
          </a:p>
          <a:p>
            <a:pPr marL="285750" indent="-28575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Жесткий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 каркас </a:t>
            </a: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пальца</a:t>
            </a:r>
          </a:p>
          <a:p>
            <a:pPr marL="285750" indent="-28575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Съемная 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косметическая часть</a:t>
            </a:r>
            <a:r>
              <a:rPr lang="ru-RU" dirty="0">
                <a:solidFill>
                  <a:srgbClr val="002060"/>
                </a:solidFill>
                <a:ea typeface="Times New Roman" panose="02020603050405020304" pitchFamily="18" charset="0"/>
              </a:rPr>
              <a:t>, имитирующая отсутствующую конечность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7D5FAD-F78E-4119-B503-C10408E22382}"/>
              </a:ext>
            </a:extLst>
          </p:cNvPr>
          <p:cNvSpPr txBox="1"/>
          <p:nvPr/>
        </p:nvSpPr>
        <p:spPr>
          <a:xfrm>
            <a:off x="6196303" y="5906351"/>
            <a:ext cx="35952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600" dirty="0">
                <a:solidFill>
                  <a:srgbClr val="3C718C"/>
                </a:solidFill>
              </a:rPr>
              <a:t>©  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Bregoli C,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Biffi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CA,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Morellato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K,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Gruppioni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E, Primavera M,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Rampoldi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M,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Lando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M, Adani R,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Tuissi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A. Osseointegrated Metallic Implants for Finger Amputees: A Review of the Literature.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Orthop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Surg. 2022 Jun;14(6):1019-1033.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doi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: 10.1111/os.13296.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Epub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2022 May 7. PMID: 35524645; PMCID: PMC9163974.</a:t>
            </a:r>
            <a:endParaRPr lang="ru-RU" sz="600" dirty="0">
              <a:solidFill>
                <a:srgbClr val="3463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0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210B5716-4951-4748-BC6C-44758E399413}"/>
              </a:ext>
            </a:extLst>
          </p:cNvPr>
          <p:cNvSpPr txBox="1">
            <a:spLocks/>
          </p:cNvSpPr>
          <p:nvPr/>
        </p:nvSpPr>
        <p:spPr>
          <a:xfrm>
            <a:off x="271153" y="287882"/>
            <a:ext cx="9420839" cy="11325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Результат: усовершенствованная конструкция </a:t>
            </a:r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A9D3BB9B-8810-403C-B384-DDE137D06190}"/>
              </a:ext>
            </a:extLst>
          </p:cNvPr>
          <p:cNvSpPr txBox="1">
            <a:spLocks/>
          </p:cNvSpPr>
          <p:nvPr/>
        </p:nvSpPr>
        <p:spPr>
          <a:xfrm>
            <a:off x="3125910" y="3241013"/>
            <a:ext cx="7369091" cy="129377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</a:rPr>
              <a:t>1 – остеоинтегрируемый винт, 2 – абатмент, 3 – соединительный винт, 4 – магнит, 5 – каркас, 6 – силиконовое покрытие.</a:t>
            </a:r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51AB38-9D36-4592-825B-969F6575C27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/>
          <a:stretch/>
        </p:blipFill>
        <p:spPr bwMode="auto">
          <a:xfrm>
            <a:off x="2009814" y="1055436"/>
            <a:ext cx="9241884" cy="2052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5C3DA7-40DE-4841-9A9F-DC9FCC2D9A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22"/>
          <a:stretch/>
        </p:blipFill>
        <p:spPr>
          <a:xfrm>
            <a:off x="2009814" y="3941608"/>
            <a:ext cx="9069651" cy="2400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4C839A-0BAA-4599-A5BD-774D84B5BFF3}"/>
              </a:ext>
            </a:extLst>
          </p:cNvPr>
          <p:cNvSpPr txBox="1"/>
          <p:nvPr/>
        </p:nvSpPr>
        <p:spPr>
          <a:xfrm>
            <a:off x="1658626" y="6385452"/>
            <a:ext cx="997034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3C718C"/>
                </a:solidFill>
              </a:rPr>
              <a:t>©</a:t>
            </a:r>
            <a:r>
              <a:rPr lang="ru-RU" sz="600" b="0" i="0" dirty="0">
                <a:solidFill>
                  <a:srgbClr val="3C718C"/>
                </a:solidFill>
                <a:effectLst/>
              </a:rPr>
              <a:t> </a:t>
            </a:r>
            <a:r>
              <a:rPr lang="en-US" sz="600" b="0" i="0" dirty="0">
                <a:solidFill>
                  <a:srgbClr val="3C718C"/>
                </a:solidFill>
                <a:effectLst/>
              </a:rPr>
              <a:t>Manrique 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OJ, Ciudad P,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Doscher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M, Lo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Torto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F, Liebling R, Galan R. Osseointegrated Finger Prostheses Using a Tripod Titanium Mini-Plate. Arch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Plast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Surg. 2017 Mar;44(2):150-156.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doi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: 10.5999/aps.2017.44.2.150. </a:t>
            </a:r>
            <a:r>
              <a:rPr lang="en-US" sz="600" b="0" i="0" dirty="0" err="1">
                <a:solidFill>
                  <a:srgbClr val="34637B"/>
                </a:solidFill>
                <a:effectLst/>
              </a:rPr>
              <a:t>Epub</a:t>
            </a:r>
            <a:r>
              <a:rPr lang="en-US" sz="600" b="0" i="0" dirty="0">
                <a:solidFill>
                  <a:srgbClr val="34637B"/>
                </a:solidFill>
                <a:effectLst/>
              </a:rPr>
              <a:t> 2017 Mar 15. PMID: 28352604; PMCID: PMC5366522.</a:t>
            </a:r>
            <a:endParaRPr lang="ru-RU" sz="600" dirty="0">
              <a:solidFill>
                <a:srgbClr val="3463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123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4">
            <a:extLst>
              <a:ext uri="{FF2B5EF4-FFF2-40B4-BE49-F238E27FC236}">
                <a16:creationId xmlns:a16="http://schemas.microsoft.com/office/drawing/2014/main" id="{1B70D6DE-C97F-4884-AE5E-622E566861A8}"/>
              </a:ext>
            </a:extLst>
          </p:cNvPr>
          <p:cNvSpPr txBox="1">
            <a:spLocks/>
          </p:cNvSpPr>
          <p:nvPr/>
        </p:nvSpPr>
        <p:spPr>
          <a:xfrm>
            <a:off x="492612" y="1170524"/>
            <a:ext cx="5160160" cy="525239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Повышение функциональности руки до 75%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Частичное восстановление чувствительности, засчет костного крепления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Отсутствие потребности в донорской части тела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Малоинвазивная операция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Быстрая реабилитация</a:t>
            </a:r>
          </a:p>
          <a:p>
            <a:pPr algn="just">
              <a:lnSpc>
                <a:spcPct val="150000"/>
              </a:lnSpc>
            </a:pPr>
            <a:endParaRPr lang="ru-RU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Дальнейшие перспективы развития системы  – внедрение функции бесконтактной оплаты, магнитного ключа, электронного паспорта (по чипу).</a:t>
            </a:r>
          </a:p>
          <a:p>
            <a:pPr algn="just"/>
            <a:endParaRPr lang="ru-RU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68E989A-3416-4AA3-9952-CC7B204FC884}"/>
              </a:ext>
            </a:extLst>
          </p:cNvPr>
          <p:cNvSpPr txBox="1">
            <a:spLocks/>
          </p:cNvSpPr>
          <p:nvPr/>
        </p:nvSpPr>
        <p:spPr>
          <a:xfrm>
            <a:off x="492612" y="383483"/>
            <a:ext cx="2300817" cy="1132528"/>
          </a:xfrm>
          <a:prstGeom prst="rect">
            <a:avLst/>
          </a:prstGeom>
        </p:spPr>
        <p:txBody>
          <a:bodyPr vert="horz" lIns="0" tIns="3600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rgbClr val="3CB89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</a:rPr>
              <a:t>Преимущества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F3B1DE5-BF40-4813-ABD9-6980950FF245}"/>
              </a:ext>
            </a:extLst>
          </p:cNvPr>
          <p:cNvCxnSpPr>
            <a:cxnSpLocks/>
          </p:cNvCxnSpPr>
          <p:nvPr/>
        </p:nvCxnSpPr>
        <p:spPr>
          <a:xfrm>
            <a:off x="2428892" y="1615447"/>
            <a:ext cx="5149908" cy="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8367DF-7568-43A6-889E-AF0726F615B2}"/>
              </a:ext>
            </a:extLst>
          </p:cNvPr>
          <p:cNvCxnSpPr>
            <a:cxnSpLocks/>
          </p:cNvCxnSpPr>
          <p:nvPr/>
        </p:nvCxnSpPr>
        <p:spPr>
          <a:xfrm>
            <a:off x="2448604" y="3292891"/>
            <a:ext cx="5250269" cy="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F0650D-E6A4-4F1B-AAE4-70D7363C3BEE}"/>
              </a:ext>
            </a:extLst>
          </p:cNvPr>
          <p:cNvCxnSpPr>
            <a:cxnSpLocks/>
          </p:cNvCxnSpPr>
          <p:nvPr/>
        </p:nvCxnSpPr>
        <p:spPr>
          <a:xfrm>
            <a:off x="2420893" y="2485813"/>
            <a:ext cx="5250269" cy="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A9C1EF3-C141-486B-B88C-2F0543777886}"/>
              </a:ext>
            </a:extLst>
          </p:cNvPr>
          <p:cNvCxnSpPr>
            <a:cxnSpLocks/>
          </p:cNvCxnSpPr>
          <p:nvPr/>
        </p:nvCxnSpPr>
        <p:spPr>
          <a:xfrm>
            <a:off x="2457840" y="3796722"/>
            <a:ext cx="5250269" cy="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630D4B4-F46C-4D9D-AD60-E9F54425AFF5}"/>
              </a:ext>
            </a:extLst>
          </p:cNvPr>
          <p:cNvCxnSpPr>
            <a:cxnSpLocks/>
          </p:cNvCxnSpPr>
          <p:nvPr/>
        </p:nvCxnSpPr>
        <p:spPr>
          <a:xfrm>
            <a:off x="2495466" y="4323084"/>
            <a:ext cx="5250269" cy="0"/>
          </a:xfrm>
          <a:prstGeom prst="line">
            <a:avLst/>
          </a:prstGeom>
          <a:ln w="12700">
            <a:solidFill>
              <a:srgbClr val="34637B">
                <a:alpha val="2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E06EACE9-651D-45DF-A84E-AA1E0F361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230" y="3188743"/>
            <a:ext cx="3718385" cy="248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2F6217-07F0-453C-A10D-0E6AF9B88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230" y="881317"/>
            <a:ext cx="3718385" cy="19526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8E5F4C-293A-4312-8BE7-B453D9BAA695}"/>
              </a:ext>
            </a:extLst>
          </p:cNvPr>
          <p:cNvSpPr txBox="1"/>
          <p:nvPr/>
        </p:nvSpPr>
        <p:spPr>
          <a:xfrm>
            <a:off x="7255473" y="5320929"/>
            <a:ext cx="50681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©  </a:t>
            </a:r>
            <a:r>
              <a:rPr lang="en-US" sz="7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EmpresaDianceht</a:t>
            </a:r>
            <a:r>
              <a:rPr lang="ru-RU" sz="700" b="0" i="0" dirty="0">
                <a:solidFill>
                  <a:schemeClr val="bg1"/>
                </a:solidFill>
                <a:effectLst/>
              </a:rPr>
              <a:t> (17.06.2014 г.). </a:t>
            </a:r>
            <a:r>
              <a:rPr lang="en-US" sz="700" b="1" i="0" dirty="0">
                <a:solidFill>
                  <a:schemeClr val="bg1"/>
                </a:solidFill>
                <a:effectLst/>
                <a:latin typeface="YouTube Sans"/>
              </a:rPr>
              <a:t>Functional finger prosthesis, No. 28</a:t>
            </a:r>
          </a:p>
          <a:p>
            <a:r>
              <a:rPr lang="ru-RU" sz="700" b="1" i="0" dirty="0">
                <a:solidFill>
                  <a:schemeClr val="bg1"/>
                </a:solidFill>
                <a:effectLst/>
              </a:rPr>
              <a:t>YouTube.</a:t>
            </a:r>
            <a:r>
              <a:rPr lang="ru-RU" sz="700" b="0" i="0" dirty="0">
                <a:solidFill>
                  <a:schemeClr val="bg1"/>
                </a:solidFill>
                <a:effectLst/>
              </a:rPr>
              <a:t> </a:t>
            </a:r>
            <a:r>
              <a:rPr lang="en-US" sz="700" b="0" i="0" dirty="0">
                <a:solidFill>
                  <a:schemeClr val="bg1"/>
                </a:solidFill>
                <a:effectLst/>
              </a:rPr>
              <a:t>https://www.youtube.com/watch?v=kyIEyns_E34</a:t>
            </a:r>
            <a:endParaRPr lang="ru-RU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1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F3A07622-EE90-4539-9522-CB9E723E67ED}"/>
              </a:ext>
            </a:extLst>
          </p:cNvPr>
          <p:cNvSpPr txBox="1">
            <a:spLocks/>
          </p:cNvSpPr>
          <p:nvPr/>
        </p:nvSpPr>
        <p:spPr>
          <a:xfrm>
            <a:off x="4460960" y="713775"/>
            <a:ext cx="5039468" cy="11325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Ценностное предложение</a:t>
            </a:r>
            <a:br>
              <a:rPr lang="ru-RU" sz="2000" dirty="0">
                <a:solidFill>
                  <a:schemeClr val="accent1"/>
                </a:solidFill>
              </a:rPr>
            </a:b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F3E6A-56ED-4A53-BFA3-AA064A941CE7}"/>
              </a:ext>
            </a:extLst>
          </p:cNvPr>
          <p:cNvSpPr txBox="1"/>
          <p:nvPr/>
        </p:nvSpPr>
        <p:spPr>
          <a:xfrm>
            <a:off x="1380903" y="2373548"/>
            <a:ext cx="9637582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34637B"/>
                </a:solidFill>
              </a:rPr>
              <a:t>     Помогаем клиникам обеспечить повышение функциональности конечностей пациентов с помощью разработки  и установки остеоинтеграционной системы экзопротезирования, закрепляющейся внутрь кости, что создает преимущество перед альтернативными видами решения проблемы. </a:t>
            </a:r>
          </a:p>
        </p:txBody>
      </p:sp>
    </p:spTree>
    <p:extLst>
      <p:ext uri="{BB962C8B-B14F-4D97-AF65-F5344CB8AC3E}">
        <p14:creationId xmlns:p14="http://schemas.microsoft.com/office/powerpoint/2010/main" val="1687059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8479F-D266-427A-B1AE-D3888245611D}"/>
              </a:ext>
            </a:extLst>
          </p:cNvPr>
          <p:cNvSpPr txBox="1">
            <a:spLocks/>
          </p:cNvSpPr>
          <p:nvPr/>
        </p:nvSpPr>
        <p:spPr bwMode="auto">
          <a:xfrm>
            <a:off x="2526277" y="782186"/>
            <a:ext cx="7327232" cy="5643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26786" tIns="26786" rIns="26786" bIns="26786"/>
          <a:lstStyle/>
          <a:p>
            <a:pPr algn="ctr">
              <a:defRPr/>
            </a:pPr>
            <a:r>
              <a:rPr lang="ru-RU" sz="3000" b="1" kern="0" dirty="0">
                <a:latin typeface="Segoe UI" panose="020B0502040204020203" pitchFamily="34" charset="0"/>
                <a:cs typeface="Segoe UI" panose="020B0502040204020203" pitchFamily="34" charset="0"/>
                <a:sym typeface="Gill Sans" charset="0"/>
              </a:rPr>
              <a:t>Бизнес модель</a:t>
            </a:r>
            <a:endParaRPr lang="ru-RU" sz="3000" kern="0" dirty="0">
              <a:latin typeface="Segoe UI" panose="020B0502040204020203" pitchFamily="34" charset="0"/>
              <a:cs typeface="Segoe UI" panose="020B0502040204020203" pitchFamily="34" charset="0"/>
              <a:sym typeface="Gill Sans" charset="0"/>
            </a:endParaRPr>
          </a:p>
        </p:txBody>
      </p:sp>
      <p:sp>
        <p:nvSpPr>
          <p:cNvPr id="3" name="Скругленный прямоугольник 5">
            <a:extLst>
              <a:ext uri="{FF2B5EF4-FFF2-40B4-BE49-F238E27FC236}">
                <a16:creationId xmlns:a16="http://schemas.microsoft.com/office/drawing/2014/main" id="{8784A8AC-3746-464F-81BA-A3551F73E235}"/>
              </a:ext>
            </a:extLst>
          </p:cNvPr>
          <p:cNvSpPr/>
          <p:nvPr/>
        </p:nvSpPr>
        <p:spPr>
          <a:xfrm>
            <a:off x="2873752" y="1472071"/>
            <a:ext cx="6579509" cy="3890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167AD3-B084-4B91-9A5F-6CA5B52670D1}"/>
              </a:ext>
            </a:extLst>
          </p:cNvPr>
          <p:cNvSpPr txBox="1"/>
          <p:nvPr/>
        </p:nvSpPr>
        <p:spPr>
          <a:xfrm>
            <a:off x="2738927" y="1512342"/>
            <a:ext cx="678934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200" dirty="0"/>
              <a:t>MVP – Остеоинтеграционная система экзопротезирования пальцев рук </a:t>
            </a:r>
          </a:p>
        </p:txBody>
      </p:sp>
      <p:sp>
        <p:nvSpPr>
          <p:cNvPr id="5" name="Скругленный прямоугольник 7">
            <a:extLst>
              <a:ext uri="{FF2B5EF4-FFF2-40B4-BE49-F238E27FC236}">
                <a16:creationId xmlns:a16="http://schemas.microsoft.com/office/drawing/2014/main" id="{E0FA527F-AFA6-488F-828F-9FE045B7B49A}"/>
              </a:ext>
            </a:extLst>
          </p:cNvPr>
          <p:cNvSpPr/>
          <p:nvPr/>
        </p:nvSpPr>
        <p:spPr>
          <a:xfrm>
            <a:off x="4099659" y="1903220"/>
            <a:ext cx="2090234" cy="28206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Скругленный прямоугольник 8">
            <a:extLst>
              <a:ext uri="{FF2B5EF4-FFF2-40B4-BE49-F238E27FC236}">
                <a16:creationId xmlns:a16="http://schemas.microsoft.com/office/drawing/2014/main" id="{2A3AE1E7-BD8E-4AA7-A679-55C61971A482}"/>
              </a:ext>
            </a:extLst>
          </p:cNvPr>
          <p:cNvSpPr/>
          <p:nvPr/>
        </p:nvSpPr>
        <p:spPr>
          <a:xfrm>
            <a:off x="6257249" y="1903220"/>
            <a:ext cx="2090234" cy="28206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927D40-D54B-4FBF-BB51-7F044C2F5018}"/>
              </a:ext>
            </a:extLst>
          </p:cNvPr>
          <p:cNvSpPr txBox="1"/>
          <p:nvPr/>
        </p:nvSpPr>
        <p:spPr>
          <a:xfrm>
            <a:off x="4194308" y="1864801"/>
            <a:ext cx="195551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541" indent="-134541" algn="ctr"/>
            <a:r>
              <a:rPr lang="ru-RU" sz="1050" b="1" dirty="0">
                <a:solidFill>
                  <a:schemeClr val="accent2"/>
                </a:solidFill>
              </a:rPr>
              <a:t>Решение проблемы</a:t>
            </a:r>
          </a:p>
          <a:p>
            <a:r>
              <a:rPr lang="ru-RU" sz="900" dirty="0"/>
              <a:t>Повышение функциональности конечности клиентов клиники до 75% </a:t>
            </a:r>
          </a:p>
          <a:p>
            <a:r>
              <a:rPr lang="ru-RU" sz="900" dirty="0"/>
              <a:t>Малоинвазивная операция</a:t>
            </a:r>
          </a:p>
          <a:p>
            <a:r>
              <a:rPr lang="ru-RU" sz="900" dirty="0"/>
              <a:t>Быстрая реабилитация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20FF8A-E42B-4A08-8543-C33D4DCFACAD}"/>
              </a:ext>
            </a:extLst>
          </p:cNvPr>
          <p:cNvSpPr txBox="1"/>
          <p:nvPr/>
        </p:nvSpPr>
        <p:spPr>
          <a:xfrm>
            <a:off x="6341785" y="1928153"/>
            <a:ext cx="1921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accent2"/>
                </a:solidFill>
              </a:rPr>
              <a:t>Проблема потребителя</a:t>
            </a:r>
            <a:endParaRPr lang="ru-RU" sz="800" dirty="0"/>
          </a:p>
          <a:p>
            <a:pPr algn="ctr"/>
            <a:r>
              <a:rPr lang="ru-RU" sz="800" dirty="0"/>
              <a:t>низкий уровень функциональности конечности, желание установить систему с минимальными сроками, замена устаревших протезов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BF0137-1BE1-40EA-A755-07AE174A19F9}"/>
              </a:ext>
            </a:extLst>
          </p:cNvPr>
          <p:cNvSpPr txBox="1"/>
          <p:nvPr/>
        </p:nvSpPr>
        <p:spPr>
          <a:xfrm>
            <a:off x="4207988" y="3683060"/>
            <a:ext cx="19555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04" indent="-63104" algn="ctr"/>
            <a:r>
              <a:rPr lang="ru-RU" sz="1050" b="1" dirty="0">
                <a:solidFill>
                  <a:schemeClr val="accent2"/>
                </a:solidFill>
              </a:rPr>
              <a:t>Создание преимуществ для потребителя</a:t>
            </a:r>
          </a:p>
          <a:p>
            <a:pPr marL="128588" indent="-128588">
              <a:buFontTx/>
              <a:buChar char="-"/>
            </a:pPr>
            <a:r>
              <a:rPr lang="ru-RU" sz="900" dirty="0" err="1"/>
              <a:t>Постпродажное</a:t>
            </a:r>
            <a:r>
              <a:rPr lang="ru-RU" sz="900" dirty="0"/>
              <a:t> обслуживание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Малоинвазивная операция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Быстрая реабилитация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Погружение в проблему клиента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BCFF36-47EB-4F8D-BC44-E75F5BEA62F2}"/>
              </a:ext>
            </a:extLst>
          </p:cNvPr>
          <p:cNvSpPr txBox="1"/>
          <p:nvPr/>
        </p:nvSpPr>
        <p:spPr>
          <a:xfrm>
            <a:off x="6367207" y="3683060"/>
            <a:ext cx="194966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/>
                </a:solidFill>
              </a:rPr>
              <a:t>Преимущества для потребителя</a:t>
            </a:r>
          </a:p>
          <a:p>
            <a:r>
              <a:rPr lang="ru-RU" sz="900" dirty="0"/>
              <a:t>- Быстрая реабилитация</a:t>
            </a:r>
          </a:p>
          <a:p>
            <a:r>
              <a:rPr lang="ru-RU" sz="900" dirty="0"/>
              <a:t>- Расширение линейки продукции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:a16="http://schemas.microsoft.com/office/drawing/2014/main" id="{02700C79-7EAA-403A-BDFA-73D20AEA5219}"/>
              </a:ext>
            </a:extLst>
          </p:cNvPr>
          <p:cNvSpPr/>
          <p:nvPr/>
        </p:nvSpPr>
        <p:spPr>
          <a:xfrm>
            <a:off x="4099660" y="2810922"/>
            <a:ext cx="4217210" cy="8731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92A19-0123-40E7-B5E0-694D5414EACF}"/>
              </a:ext>
            </a:extLst>
          </p:cNvPr>
          <p:cNvSpPr txBox="1"/>
          <p:nvPr/>
        </p:nvSpPr>
        <p:spPr>
          <a:xfrm>
            <a:off x="5021586" y="2873470"/>
            <a:ext cx="248674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Каналы продвижения</a:t>
            </a:r>
          </a:p>
          <a:p>
            <a:pPr marL="214313" indent="-214313">
              <a:buFontTx/>
              <a:buChar char="-"/>
            </a:pPr>
            <a:r>
              <a:rPr lang="ru-RU" sz="900" dirty="0"/>
              <a:t>Выставки, статьи, релизы</a:t>
            </a:r>
          </a:p>
          <a:p>
            <a:pPr marL="214313" indent="-214313">
              <a:buFontTx/>
              <a:buChar char="-"/>
            </a:pPr>
            <a:r>
              <a:rPr lang="ru-RU" sz="900" dirty="0"/>
              <a:t>Холодная рассылка, звонки</a:t>
            </a:r>
          </a:p>
          <a:p>
            <a:pPr marL="214313" indent="-214313">
              <a:buFontTx/>
              <a:buChar char="-"/>
            </a:pPr>
            <a:r>
              <a:rPr lang="ru-RU" sz="900" dirty="0"/>
              <a:t>Соцсети, сайт-визитка (в разработке)</a:t>
            </a:r>
          </a:p>
        </p:txBody>
      </p:sp>
      <p:sp>
        <p:nvSpPr>
          <p:cNvPr id="13" name="Скругленный прямоугольник 15">
            <a:extLst>
              <a:ext uri="{FF2B5EF4-FFF2-40B4-BE49-F238E27FC236}">
                <a16:creationId xmlns:a16="http://schemas.microsoft.com/office/drawing/2014/main" id="{E6B3D1AF-4091-498C-9FBC-16D327C021EA}"/>
              </a:ext>
            </a:extLst>
          </p:cNvPr>
          <p:cNvSpPr/>
          <p:nvPr/>
        </p:nvSpPr>
        <p:spPr>
          <a:xfrm>
            <a:off x="8432017" y="1903219"/>
            <a:ext cx="2073057" cy="27957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Скругленный прямоугольник 16">
            <a:extLst>
              <a:ext uri="{FF2B5EF4-FFF2-40B4-BE49-F238E27FC236}">
                <a16:creationId xmlns:a16="http://schemas.microsoft.com/office/drawing/2014/main" id="{3AB16933-5A86-4333-803E-45BB0886E411}"/>
              </a:ext>
            </a:extLst>
          </p:cNvPr>
          <p:cNvSpPr/>
          <p:nvPr/>
        </p:nvSpPr>
        <p:spPr>
          <a:xfrm>
            <a:off x="1524000" y="1928152"/>
            <a:ext cx="2491124" cy="27957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EE94DC-5653-48F4-A81F-AA6B21954B52}"/>
              </a:ext>
            </a:extLst>
          </p:cNvPr>
          <p:cNvSpPr txBox="1"/>
          <p:nvPr/>
        </p:nvSpPr>
        <p:spPr>
          <a:xfrm>
            <a:off x="8453938" y="1913942"/>
            <a:ext cx="207853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accent2"/>
                </a:solidFill>
              </a:rPr>
              <a:t>Jobs to be done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апробация ( минимум 5 пациентов) + печать опытных образцов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06E1D3-9887-4301-A75C-FE6D3EDE23DF}"/>
              </a:ext>
            </a:extLst>
          </p:cNvPr>
          <p:cNvSpPr txBox="1"/>
          <p:nvPr/>
        </p:nvSpPr>
        <p:spPr>
          <a:xfrm>
            <a:off x="1493388" y="1913942"/>
            <a:ext cx="2482484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Ключевые партнеры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Сколково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СЗЦТТ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Фонд содействия инновациям</a:t>
            </a:r>
          </a:p>
          <a:p>
            <a:pPr marL="128588" indent="-128588">
              <a:buFontTx/>
              <a:buChar char="-"/>
            </a:pPr>
            <a:r>
              <a:rPr lang="ru-RU" sz="900" dirty="0"/>
              <a:t>ВМА, Алмазова, Альбрехта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2968F5-50FF-40FA-A8F7-F36F61DFEBDA}"/>
              </a:ext>
            </a:extLst>
          </p:cNvPr>
          <p:cNvSpPr txBox="1"/>
          <p:nvPr/>
        </p:nvSpPr>
        <p:spPr>
          <a:xfrm>
            <a:off x="8495734" y="3695431"/>
            <a:ext cx="184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541" indent="-134541" algn="ctr"/>
            <a:r>
              <a:rPr lang="ru-RU" sz="1050" b="1" dirty="0">
                <a:solidFill>
                  <a:schemeClr val="accent2"/>
                </a:solidFill>
              </a:rPr>
              <a:t>Существующие альтернативы</a:t>
            </a:r>
          </a:p>
          <a:p>
            <a:pPr marL="134541" indent="-134541">
              <a:buFontTx/>
              <a:buChar char="-"/>
            </a:pPr>
            <a:r>
              <a:rPr lang="ru-RU" sz="900" dirty="0"/>
              <a:t>косметика</a:t>
            </a:r>
          </a:p>
          <a:p>
            <a:pPr marL="134541" indent="-134541">
              <a:buFontTx/>
              <a:buChar char="-"/>
            </a:pPr>
            <a:r>
              <a:rPr lang="ru-RU" sz="900" dirty="0"/>
              <a:t>пересадка пальцев с ноги</a:t>
            </a:r>
          </a:p>
          <a:p>
            <a:pPr marL="134541" indent="-134541">
              <a:buFontTx/>
              <a:buChar char="-"/>
            </a:pPr>
            <a:r>
              <a:rPr lang="ru-RU" sz="900" dirty="0"/>
              <a:t>поллицизация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9E8D94-F563-49FE-A830-5B7A3420DBDC}"/>
              </a:ext>
            </a:extLst>
          </p:cNvPr>
          <p:cNvSpPr txBox="1"/>
          <p:nvPr/>
        </p:nvSpPr>
        <p:spPr>
          <a:xfrm>
            <a:off x="1681459" y="3781742"/>
            <a:ext cx="2245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Нерыночное конкурентное преимущество</a:t>
            </a:r>
          </a:p>
          <a:p>
            <a:r>
              <a:rPr lang="ru-RU" sz="900" dirty="0"/>
              <a:t>- Привлечение экспертов</a:t>
            </a:r>
          </a:p>
          <a:p>
            <a:r>
              <a:rPr lang="ru-RU" sz="900" dirty="0"/>
              <a:t>- Инсайдерская информация</a:t>
            </a:r>
          </a:p>
          <a:p>
            <a:r>
              <a:rPr lang="ru-RU" sz="900" dirty="0"/>
              <a:t>- Слаженная команда 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F5539F-D46A-49BA-8509-C3CA8012FFB2}"/>
              </a:ext>
            </a:extLst>
          </p:cNvPr>
          <p:cNvSpPr/>
          <p:nvPr/>
        </p:nvSpPr>
        <p:spPr>
          <a:xfrm>
            <a:off x="2036718" y="2731310"/>
            <a:ext cx="2831191" cy="102214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6B2FF4B-1A9D-4DAD-AA6C-C9257AA13F5E}"/>
              </a:ext>
            </a:extLst>
          </p:cNvPr>
          <p:cNvSpPr/>
          <p:nvPr/>
        </p:nvSpPr>
        <p:spPr>
          <a:xfrm>
            <a:off x="7663343" y="2519313"/>
            <a:ext cx="1506311" cy="122339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D09464-030E-46B7-BFFA-C5DCE443E881}"/>
              </a:ext>
            </a:extLst>
          </p:cNvPr>
          <p:cNvSpPr txBox="1"/>
          <p:nvPr/>
        </p:nvSpPr>
        <p:spPr>
          <a:xfrm>
            <a:off x="2127737" y="2816347"/>
            <a:ext cx="271723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chemeClr val="accent2"/>
                </a:solidFill>
              </a:rPr>
              <a:t>Ценностное предложение</a:t>
            </a:r>
          </a:p>
          <a:p>
            <a:pPr algn="ctr"/>
            <a:r>
              <a:rPr lang="ru-RU" sz="700" dirty="0"/>
              <a:t>Помогаем клиникам обеспечить повышение функциональности конечностей пациентов с помощью разработки  и установки остеоинтеграционной системы экзопротезирования, закрепляющейся внутрь кости, что создает преимущество перед альтернативными видами решения проблемы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26F05A-903A-43C7-B9A9-E5E7C51508E9}"/>
              </a:ext>
            </a:extLst>
          </p:cNvPr>
          <p:cNvSpPr txBox="1"/>
          <p:nvPr/>
        </p:nvSpPr>
        <p:spPr>
          <a:xfrm>
            <a:off x="7736139" y="2737798"/>
            <a:ext cx="1391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Целевые группы потребителей</a:t>
            </a:r>
            <a:endParaRPr lang="ru-RU" sz="900" dirty="0"/>
          </a:p>
          <a:p>
            <a:pPr algn="ctr"/>
            <a:r>
              <a:rPr lang="ru-RU" sz="900" dirty="0"/>
              <a:t>государственные и частные клиники.</a:t>
            </a:r>
          </a:p>
          <a:p>
            <a:pPr algn="ctr"/>
            <a:r>
              <a:rPr lang="ru-RU" sz="900" dirty="0"/>
              <a:t>B2B, B2G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2484DE5-B910-4D7A-AD18-79DCCC515046}"/>
              </a:ext>
            </a:extLst>
          </p:cNvPr>
          <p:cNvSpPr/>
          <p:nvPr/>
        </p:nvSpPr>
        <p:spPr>
          <a:xfrm>
            <a:off x="9310224" y="2726347"/>
            <a:ext cx="967037" cy="87968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8A6676-7F46-410C-BC67-ADBCB653EEE5}"/>
              </a:ext>
            </a:extLst>
          </p:cNvPr>
          <p:cNvSpPr txBox="1"/>
          <p:nvPr/>
        </p:nvSpPr>
        <p:spPr>
          <a:xfrm>
            <a:off x="9368507" y="2822577"/>
            <a:ext cx="87116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accent2"/>
                </a:solidFill>
              </a:rPr>
              <a:t>SAM</a:t>
            </a:r>
            <a:r>
              <a:rPr lang="en-US" sz="1050" b="1" dirty="0"/>
              <a:t> </a:t>
            </a:r>
            <a:endParaRPr lang="ru-RU" sz="1050" b="1" dirty="0"/>
          </a:p>
          <a:p>
            <a:pPr algn="ctr"/>
            <a:br>
              <a:rPr lang="ru-RU" sz="900" dirty="0"/>
            </a:br>
            <a:r>
              <a:rPr lang="ru-RU" sz="900" dirty="0"/>
              <a:t>.</a:t>
            </a:r>
            <a:endParaRPr lang="en-US" sz="900" dirty="0"/>
          </a:p>
          <a:p>
            <a:pPr algn="ctr"/>
            <a:r>
              <a:rPr lang="en-US" sz="1050" b="1" dirty="0">
                <a:solidFill>
                  <a:schemeClr val="accent2"/>
                </a:solidFill>
              </a:rPr>
              <a:t>SOM</a:t>
            </a:r>
            <a:r>
              <a:rPr lang="en-US" sz="900" dirty="0">
                <a:solidFill>
                  <a:schemeClr val="accent2"/>
                </a:solidFill>
              </a:rPr>
              <a:t> </a:t>
            </a:r>
            <a:endParaRPr lang="ru-RU" sz="900" dirty="0">
              <a:solidFill>
                <a:schemeClr val="accent2"/>
              </a:solidFill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98B208D0-12A9-40E6-8851-4B20FAEBB14B}"/>
              </a:ext>
            </a:extLst>
          </p:cNvPr>
          <p:cNvGrpSpPr/>
          <p:nvPr/>
        </p:nvGrpSpPr>
        <p:grpSpPr>
          <a:xfrm>
            <a:off x="985147" y="2766603"/>
            <a:ext cx="967037" cy="879687"/>
            <a:chOff x="2197473" y="2713043"/>
            <a:chExt cx="967037" cy="879687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7D6B28A4-559F-4B07-9918-3BC1D2660215}"/>
                </a:ext>
              </a:extLst>
            </p:cNvPr>
            <p:cNvSpPr/>
            <p:nvPr/>
          </p:nvSpPr>
          <p:spPr>
            <a:xfrm>
              <a:off x="2197473" y="2713043"/>
              <a:ext cx="967037" cy="87968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EAB3D59-F54C-4F4D-93C1-DEA50335DE2C}"/>
                </a:ext>
              </a:extLst>
            </p:cNvPr>
            <p:cNvSpPr/>
            <p:nvPr/>
          </p:nvSpPr>
          <p:spPr>
            <a:xfrm>
              <a:off x="2265278" y="2916906"/>
              <a:ext cx="830893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b="1" dirty="0">
                  <a:solidFill>
                    <a:schemeClr val="accent2"/>
                  </a:solidFill>
                </a:rPr>
                <a:t>Рынок</a:t>
              </a:r>
            </a:p>
            <a:p>
              <a:pPr algn="ctr"/>
              <a:r>
                <a:rPr lang="en-US" sz="1050" dirty="0"/>
                <a:t>B2B</a:t>
              </a:r>
              <a:r>
                <a:rPr lang="ru-RU" sz="1050" dirty="0"/>
                <a:t>, В2</a:t>
              </a:r>
              <a:r>
                <a:rPr lang="en-US" sz="1050" dirty="0"/>
                <a:t>G</a:t>
              </a:r>
              <a:endParaRPr lang="ru-RU" sz="1050" dirty="0"/>
            </a:p>
          </p:txBody>
        </p:sp>
      </p:grpSp>
      <p:sp>
        <p:nvSpPr>
          <p:cNvPr id="28" name="Скругленный прямоугольник 29">
            <a:extLst>
              <a:ext uri="{FF2B5EF4-FFF2-40B4-BE49-F238E27FC236}">
                <a16:creationId xmlns:a16="http://schemas.microsoft.com/office/drawing/2014/main" id="{7710A734-01AC-4D84-B4E2-568842C4DC7F}"/>
              </a:ext>
            </a:extLst>
          </p:cNvPr>
          <p:cNvSpPr/>
          <p:nvPr/>
        </p:nvSpPr>
        <p:spPr>
          <a:xfrm>
            <a:off x="5098943" y="4807189"/>
            <a:ext cx="2297046" cy="105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9" name="Скругленный прямоугольник 30">
            <a:extLst>
              <a:ext uri="{FF2B5EF4-FFF2-40B4-BE49-F238E27FC236}">
                <a16:creationId xmlns:a16="http://schemas.microsoft.com/office/drawing/2014/main" id="{4F67577F-F82C-4E79-84C9-7ED6F67C7AF3}"/>
              </a:ext>
            </a:extLst>
          </p:cNvPr>
          <p:cNvSpPr/>
          <p:nvPr/>
        </p:nvSpPr>
        <p:spPr>
          <a:xfrm>
            <a:off x="1952423" y="4816200"/>
            <a:ext cx="3042252" cy="105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0" name="Скругленный прямоугольник 31">
            <a:extLst>
              <a:ext uri="{FF2B5EF4-FFF2-40B4-BE49-F238E27FC236}">
                <a16:creationId xmlns:a16="http://schemas.microsoft.com/office/drawing/2014/main" id="{DB9C8380-0B93-4CBC-BB31-E61D4C7E8E0D}"/>
              </a:ext>
            </a:extLst>
          </p:cNvPr>
          <p:cNvSpPr/>
          <p:nvPr/>
        </p:nvSpPr>
        <p:spPr>
          <a:xfrm>
            <a:off x="7500258" y="4807190"/>
            <a:ext cx="3012791" cy="105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422BD4-D951-4B80-8A23-92366F1A65BF}"/>
              </a:ext>
            </a:extLst>
          </p:cNvPr>
          <p:cNvSpPr txBox="1"/>
          <p:nvPr/>
        </p:nvSpPr>
        <p:spPr>
          <a:xfrm>
            <a:off x="5108726" y="4797410"/>
            <a:ext cx="2297046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Ключевые метрики</a:t>
            </a:r>
          </a:p>
          <a:p>
            <a:pPr algn="ctr"/>
            <a:endParaRPr lang="ru-RU" sz="1050" b="1" dirty="0">
              <a:solidFill>
                <a:schemeClr val="accent2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825" dirty="0"/>
              <a:t>увеличение кол-ва пользователей, рост продаж, посещаемость сайта, участия в международных конференциях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5327E-CEFA-4AA7-BBEF-3004884E497E}"/>
              </a:ext>
            </a:extLst>
          </p:cNvPr>
          <p:cNvSpPr txBox="1"/>
          <p:nvPr/>
        </p:nvSpPr>
        <p:spPr>
          <a:xfrm>
            <a:off x="1952425" y="4820182"/>
            <a:ext cx="304963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Структура затрат</a:t>
            </a:r>
          </a:p>
          <a:p>
            <a:pPr algn="ctr"/>
            <a:endParaRPr lang="ru-RU" sz="1050" b="1" dirty="0">
              <a:solidFill>
                <a:schemeClr val="accent2"/>
              </a:solidFill>
            </a:endParaRPr>
          </a:p>
          <a:p>
            <a:pPr algn="just"/>
            <a:r>
              <a:rPr lang="ru-RU" sz="825" dirty="0" err="1"/>
              <a:t>зп</a:t>
            </a:r>
            <a:r>
              <a:rPr lang="ru-RU" sz="825" dirty="0"/>
              <a:t>, страховые отчисления, аренда помещения, оплата операции, реклама, участие в выставках, прочее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22D62C-9398-423D-812C-44F2A596DC5D}"/>
              </a:ext>
            </a:extLst>
          </p:cNvPr>
          <p:cNvSpPr txBox="1"/>
          <p:nvPr/>
        </p:nvSpPr>
        <p:spPr>
          <a:xfrm>
            <a:off x="7516897" y="4804670"/>
            <a:ext cx="2988177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2"/>
                </a:solidFill>
              </a:rPr>
              <a:t>Потоки доходов</a:t>
            </a:r>
          </a:p>
          <a:p>
            <a:pPr algn="ctr"/>
            <a:endParaRPr lang="ru-RU" sz="1050" b="1" dirty="0">
              <a:solidFill>
                <a:schemeClr val="accent2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825" dirty="0"/>
              <a:t>гранты, инвестирование, доход от продаж</a:t>
            </a:r>
          </a:p>
        </p:txBody>
      </p:sp>
    </p:spTree>
    <p:extLst>
      <p:ext uri="{BB962C8B-B14F-4D97-AF65-F5344CB8AC3E}">
        <p14:creationId xmlns:p14="http://schemas.microsoft.com/office/powerpoint/2010/main" val="141158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C492BA-470E-464D-B4F6-30B5C54D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30" y="2031712"/>
            <a:ext cx="4943463" cy="441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EF901DF3-D2D3-452A-90C2-F49603881B78}"/>
              </a:ext>
            </a:extLst>
          </p:cNvPr>
          <p:cNvSpPr txBox="1">
            <a:spLocks/>
          </p:cNvSpPr>
          <p:nvPr/>
        </p:nvSpPr>
        <p:spPr>
          <a:xfrm>
            <a:off x="536142" y="412117"/>
            <a:ext cx="5039468" cy="11325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Рынок и монетизация</a:t>
            </a:r>
            <a:br>
              <a:rPr lang="ru-RU" sz="2000" dirty="0">
                <a:solidFill>
                  <a:schemeClr val="accent1"/>
                </a:solidFill>
              </a:rPr>
            </a:br>
            <a:endParaRPr lang="ru-RU" sz="2000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D1F081-3D01-4474-8215-201BC3A9E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10" y="978381"/>
            <a:ext cx="6291160" cy="55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2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0B60FAFE-FBC6-43FC-B446-BBDF34175122}"/>
              </a:ext>
            </a:extLst>
          </p:cNvPr>
          <p:cNvSpPr txBox="1">
            <a:spLocks/>
          </p:cNvSpPr>
          <p:nvPr/>
        </p:nvSpPr>
        <p:spPr>
          <a:xfrm>
            <a:off x="4668349" y="958872"/>
            <a:ext cx="5039468" cy="11325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</a:rPr>
              <a:t>Контактные данные</a:t>
            </a:r>
            <a:br>
              <a:rPr lang="ru-RU" sz="2000" dirty="0">
                <a:solidFill>
                  <a:schemeClr val="accent1"/>
                </a:solidFill>
              </a:rPr>
            </a:b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0FCDE5-6569-4980-AF04-2EC18A3D1A1E}"/>
              </a:ext>
            </a:extLst>
          </p:cNvPr>
          <p:cNvSpPr txBox="1"/>
          <p:nvPr/>
        </p:nvSpPr>
        <p:spPr>
          <a:xfrm>
            <a:off x="3910965" y="2257942"/>
            <a:ext cx="4370070" cy="2342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rgbClr val="34637B"/>
                </a:solidFill>
              </a:rPr>
              <a:t>Ответственный за проект</a:t>
            </a:r>
            <a:br>
              <a:rPr lang="ru-RU" sz="2000" dirty="0">
                <a:solidFill>
                  <a:srgbClr val="34637B"/>
                </a:solidFill>
              </a:rPr>
            </a:br>
            <a:r>
              <a:rPr lang="ru-RU" sz="2000" dirty="0">
                <a:solidFill>
                  <a:srgbClr val="34637B"/>
                </a:solidFill>
              </a:rPr>
              <a:t>Пугина Ольга Александровна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rgbClr val="34637B"/>
                </a:solidFill>
              </a:rPr>
              <a:t>+7 910 990 52 33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34637B"/>
                </a:solidFill>
                <a:hlinkClick r:id="rId2"/>
              </a:rPr>
              <a:t>olgapugina2013@mail.ru</a:t>
            </a:r>
            <a:r>
              <a:rPr lang="en-US" sz="2000" dirty="0">
                <a:solidFill>
                  <a:srgbClr val="34637B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ru-RU" sz="2000" dirty="0">
              <a:solidFill>
                <a:srgbClr val="3463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7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</TotalTime>
  <Words>937</Words>
  <Application>Microsoft Office PowerPoint</Application>
  <PresentationFormat>Широкоэкранный</PresentationFormat>
  <Paragraphs>114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Century Gothic</vt:lpstr>
      <vt:lpstr>Roboto</vt:lpstr>
      <vt:lpstr>Segoe UI</vt:lpstr>
      <vt:lpstr>Wingdings 3</vt:lpstr>
      <vt:lpstr>YouTube Sans</vt:lpstr>
      <vt:lpstr>Совет директоров</vt:lpstr>
      <vt:lpstr>Остеоинтегративная система экзопротезирования пальцев рук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Остеоинтегративная система экзопротезирования пальцев рук</dc:title>
  <dc:creator>Пугина Ольга Александровна</dc:creator>
  <cp:lastModifiedBy>Пугина Ольга Александровна</cp:lastModifiedBy>
  <cp:revision>6</cp:revision>
  <dcterms:created xsi:type="dcterms:W3CDTF">2023-11-17T10:40:52Z</dcterms:created>
  <dcterms:modified xsi:type="dcterms:W3CDTF">2023-11-17T10:51:08Z</dcterms:modified>
</cp:coreProperties>
</file>