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36" r:id="rId2"/>
    <p:sldId id="358" r:id="rId3"/>
    <p:sldId id="345" r:id="rId4"/>
    <p:sldId id="352" r:id="rId5"/>
    <p:sldId id="354" r:id="rId6"/>
    <p:sldId id="356" r:id="rId7"/>
    <p:sldId id="357" r:id="rId8"/>
    <p:sldId id="331" r:id="rId9"/>
    <p:sldId id="326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94792" autoAdjust="0"/>
  </p:normalViewPr>
  <p:slideViewPr>
    <p:cSldViewPr snapToGrid="0" snapToObjects="1" showGuides="1">
      <p:cViewPr varScale="1">
        <p:scale>
          <a:sx n="79" d="100"/>
          <a:sy n="79" d="100"/>
        </p:scale>
        <p:origin x="739" y="72"/>
      </p:cViewPr>
      <p:guideLst>
        <p:guide orient="horz" pos="2160"/>
        <p:guide pos="393"/>
        <p:guide orient="horz" pos="1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Какую и чью проблему решает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Техническая основа продуктового решения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4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Какую и чью проблему решает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Техническая основа продуктового решения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33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41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80257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рямоугольник 7">
            <a:extLst>
              <a:ext uri="{FF2B5EF4-FFF2-40B4-BE49-F238E27FC236}">
                <a16:creationId xmlns:a16="http://schemas.microsoft.com/office/drawing/2014/main" id="{AC4B5F25-4AAB-45A2-BF98-BB79EB0F5DFE}"/>
              </a:ext>
            </a:extLst>
          </p:cNvPr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7FEA49F7-FA0E-4F70-A664-92BB176879CC}"/>
              </a:ext>
            </a:extLst>
          </p:cNvPr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13">
            <a:extLst>
              <a:ext uri="{FF2B5EF4-FFF2-40B4-BE49-F238E27FC236}">
                <a16:creationId xmlns:a16="http://schemas.microsoft.com/office/drawing/2014/main" id="{EE7C0A5A-B595-4800-B4CE-0B792B84A12F}"/>
              </a:ext>
            </a:extLst>
          </p:cNvPr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544E698-BD77-44CE-A8F3-D81DCDAD49A8}"/>
              </a:ext>
            </a:extLst>
          </p:cNvPr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46327259-294B-44B7-93A4-ABC9F9745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5D6C0F-1390-43EC-8E85-8460D8026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B7704-7D78-4984-B286-03235E7F4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Технет, </a:t>
            </a:r>
            <a:r>
              <a:rPr lang="ru-RU" dirty="0" err="1"/>
              <a:t>Хоумнет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>
            <a:spLocks/>
          </p:cNvSpPr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>
            <a:spLocks/>
          </p:cNvSpPr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>
            <a:spLocks/>
          </p:cNvSpPr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EE7B12C-D2D6-531D-3826-912B0E4B0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8262647A-E5E2-AC19-3FCD-624334B2597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158A00-C4E8-AF64-EA85-F609C92856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FD1D23-88A7-4FF0-7302-1241878507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B56805-C517-9ED3-1915-4476469EA6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8B61B8-A83C-B02E-B32E-9A184CFCDCB3}"/>
              </a:ext>
            </a:extLst>
          </p:cNvPr>
          <p:cNvSpPr/>
          <p:nvPr userDrawn="1"/>
        </p:nvSpPr>
        <p:spPr>
          <a:xfrm>
            <a:off x="3065941" y="347237"/>
            <a:ext cx="5298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Основное продуктовое решение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F9AC1D07-C6D7-240C-4801-7A6406AC0C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347515"/>
            <a:ext cx="11293317" cy="4900800"/>
          </a:xfrm>
          <a:ln>
            <a:noFill/>
          </a:ln>
        </p:spPr>
        <p:txBody>
          <a:bodyPr>
            <a:normAutofit/>
          </a:bodyPr>
          <a:lstStyle>
            <a:lvl1pPr marL="85725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 dirty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пункт 9 паспорта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73710152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indent="0">
              <a:spcBef>
                <a:spcPts val="0"/>
              </a:spcBef>
              <a:buNone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11 паспорта</a:t>
            </a:r>
          </a:p>
          <a:p>
            <a:pPr lvl="1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CBA5E-5785-4110-8634-619D8ED23608}"/>
              </a:ext>
            </a:extLst>
          </p:cNvPr>
          <p:cNvSpPr txBox="1"/>
          <p:nvPr userDrawn="1"/>
        </p:nvSpPr>
        <p:spPr>
          <a:xfrm>
            <a:off x="8238743" y="987113"/>
            <a:ext cx="381061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800" b="1" dirty="0">
                <a:solidFill>
                  <a:srgbClr val="8F00FF"/>
                </a:solidFill>
                <a:latin typeface="Gilroy-ExtraBold"/>
              </a:rPr>
              <a:t>Потенциальные потребители: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>
            <p:extLst>
              <p:ext uri="{D42A27DB-BD31-4B8C-83A1-F6EECF244321}">
                <p14:modId xmlns:p14="http://schemas.microsoft.com/office/powerpoint/2010/main" val="3250630189"/>
              </p:ext>
            </p:extLst>
          </p:nvPr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10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85725" indent="0">
              <a:buNone/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на основе какого научно-технического решения будет создан продукт </a:t>
            </a:r>
          </a:p>
          <a:p>
            <a:pPr lvl="0"/>
            <a:r>
              <a:rPr lang="ru-RU" dirty="0"/>
              <a:t>(пункт 12 паспорта проекта)</a:t>
            </a:r>
          </a:p>
        </p:txBody>
      </p:sp>
    </p:spTree>
    <p:extLst>
      <p:ext uri="{BB962C8B-B14F-4D97-AF65-F5344CB8AC3E}">
        <p14:creationId xmlns:p14="http://schemas.microsoft.com/office/powerpoint/2010/main" val="293144550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Монетизация+Инвести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4A962B-9947-42B6-8BA1-5136E5B4C81C}"/>
              </a:ext>
            </a:extLst>
          </p:cNvPr>
          <p:cNvSpPr txBox="1">
            <a:spLocks/>
          </p:cNvSpPr>
          <p:nvPr userDrawn="1"/>
        </p:nvSpPr>
        <p:spPr>
          <a:xfrm>
            <a:off x="3293126" y="309880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Ценностное предложение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449340" y="1347515"/>
            <a:ext cx="11293317" cy="4900800"/>
          </a:xfrm>
          <a:ln>
            <a:noFill/>
          </a:ln>
        </p:spPr>
        <p:txBody>
          <a:bodyPr>
            <a:normAutofit/>
          </a:bodyPr>
          <a:lstStyle>
            <a:lvl1pPr marL="85725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 dirty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Здесь необходимо указать чем ваш проект будет уникален. Почему потенциальные потребители должны будут выбирать ваш продукт (пункт 15 паспорта проекта)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2" name="Прямоугольник 1"/>
          <p:cNvSpPr/>
          <p:nvPr userDrawn="1"/>
        </p:nvSpPr>
        <p:spPr>
          <a:xfrm>
            <a:off x="3065941" y="347237"/>
            <a:ext cx="8212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Основные технические параметры продукта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199168"/>
            <a:ext cx="11293317" cy="4869938"/>
          </a:xfrm>
          <a:ln>
            <a:noFill/>
          </a:ln>
        </p:spPr>
        <p:txBody>
          <a:bodyPr>
            <a:normAutofit/>
          </a:bodyPr>
          <a:lstStyle>
            <a:lvl1pPr marL="228600" marR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17 паспорта проекта, приводятся основные технические параметры продукта, обеспечивающие его конкурентоспособность</a:t>
            </a:r>
          </a:p>
        </p:txBody>
      </p:sp>
    </p:spTree>
    <p:extLst>
      <p:ext uri="{BB962C8B-B14F-4D97-AF65-F5344CB8AC3E}">
        <p14:creationId xmlns:p14="http://schemas.microsoft.com/office/powerpoint/2010/main" val="108312827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8F4A962B-9947-42B6-8BA1-5136E5B4C81C}"/>
              </a:ext>
            </a:extLst>
          </p:cNvPr>
          <p:cNvSpPr txBox="1">
            <a:spLocks/>
          </p:cNvSpPr>
          <p:nvPr userDrawn="1"/>
        </p:nvSpPr>
        <p:spPr>
          <a:xfrm>
            <a:off x="3293126" y="309880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Основные конкуренты</a:t>
            </a:r>
          </a:p>
        </p:txBody>
      </p:sp>
    </p:spTree>
    <p:extLst>
      <p:ext uri="{BB962C8B-B14F-4D97-AF65-F5344CB8AC3E}">
        <p14:creationId xmlns:p14="http://schemas.microsoft.com/office/powerpoint/2010/main" val="418608807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pic>
        <p:nvPicPr>
          <p:cNvPr id="27" name="Picture 5" descr="C:\Users\user\Desktop\Безымянный6.png">
            <a:extLst>
              <a:ext uri="{FF2B5EF4-FFF2-40B4-BE49-F238E27FC236}">
                <a16:creationId xmlns:a16="http://schemas.microsoft.com/office/drawing/2014/main" id="{39BCB39C-1638-4A13-9F9F-87BCA5F308B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01C36C7-F0D0-4D38-AAD3-DC25276B96B8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A55861A-9584-43C4-B5A2-798276485260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76372EF-8589-4AFB-B8A7-949DC16D5AFB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D47325-57C1-45C8-9D0D-ED5FB22188B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3E15495-6399-413B-BD41-BB55F1F86CC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5D68387-E98D-4862-933A-C6E87A2E68E2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FDCE187-E52B-4C5F-9363-A3336C2BF4F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38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4769754" y="1275252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5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5861470" y="2834689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6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4922154" y="4136024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7" name="Текст 3"/>
          <p:cNvSpPr>
            <a:spLocks noGrp="1"/>
          </p:cNvSpPr>
          <p:nvPr>
            <p:ph type="body" sz="quarter" idx="17" hasCustomPrompt="1"/>
          </p:nvPr>
        </p:nvSpPr>
        <p:spPr>
          <a:xfrm>
            <a:off x="6040647" y="5550712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9007A-5405-6C5C-8ADE-0CDEB6EBE918}"/>
              </a:ext>
            </a:extLst>
          </p:cNvPr>
          <p:cNvSpPr txBox="1">
            <a:spLocks/>
          </p:cNvSpPr>
          <p:nvPr userDrawn="1"/>
        </p:nvSpPr>
        <p:spPr>
          <a:xfrm>
            <a:off x="3293126" y="215473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Планируемые этапы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12161477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Дополнительная информация по проекту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10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010599"/>
            <a:ext cx="11339723" cy="1607093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lang="ru-RU" dirty="0"/>
              <a:t>Какая часть проблемы решается (пункт 25 паспорта).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340" y="2755539"/>
            <a:ext cx="11339723" cy="1708885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lang="ru-RU" dirty="0"/>
              <a:t>Возможность решения проблемы с использованием продукта (пункт 26 паспорта).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449340" y="4602271"/>
            <a:ext cx="11339723" cy="1864244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lang="ru-RU" dirty="0"/>
              <a:t>Каким способом будет решена проблема (пункт 27 паспорта).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813991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2284E69D-6AF8-4F98-B349-4B100723F4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>
            <a:extLst>
              <a:ext uri="{FF2B5EF4-FFF2-40B4-BE49-F238E27FC236}">
                <a16:creationId xmlns:a16="http://schemas.microsoft.com/office/drawing/2014/main" id="{1630AB7B-6225-4C22-9DDF-5E279DE7812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/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94497D8C-7A79-42CA-8287-3660FFC320ED}"/>
              </a:ext>
            </a:extLst>
          </p:cNvPr>
          <p:cNvSpPr txBox="1">
            <a:spLocks/>
          </p:cNvSpPr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2F0EAF-DC47-4953-9588-8E3A571547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73C6998-B4E7-4A59-9AC7-97D8FCD7C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46D48A-CFC5-4375-B383-7EB5C65FC5F4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EF66D53-61A5-4AD9-AC8D-733BFFAE291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8BC6219-799A-4094-A65B-C54B108DA74A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04DF2ED-D8A3-4267-A2F6-0D4C7AF89E5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120FCB-ECAE-4BD7-9E81-39948F4928C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3CA745D-363A-4773-8692-9C7B9ED2FD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1" r:id="rId3"/>
    <p:sldLayoutId id="2147483655" r:id="rId4"/>
    <p:sldLayoutId id="2147483662" r:id="rId5"/>
    <p:sldLayoutId id="2147483663" r:id="rId6"/>
    <p:sldLayoutId id="2147483664" r:id="rId7"/>
    <p:sldLayoutId id="2147483659" r:id="rId8"/>
    <p:sldLayoutId id="2147483656" r:id="rId9"/>
    <p:sldLayoutId id="2147483657" r:id="rId10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48" y="1272076"/>
            <a:ext cx="5443638" cy="757126"/>
          </a:xfrm>
        </p:spPr>
        <p:txBody>
          <a:bodyPr/>
          <a:lstStyle/>
          <a:p>
            <a:r>
              <a:rPr lang="en-US" sz="2400" dirty="0" err="1"/>
              <a:t>UniLink</a:t>
            </a:r>
            <a:r>
              <a:rPr lang="ru-RU" sz="2400" dirty="0"/>
              <a:t>:</a:t>
            </a:r>
            <a:r>
              <a:rPr lang="en-US" sz="2400" dirty="0"/>
              <a:t> </a:t>
            </a:r>
            <a:r>
              <a:rPr lang="ru-RU" sz="2400" dirty="0"/>
              <a:t>карта локальных студенческих скидок и услуг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Хоумнет</a:t>
            </a: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936905" y="4027787"/>
            <a:ext cx="4169076" cy="1246544"/>
          </a:xfrm>
        </p:spPr>
        <p:txBody>
          <a:bodyPr>
            <a:normAutofit fontScale="92500"/>
          </a:bodyPr>
          <a:lstStyle/>
          <a:p>
            <a:r>
              <a:rPr lang="ru-RU" sz="1600" dirty="0"/>
              <a:t>Создание Telegram-бота </a:t>
            </a:r>
            <a:r>
              <a:rPr lang="ru-RU" sz="1600" dirty="0" err="1"/>
              <a:t>UniLink</a:t>
            </a:r>
            <a:r>
              <a:rPr lang="ru-RU" sz="1600" dirty="0"/>
              <a:t> — универсальной доски объявлений и сервиса студенческих услуг для Бузулука: размещение объявлений, поиск помощи, обмен материалами и раздел с локальными скидками.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2386148" y="5416520"/>
            <a:ext cx="3719833" cy="12465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Технологии создания доверенного и защищенного системного и прикладного программного обеспечения, в том числе для управления социальными и экономически значимыми системами.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76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CACA68-32CE-F240-A413-8A32120F32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2</a:t>
            </a:fld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AE0305-2B12-4564-3A09-3F6D207B76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6918" y="1347515"/>
            <a:ext cx="8129142" cy="4900800"/>
          </a:xfrm>
        </p:spPr>
        <p:txBody>
          <a:bodyPr/>
          <a:lstStyle/>
          <a:p>
            <a:pPr algn="l"/>
            <a:r>
              <a:rPr lang="ru-RU" dirty="0"/>
              <a:t>Программный продукт — Telegram-бот </a:t>
            </a:r>
            <a:r>
              <a:rPr lang="ru-RU" dirty="0" err="1"/>
              <a:t>UniLink</a:t>
            </a:r>
            <a:r>
              <a:rPr lang="ru-RU" dirty="0"/>
              <a:t>, объединяющий доску студенческих объявлений и раздел локальных предложений. Пользователь может: – размещать объявления (поиск помощи, обмен услугами, предложения подработки); – фильтровать по тегам, темам и учебным заведениям; – получать уведомления о студенческих мероприятиях; – смотреть актуальные скидки и предложения от локальных бизнесов (кофейни, копи-центры, парикмахерские и др.); – взаимодействовать напрямую через Telegram. Для партнёров предусмотрен отдельный формат размещения акций и скидок, что создаёт канал привлечения студенческой аудитории.</a:t>
            </a:r>
          </a:p>
        </p:txBody>
      </p:sp>
      <p:pic>
        <p:nvPicPr>
          <p:cNvPr id="5" name="Рисунок 4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E00185-1A3C-C0CE-9F83-D8C9F3E12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827" y="823353"/>
            <a:ext cx="2620974" cy="55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0811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>
          <a:xfrm>
            <a:off x="8253523" y="1770434"/>
            <a:ext cx="3673076" cy="4487933"/>
          </a:xfrm>
        </p:spPr>
        <p:txBody>
          <a:bodyPr/>
          <a:lstStyle/>
          <a:p>
            <a:endParaRPr lang="ru-RU" sz="1800" b="1" dirty="0"/>
          </a:p>
          <a:p>
            <a:r>
              <a:rPr lang="ru-RU" sz="1800" b="1" dirty="0"/>
              <a:t>B2C:</a:t>
            </a:r>
            <a:r>
              <a:rPr lang="ru-RU" sz="1800" dirty="0"/>
              <a:t> студенты вузов, колледжей и школ Бузулука (16–25 лет); активно пользуются Telegram, ищут удобный способ обмена услугами, материалами и скидками.</a:t>
            </a:r>
          </a:p>
          <a:p>
            <a:endParaRPr lang="ru-RU" sz="1800" dirty="0"/>
          </a:p>
          <a:p>
            <a:r>
              <a:rPr lang="ru-RU" sz="1800" b="1" dirty="0"/>
              <a:t>B2B:</a:t>
            </a:r>
            <a:r>
              <a:rPr lang="ru-RU" sz="1800" dirty="0"/>
              <a:t> локальные малые бизнесы (кафе, копи-центры, парикмахерские, сервисы печати, магазины канцелярии), заинтересованные в продвижении своих предложений среди студентов.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362200" y="1424804"/>
            <a:ext cx="5410200" cy="1652745"/>
          </a:xfrm>
        </p:spPr>
        <p:txBody>
          <a:bodyPr>
            <a:noAutofit/>
          </a:bodyPr>
          <a:lstStyle/>
          <a:p>
            <a:r>
              <a:rPr lang="ru-RU" sz="1200" b="1" dirty="0"/>
              <a:t>Проблемы B2C:</a:t>
            </a:r>
            <a:r>
              <a:rPr lang="ru-RU" sz="1200" dirty="0"/>
              <a:t> студенты сталкиваются с разрозненной информацией — услуги, подработки, скидки и учебные материалы разбросаны по чатам и соцсетям; поиск неудобен, занимает время, мешает вовлеченности в учебный процесс.</a:t>
            </a:r>
          </a:p>
          <a:p>
            <a:pPr>
              <a:spcBef>
                <a:spcPts val="600"/>
              </a:spcBef>
            </a:pPr>
            <a:r>
              <a:rPr lang="ru-RU" sz="1200" b="1" dirty="0"/>
              <a:t>Проблемы B2B</a:t>
            </a:r>
            <a:r>
              <a:rPr lang="ru-RU" sz="1200" dirty="0"/>
              <a:t>: Локальные бизнесы тратят много на рекламу, но не достигают целевой аудитории. Традиционные каналы дорогие и неэффективные, не обеспечивают прямого контакта с студентами, а продвижение фрагментировано и нестабильно.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700" dirty="0"/>
              <a:t>Telegram-</a:t>
            </a:r>
            <a:r>
              <a:rPr lang="ru-RU" sz="1700" dirty="0"/>
              <a:t>бот на </a:t>
            </a:r>
            <a:r>
              <a:rPr lang="en-US" sz="1700" dirty="0"/>
              <a:t>Python (</a:t>
            </a:r>
            <a:r>
              <a:rPr lang="en-US" sz="1700" dirty="0" err="1"/>
              <a:t>aiogram</a:t>
            </a:r>
            <a:r>
              <a:rPr lang="en-US" sz="1700" dirty="0"/>
              <a:t>/python-telegram-bot)</a:t>
            </a:r>
            <a:br>
              <a:rPr lang="en-US" sz="1700" dirty="0"/>
            </a:br>
            <a:r>
              <a:rPr lang="ru-RU" sz="1700" dirty="0"/>
              <a:t>База данных: </a:t>
            </a:r>
            <a:r>
              <a:rPr lang="en-US" sz="1700" dirty="0"/>
              <a:t>SQLite → PostgreSQL</a:t>
            </a:r>
            <a:br>
              <a:rPr lang="en-US" sz="1700" dirty="0"/>
            </a:br>
            <a:r>
              <a:rPr lang="ru-RU" sz="1700" dirty="0"/>
              <a:t>Развёртывание: </a:t>
            </a:r>
            <a:r>
              <a:rPr lang="en-US" sz="1700" dirty="0" err="1"/>
              <a:t>Replit</a:t>
            </a:r>
            <a:r>
              <a:rPr lang="en-US" sz="1700" dirty="0"/>
              <a:t>, GitHub, VK Cloud</a:t>
            </a:r>
            <a:br>
              <a:rPr lang="en-US" sz="1700" dirty="0"/>
            </a:br>
            <a:r>
              <a:rPr lang="ru-RU" sz="1700" dirty="0"/>
              <a:t>Искусственный интеллект: </a:t>
            </a:r>
            <a:r>
              <a:rPr lang="en-US" sz="1700" dirty="0"/>
              <a:t>OpenAI </a:t>
            </a:r>
            <a:r>
              <a:rPr lang="ru-RU" sz="1700" dirty="0"/>
              <a:t>для сортировки и рекомендаций</a:t>
            </a:r>
          </a:p>
        </p:txBody>
      </p:sp>
    </p:spTree>
    <p:extLst>
      <p:ext uri="{BB962C8B-B14F-4D97-AF65-F5344CB8AC3E}">
        <p14:creationId xmlns:p14="http://schemas.microsoft.com/office/powerpoint/2010/main" val="227580747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Для B2C (студенты):</a:t>
            </a:r>
          </a:p>
          <a:p>
            <a:r>
              <a:rPr lang="ru-RU" dirty="0" err="1"/>
              <a:t>UniLink</a:t>
            </a:r>
            <a:r>
              <a:rPr lang="ru-RU" dirty="0"/>
              <a:t> предоставляет удобную платформу для быстрого поиска учебной помощи, материалов, подработки и скидок рядом с учебными заведениями, с фильтрами по вузам и тегам. В отличие от конкурентов, объединяет помощь, подработку и общение в одном месте, предлагая проверенные материалы и интерактивные функции.</a:t>
            </a:r>
          </a:p>
          <a:p>
            <a:r>
              <a:rPr lang="ru-RU" b="1" dirty="0"/>
              <a:t>Для B2B (локальные бизнесы):</a:t>
            </a:r>
          </a:p>
          <a:p>
            <a:r>
              <a:rPr lang="ru-RU" dirty="0" err="1"/>
              <a:t>UniLink</a:t>
            </a:r>
            <a:r>
              <a:rPr lang="ru-RU" dirty="0"/>
              <a:t> — экономичный канал продвижения для кафе, копи-центров, парикмахерских и сервисов рядом с вузами, с точной геолокацией и доступом к студенческой аудитории. В отличие от других рекламных каналов, обеспечивает локальный таргетинг, высокую релевантность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5953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576053"/>
              </p:ext>
            </p:extLst>
          </p:nvPr>
        </p:nvGraphicFramePr>
        <p:xfrm>
          <a:off x="628649" y="865762"/>
          <a:ext cx="10899737" cy="5505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0304">
                  <a:extLst>
                    <a:ext uri="{9D8B030D-6E8A-4147-A177-3AD203B41FA5}">
                      <a16:colId xmlns:a16="http://schemas.microsoft.com/office/drawing/2014/main" val="2272980295"/>
                    </a:ext>
                  </a:extLst>
                </a:gridCol>
                <a:gridCol w="2381056">
                  <a:extLst>
                    <a:ext uri="{9D8B030D-6E8A-4147-A177-3AD203B41FA5}">
                      <a16:colId xmlns:a16="http://schemas.microsoft.com/office/drawing/2014/main" val="3600369398"/>
                    </a:ext>
                  </a:extLst>
                </a:gridCol>
                <a:gridCol w="3196876">
                  <a:extLst>
                    <a:ext uri="{9D8B030D-6E8A-4147-A177-3AD203B41FA5}">
                      <a16:colId xmlns:a16="http://schemas.microsoft.com/office/drawing/2014/main" val="2643769385"/>
                    </a:ext>
                  </a:extLst>
                </a:gridCol>
                <a:gridCol w="3111501">
                  <a:extLst>
                    <a:ext uri="{9D8B030D-6E8A-4147-A177-3AD203B41FA5}">
                      <a16:colId xmlns:a16="http://schemas.microsoft.com/office/drawing/2014/main" val="1560092588"/>
                    </a:ext>
                  </a:extLst>
                </a:gridCol>
              </a:tblGrid>
              <a:tr h="977853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Компания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Продукт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Характеристика продукта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Преимущества вашего продуктового решения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8F00FF"/>
                        </a:solidFill>
                        <a:effectLst/>
                        <a:uFillTx/>
                        <a:latin typeface="Gilroy-ExtraBold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27094"/>
                  </a:ext>
                </a:extLst>
              </a:tr>
              <a:tr h="4528002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62359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9123" y="2012875"/>
            <a:ext cx="2246935" cy="3908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1</a:t>
            </a:r>
            <a:r>
              <a:rPr lang="en-US" sz="1600" dirty="0">
                <a:solidFill>
                  <a:srgbClr val="002060"/>
                </a:solidFill>
              </a:rPr>
              <a:t>. </a:t>
            </a:r>
            <a:r>
              <a:rPr lang="en-US" sz="1600" dirty="0" err="1">
                <a:solidFill>
                  <a:srgbClr val="002060"/>
                </a:solidFill>
              </a:rPr>
              <a:t>Avito</a:t>
            </a:r>
            <a:endParaRPr lang="en-US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. @kursach_diplom1</a:t>
            </a: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3</a:t>
            </a:r>
            <a:r>
              <a:rPr lang="en-US" sz="1600" dirty="0">
                <a:solidFill>
                  <a:srgbClr val="002060"/>
                </a:solidFill>
              </a:rPr>
              <a:t>. </a:t>
            </a:r>
            <a:r>
              <a:rPr lang="en-US" sz="1600" dirty="0" err="1">
                <a:solidFill>
                  <a:srgbClr val="002060"/>
                </a:solidFill>
              </a:rPr>
              <a:t>Youdo</a:t>
            </a: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</a:t>
            </a:r>
            <a:r>
              <a:rPr lang="en-US" sz="1600" dirty="0">
                <a:solidFill>
                  <a:srgbClr val="002060"/>
                </a:solidFill>
              </a:rPr>
              <a:t>. </a:t>
            </a:r>
            <a:r>
              <a:rPr lang="en-US" sz="1600" dirty="0" err="1">
                <a:solidFill>
                  <a:srgbClr val="002060"/>
                </a:solidFill>
              </a:rPr>
              <a:t>StudFiles</a:t>
            </a: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5. БГТИ (филиал) ОГУ ВКонтакте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2C32B-7547-DB99-21A6-1A5FF48D4388}"/>
              </a:ext>
            </a:extLst>
          </p:cNvPr>
          <p:cNvSpPr txBox="1"/>
          <p:nvPr/>
        </p:nvSpPr>
        <p:spPr>
          <a:xfrm>
            <a:off x="2916820" y="2011375"/>
            <a:ext cx="2222339" cy="3908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Платформа объявлений</a:t>
            </a:r>
            <a:endParaRPr lang="en-US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Телеграм-канал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en-US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Маркетплейс услуг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en-US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Репозиторий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материалов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Официальная группа ВКонтакте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B063C0-E62B-FB56-E3CF-B05995D24E9C}"/>
              </a:ext>
            </a:extLst>
          </p:cNvPr>
          <p:cNvSpPr txBox="1"/>
          <p:nvPr/>
        </p:nvSpPr>
        <p:spPr>
          <a:xfrm>
            <a:off x="5324354" y="2012125"/>
            <a:ext cx="3102016" cy="3908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Массовая, н</a:t>
            </a:r>
            <a:r>
              <a:rPr lang="ru-RU" sz="1600" dirty="0">
                <a:solidFill>
                  <a:srgbClr val="002060"/>
                </a:solidFill>
              </a:rPr>
              <a:t>е ориентирована на студентов,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 err="1">
                <a:solidFill>
                  <a:srgbClr val="002060"/>
                </a:solidFill>
              </a:rPr>
              <a:t>низкорелевантные</a:t>
            </a:r>
            <a:r>
              <a:rPr lang="ru-RU" sz="1600" dirty="0">
                <a:solidFill>
                  <a:srgbClr val="002060"/>
                </a:solidFill>
              </a:rPr>
              <a:t> объявления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Только заказы учебных работ, без</a:t>
            </a:r>
            <a:r>
              <a:rPr lang="ru-RU" sz="1600" dirty="0">
                <a:solidFill>
                  <a:srgbClr val="002060"/>
                </a:solidFill>
              </a:rPr>
              <a:t> обмена и общения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Общие бытовы</a:t>
            </a:r>
            <a:r>
              <a:rPr lang="ru-RU" sz="1600" dirty="0">
                <a:solidFill>
                  <a:srgbClr val="002060"/>
                </a:solidFill>
              </a:rPr>
              <a:t>е услуги, есть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комиссия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Только файлы, нет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коммуникации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Канал для новостей и объявлений университета</a:t>
            </a:r>
            <a:endParaRPr lang="ru-RU" sz="1600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D1B665-62BE-85F8-2B2B-26A5AC596C9F}"/>
              </a:ext>
            </a:extLst>
          </p:cNvPr>
          <p:cNvSpPr txBox="1"/>
          <p:nvPr/>
        </p:nvSpPr>
        <p:spPr>
          <a:xfrm>
            <a:off x="8477132" y="2012875"/>
            <a:ext cx="3051254" cy="41549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Локальная студенческая аудитория, фильтрация под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нужды студентов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Объединяет помощь, подработку и общение в одном месте, проверенные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материалы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Фокус на студенческих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задачах, без комиссий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Верификация пользователей 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возможность общения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</a:rPr>
              <a:t>Доступ к учебным материалам, поиск по тегам и интерактивные функции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25299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4769754" y="1275252"/>
            <a:ext cx="2475998" cy="443689"/>
          </a:xfrm>
        </p:spPr>
        <p:txBody>
          <a:bodyPr>
            <a:normAutofit/>
          </a:bodyPr>
          <a:lstStyle/>
          <a:p>
            <a:r>
              <a:rPr lang="ru-RU" dirty="0"/>
              <a:t>Октябрь - ноябрь 2025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/>
          </p:nvPr>
        </p:nvSpPr>
        <p:spPr>
          <a:xfrm>
            <a:off x="3443120" y="2834688"/>
            <a:ext cx="3878215" cy="510395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Декабрь 2025 – февраль 2026 года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/>
          </p:nvPr>
        </p:nvSpPr>
        <p:spPr>
          <a:xfrm>
            <a:off x="4922153" y="4136024"/>
            <a:ext cx="2548689" cy="326925"/>
          </a:xfrm>
        </p:spPr>
        <p:txBody>
          <a:bodyPr/>
          <a:lstStyle/>
          <a:p>
            <a:r>
              <a:rPr lang="ru-RU" dirty="0"/>
              <a:t>Март – май 2026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7"/>
          </p:nvPr>
        </p:nvSpPr>
        <p:spPr>
          <a:xfrm>
            <a:off x="5382228" y="5550712"/>
            <a:ext cx="2352218" cy="510395"/>
          </a:xfrm>
        </p:spPr>
        <p:txBody>
          <a:bodyPr>
            <a:normAutofit/>
          </a:bodyPr>
          <a:lstStyle/>
          <a:p>
            <a:r>
              <a:rPr lang="ru-RU" dirty="0"/>
              <a:t>Июнь – сентябрь 2026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6BAB5FDB-648A-FA00-8AFE-DF072925B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1500" dirty="0"/>
              <a:t>формирование идеи и концепции проекта, анализ потребностей студентов и локальных бизнесов, изучение конкурентов, разработка структуры Telegram-бота и канала «Архив работ», подготовка технического задания и концепции монетизации.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40855097-59F6-D396-928C-70448F1F76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40001" y="1718941"/>
            <a:ext cx="3744000" cy="1922777"/>
          </a:xfrm>
        </p:spPr>
        <p:txBody>
          <a:bodyPr>
            <a:normAutofit/>
          </a:bodyPr>
          <a:lstStyle/>
          <a:p>
            <a:r>
              <a:rPr lang="ru-RU" sz="1500" dirty="0"/>
              <a:t>Создание первых прототипов бота и канала с базовыми функциями — публикация объявлений, фильтры по категориям и учебным заведениям, поиск, тестирование на ограниченной аудитории, использование базы данных </a:t>
            </a:r>
            <a:r>
              <a:rPr lang="ru-RU" sz="1500" dirty="0" err="1"/>
              <a:t>SQLite</a:t>
            </a:r>
            <a:r>
              <a:rPr lang="ru-RU" sz="1500" dirty="0"/>
              <a:t>, анализ результатов и доработка функционала по итогам тестирования.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EDAD9C1-41D7-3F7A-C0B1-0078B2FBB5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7999" y="3504066"/>
            <a:ext cx="3708000" cy="213797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Запуск бота для студентов и партнёров, расширение функционала (уведомления о скидках, рекомендации ИИ, архив материалов), подключение первых локальных бизнесов для размещения акций и предложений, запуск первых платных подписок с расширенным доступом, маркетинговое продвижение через соцсети, офлайн-каналы и партнёрские программы.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5985000B-6200-F2C9-F90E-BDAD712321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1500" dirty="0"/>
              <a:t>Масштабирование проекта — переход на </a:t>
            </a:r>
            <a:r>
              <a:rPr lang="ru-RU" sz="1500" dirty="0" err="1"/>
              <a:t>PostgreSQL</a:t>
            </a:r>
            <a:r>
              <a:rPr lang="ru-RU" sz="1500" dirty="0"/>
              <a:t>, расширение географии и аудитории, улучшение ИИ рекомендаций и модерации, развитие системы подписок с ограничениями для бесплатных пользователей и запуск активного продвижения для усиления охвата и вовлеченности.</a:t>
            </a:r>
            <a:endParaRPr lang="ru-RU" sz="15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846779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449340" y="1010599"/>
            <a:ext cx="11339723" cy="5455916"/>
          </a:xfrm>
        </p:spPr>
        <p:txBody>
          <a:bodyPr>
            <a:normAutofit/>
          </a:bodyPr>
          <a:lstStyle/>
          <a:p>
            <a:r>
              <a:rPr lang="ru-RU" sz="2000" b="1" dirty="0" err="1"/>
              <a:t>UniLink</a:t>
            </a:r>
            <a:r>
              <a:rPr lang="ru-RU" sz="2000" b="1" dirty="0"/>
              <a:t> решает проблему разрозненности информации для студентов и локальных бизнесов.</a:t>
            </a:r>
            <a:br>
              <a:rPr lang="ru-RU" sz="2000" dirty="0"/>
            </a:br>
            <a:r>
              <a:rPr lang="ru-RU" sz="2000" dirty="0"/>
              <a:t>Telegram-бот объединяет объявления, услуги, предложения и скидки в одном интерфейсе, позволяя студентам быстро находить учебные материалы, подработку и акции, а предприятиям — напрямую взаимодействовать с целевой аудиторией.</a:t>
            </a:r>
          </a:p>
          <a:p>
            <a:r>
              <a:rPr lang="ru-RU" sz="2000" b="1" dirty="0"/>
              <a:t>Основными пользователями являются студенты и локальные предприниматели.</a:t>
            </a:r>
            <a:br>
              <a:rPr lang="ru-RU" sz="2000" dirty="0"/>
            </a:br>
            <a:r>
              <a:rPr lang="ru-RU" sz="2000" dirty="0"/>
              <a:t>Для студентов </a:t>
            </a:r>
            <a:r>
              <a:rPr lang="ru-RU" sz="2000" dirty="0" err="1"/>
              <a:t>UniLink</a:t>
            </a:r>
            <a:r>
              <a:rPr lang="ru-RU" sz="2000" dirty="0"/>
              <a:t> упрощает поиск информации, подработок и скидок, объединяя всё в одном месте. Для бизнеса сервис создаёт прямой, экономичный канал продвижения, позволяющий размещать акции и предложения без посредников и затрат на рекламу.</a:t>
            </a:r>
          </a:p>
          <a:p>
            <a:r>
              <a:rPr lang="ru-RU" sz="2000" b="1" dirty="0"/>
              <a:t>Решение реализовано через Telegram-бот с простым интерфейсом.</a:t>
            </a:r>
            <a:br>
              <a:rPr lang="ru-RU" sz="2000" dirty="0"/>
            </a:br>
            <a:r>
              <a:rPr lang="ru-RU" sz="2000" dirty="0"/>
              <a:t>Пользователи могут оставлять запросы или предлагать услуги, а объявления сортируются по категориям и тегам. Встроенный «Архив знаний» хранит выполненные работы и материалы. Для партнёров предусмотрен раздел «Партнёрство» — размещение акций и скидок, что обеспечивает эффективное продвижение локальных сервисов и прямое взаимодействие со студенческой аудиторией.</a:t>
            </a:r>
          </a:p>
        </p:txBody>
      </p:sp>
    </p:spTree>
    <p:extLst>
      <p:ext uri="{BB962C8B-B14F-4D97-AF65-F5344CB8AC3E}">
        <p14:creationId xmlns:p14="http://schemas.microsoft.com/office/powerpoint/2010/main" val="421664933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4739D-D62B-4019-94ED-D2BC8DB0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126" y="155926"/>
            <a:ext cx="8641699" cy="607981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985CED-3900-A029-1FD9-C80F2074749E}"/>
              </a:ext>
            </a:extLst>
          </p:cNvPr>
          <p:cNvSpPr txBox="1"/>
          <p:nvPr/>
        </p:nvSpPr>
        <p:spPr>
          <a:xfrm>
            <a:off x="2029833" y="1546498"/>
            <a:ext cx="3592754" cy="1261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Арцыбашев Максим Юрьевич,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Руководитель проекта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тестировщик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solidFill>
                  <a:srgbClr val="7030A0"/>
                </a:solidFill>
                <a:latin typeface="Gilroy-ExtraBold"/>
              </a:rPr>
              <a:t>Leader ID</a:t>
            </a:r>
            <a:r>
              <a:rPr lang="ru-RU" sz="1400" dirty="0">
                <a:solidFill>
                  <a:srgbClr val="7030A0"/>
                </a:solidFill>
                <a:latin typeface="Gilroy-ExtraBold"/>
              </a:rPr>
              <a:t> 5321284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65D75E-F8D9-C656-C9B8-A37A34EF915B}"/>
              </a:ext>
            </a:extLst>
          </p:cNvPr>
          <p:cNvSpPr txBox="1"/>
          <p:nvPr/>
        </p:nvSpPr>
        <p:spPr>
          <a:xfrm>
            <a:off x="2029833" y="4763243"/>
            <a:ext cx="335902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Петров Александр Сергеевич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Дизайнер,</a:t>
            </a:r>
          </a:p>
          <a:p>
            <a:r>
              <a:rPr lang="en-US" sz="1400" dirty="0">
                <a:solidFill>
                  <a:srgbClr val="7030A0"/>
                </a:solidFill>
                <a:latin typeface="Gilroy-ExtraBold"/>
              </a:rPr>
              <a:t>Leader ID</a:t>
            </a:r>
            <a:r>
              <a:rPr lang="ru-RU" sz="1400" dirty="0">
                <a:solidFill>
                  <a:srgbClr val="7030A0"/>
                </a:solidFill>
                <a:latin typeface="Gilroy-ExtraBold"/>
              </a:rPr>
              <a:t> 7066306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17EB4B-F561-0254-A2DB-513428D8C5D8}"/>
              </a:ext>
            </a:extLst>
          </p:cNvPr>
          <p:cNvSpPr txBox="1"/>
          <p:nvPr/>
        </p:nvSpPr>
        <p:spPr>
          <a:xfrm>
            <a:off x="8408011" y="1546498"/>
            <a:ext cx="335902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Терехов Антон Андреевич,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Разработчик,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solidFill>
                  <a:srgbClr val="7030A0"/>
                </a:solidFill>
                <a:latin typeface="Gilroy-ExtraBold"/>
              </a:rPr>
              <a:t>Leader ID</a:t>
            </a:r>
            <a:r>
              <a:rPr lang="ru-RU" sz="1400" dirty="0">
                <a:solidFill>
                  <a:srgbClr val="7030A0"/>
                </a:solidFill>
                <a:latin typeface="Gilroy-ExtraBold"/>
              </a:rPr>
              <a:t> 1446314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73A1FB-2C31-6872-E6DD-4EAFD7E9514C}"/>
              </a:ext>
            </a:extLst>
          </p:cNvPr>
          <p:cNvSpPr txBox="1"/>
          <p:nvPr/>
        </p:nvSpPr>
        <p:spPr>
          <a:xfrm>
            <a:off x="8408010" y="4763243"/>
            <a:ext cx="355701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Еськов Никита Владимирович,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Коммуникатор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</a:t>
            </a:r>
          </a:p>
          <a:p>
            <a:r>
              <a:rPr lang="en-US" sz="1400" dirty="0">
                <a:solidFill>
                  <a:srgbClr val="7030A0"/>
                </a:solidFill>
                <a:latin typeface="Gilroy-ExtraBold"/>
              </a:rPr>
              <a:t>Leader ID</a:t>
            </a:r>
            <a:r>
              <a:rPr lang="ru-RU" sz="1400" dirty="0">
                <a:solidFill>
                  <a:srgbClr val="7030A0"/>
                </a:solidFill>
                <a:latin typeface="Gilroy-ExtraBold"/>
              </a:rPr>
              <a:t> 5321272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1637D4-E1F1-B655-AC43-B8CAB2B785D8}"/>
              </a:ext>
            </a:extLst>
          </p:cNvPr>
          <p:cNvSpPr txBox="1"/>
          <p:nvPr/>
        </p:nvSpPr>
        <p:spPr>
          <a:xfrm>
            <a:off x="5201389" y="3099146"/>
            <a:ext cx="3359021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Антошкин Амир Романович,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Маркетолог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solidFill>
                  <a:srgbClr val="7030A0"/>
                </a:solidFill>
                <a:latin typeface="Gilroy-ExtraBold"/>
              </a:rPr>
              <a:t>Leader ID</a:t>
            </a:r>
            <a:r>
              <a:rPr lang="ru-RU" sz="1400" dirty="0">
                <a:solidFill>
                  <a:srgbClr val="7030A0"/>
                </a:solidFill>
                <a:latin typeface="Gilroy-ExtraBold"/>
              </a:rPr>
              <a:t> 7066405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</p:txBody>
      </p:sp>
      <p:pic>
        <p:nvPicPr>
          <p:cNvPr id="20" name="Рисунок 19" descr="Изображение выглядит как улыбка, человек, Человеческое лицо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BB6F6E-0D18-BF90-27A8-AA9F1B3162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" t="958" r="7050" b="9234"/>
          <a:stretch>
            <a:fillRect/>
          </a:stretch>
        </p:blipFill>
        <p:spPr>
          <a:xfrm>
            <a:off x="3596525" y="2673608"/>
            <a:ext cx="1212979" cy="1782147"/>
          </a:xfrm>
          <a:custGeom>
            <a:avLst/>
            <a:gdLst>
              <a:gd name="connsiteX0" fmla="*/ 0 w 1212979"/>
              <a:gd name="connsiteY0" fmla="*/ 0 h 1782147"/>
              <a:gd name="connsiteX1" fmla="*/ 1212979 w 1212979"/>
              <a:gd name="connsiteY1" fmla="*/ 0 h 1782147"/>
              <a:gd name="connsiteX2" fmla="*/ 1212979 w 1212979"/>
              <a:gd name="connsiteY2" fmla="*/ 1782147 h 1782147"/>
              <a:gd name="connsiteX3" fmla="*/ 0 w 1212979"/>
              <a:gd name="connsiteY3" fmla="*/ 1782147 h 178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979" h="1782147">
                <a:moveTo>
                  <a:pt x="0" y="0"/>
                </a:moveTo>
                <a:lnTo>
                  <a:pt x="1212979" y="0"/>
                </a:lnTo>
                <a:lnTo>
                  <a:pt x="1212979" y="1782147"/>
                </a:lnTo>
                <a:lnTo>
                  <a:pt x="0" y="1782147"/>
                </a:lnTo>
                <a:close/>
              </a:path>
            </a:pathLst>
          </a:custGeom>
        </p:spPr>
      </p:pic>
      <p:pic>
        <p:nvPicPr>
          <p:cNvPr id="21" name="Рисунок 20" descr="Изображение выглядит как человек, Человеческое лицо, защитные очки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8F42E47-3195-3498-84A1-B61125AA6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" t="22518" r="2042" b="14900"/>
          <a:stretch>
            <a:fillRect/>
          </a:stretch>
        </p:blipFill>
        <p:spPr>
          <a:xfrm>
            <a:off x="6803146" y="1257251"/>
            <a:ext cx="1212979" cy="1782147"/>
          </a:xfrm>
          <a:custGeom>
            <a:avLst/>
            <a:gdLst>
              <a:gd name="connsiteX0" fmla="*/ 0 w 1212979"/>
              <a:gd name="connsiteY0" fmla="*/ 0 h 1782147"/>
              <a:gd name="connsiteX1" fmla="*/ 1212979 w 1212979"/>
              <a:gd name="connsiteY1" fmla="*/ 0 h 1782147"/>
              <a:gd name="connsiteX2" fmla="*/ 1212979 w 1212979"/>
              <a:gd name="connsiteY2" fmla="*/ 1782147 h 1782147"/>
              <a:gd name="connsiteX3" fmla="*/ 0 w 1212979"/>
              <a:gd name="connsiteY3" fmla="*/ 1782147 h 178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979" h="1782147">
                <a:moveTo>
                  <a:pt x="0" y="0"/>
                </a:moveTo>
                <a:lnTo>
                  <a:pt x="1212979" y="0"/>
                </a:lnTo>
                <a:lnTo>
                  <a:pt x="1212979" y="1782147"/>
                </a:lnTo>
                <a:lnTo>
                  <a:pt x="0" y="1782147"/>
                </a:lnTo>
                <a:close/>
              </a:path>
            </a:pathLst>
          </a:custGeom>
        </p:spPr>
      </p:pic>
      <p:pic>
        <p:nvPicPr>
          <p:cNvPr id="22" name="Рисунок 21" descr="Изображение выглядит как одежда, обувь, на открытом воздухе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12130F0-CF89-A6C6-B74E-49EBC8FAC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3" t="22196" r="31941" b="21260"/>
          <a:stretch>
            <a:fillRect/>
          </a:stretch>
        </p:blipFill>
        <p:spPr>
          <a:xfrm>
            <a:off x="424969" y="4337705"/>
            <a:ext cx="1212979" cy="1782147"/>
          </a:xfrm>
          <a:custGeom>
            <a:avLst/>
            <a:gdLst>
              <a:gd name="connsiteX0" fmla="*/ 0 w 1212979"/>
              <a:gd name="connsiteY0" fmla="*/ 0 h 1782147"/>
              <a:gd name="connsiteX1" fmla="*/ 1212979 w 1212979"/>
              <a:gd name="connsiteY1" fmla="*/ 0 h 1782147"/>
              <a:gd name="connsiteX2" fmla="*/ 1212979 w 1212979"/>
              <a:gd name="connsiteY2" fmla="*/ 1782147 h 1782147"/>
              <a:gd name="connsiteX3" fmla="*/ 0 w 1212979"/>
              <a:gd name="connsiteY3" fmla="*/ 1782147 h 178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979" h="1782147">
                <a:moveTo>
                  <a:pt x="0" y="0"/>
                </a:moveTo>
                <a:lnTo>
                  <a:pt x="1212979" y="0"/>
                </a:lnTo>
                <a:lnTo>
                  <a:pt x="1212979" y="1782147"/>
                </a:lnTo>
                <a:lnTo>
                  <a:pt x="0" y="1782147"/>
                </a:lnTo>
                <a:close/>
              </a:path>
            </a:pathLst>
          </a:custGeom>
        </p:spPr>
      </p:pic>
      <p:pic>
        <p:nvPicPr>
          <p:cNvPr id="23" name="Рисунок 22" descr="Изображение выглядит как одежда, улыбка, небо, дере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A13827-9F32-CA87-473F-E7ADE39EFB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4" t="23136" r="34165" b="30216"/>
          <a:stretch/>
        </p:blipFill>
        <p:spPr>
          <a:xfrm>
            <a:off x="424968" y="4337704"/>
            <a:ext cx="1212979" cy="1782147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мультфильм, защитные очки, Человеческое лицо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4D67156-DDAE-CB24-1AFD-A35EA5D45C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 t="4124" r="2883" b="7561"/>
          <a:stretch/>
        </p:blipFill>
        <p:spPr>
          <a:xfrm>
            <a:off x="6803146" y="1257250"/>
            <a:ext cx="1212979" cy="178214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иллюстрация, рисунок, зарисовка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F17AEF-7F0D-4F07-BFF3-E29AFFDBD7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" r="3755" b="2051"/>
          <a:stretch/>
        </p:blipFill>
        <p:spPr>
          <a:xfrm>
            <a:off x="435460" y="1257251"/>
            <a:ext cx="1167424" cy="177470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C22FD43-2310-30FD-DD0D-04DEF89658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9612" r="41404" b="24775"/>
          <a:stretch/>
        </p:blipFill>
        <p:spPr>
          <a:xfrm>
            <a:off x="6803147" y="4337704"/>
            <a:ext cx="1212979" cy="1782147"/>
          </a:xfrm>
          <a:custGeom>
            <a:avLst/>
            <a:gdLst>
              <a:gd name="connsiteX0" fmla="*/ 0 w 1212979"/>
              <a:gd name="connsiteY0" fmla="*/ 0 h 1782147"/>
              <a:gd name="connsiteX1" fmla="*/ 1212979 w 1212979"/>
              <a:gd name="connsiteY1" fmla="*/ 0 h 1782147"/>
              <a:gd name="connsiteX2" fmla="*/ 1212979 w 1212979"/>
              <a:gd name="connsiteY2" fmla="*/ 1782147 h 1782147"/>
              <a:gd name="connsiteX3" fmla="*/ 0 w 1212979"/>
              <a:gd name="connsiteY3" fmla="*/ 1782147 h 178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979" h="1782147">
                <a:moveTo>
                  <a:pt x="0" y="0"/>
                </a:moveTo>
                <a:lnTo>
                  <a:pt x="1212979" y="0"/>
                </a:lnTo>
                <a:lnTo>
                  <a:pt x="1212979" y="1782147"/>
                </a:lnTo>
                <a:lnTo>
                  <a:pt x="0" y="178214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11135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8-932-553-28-76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damimm@mail.ru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22351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5482</TotalTime>
  <Words>910</Words>
  <Application>Microsoft Office PowerPoint</Application>
  <PresentationFormat>Широкоэкранный</PresentationFormat>
  <Paragraphs>111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Gilroy-ExtraBold</vt:lpstr>
      <vt:lpstr>Gilroy-Light</vt:lpstr>
      <vt:lpstr>Helvetica</vt:lpstr>
      <vt:lpstr>Тема Office</vt:lpstr>
      <vt:lpstr>UniLink: карта локальных студенческих скидок и услуг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Максим Арцыбашев</cp:lastModifiedBy>
  <cp:revision>186</cp:revision>
  <dcterms:modified xsi:type="dcterms:W3CDTF">2025-10-21T11:40:08Z</dcterms:modified>
</cp:coreProperties>
</file>