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70" r:id="rId2"/>
    <p:sldId id="281" r:id="rId3"/>
    <p:sldId id="321" r:id="rId4"/>
    <p:sldId id="307" r:id="rId5"/>
    <p:sldId id="306" r:id="rId6"/>
    <p:sldId id="315" r:id="rId7"/>
    <p:sldId id="316" r:id="rId8"/>
    <p:sldId id="317" r:id="rId9"/>
    <p:sldId id="286" r:id="rId10"/>
    <p:sldId id="323" r:id="rId11"/>
    <p:sldId id="322" r:id="rId12"/>
    <p:sldId id="291" r:id="rId13"/>
    <p:sldId id="319" r:id="rId14"/>
    <p:sldId id="309" r:id="rId15"/>
    <p:sldId id="312" r:id="rId16"/>
    <p:sldId id="310" r:id="rId17"/>
    <p:sldId id="313" r:id="rId18"/>
    <p:sldId id="318" r:id="rId19"/>
    <p:sldId id="311" r:id="rId20"/>
    <p:sldId id="320" r:id="rId21"/>
    <p:sldId id="314" r:id="rId22"/>
    <p:sldId id="269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56" d="100"/>
          <a:sy n="56" d="100"/>
        </p:scale>
        <p:origin x="102" y="153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ya.zhidkova00@mail.ru" userId="e3f8b7db705200dd" providerId="LiveId" clId="{C21644DA-22A2-4E1C-83AB-D2435AF18864}"/>
    <pc:docChg chg="modSld sldOrd">
      <pc:chgData name="valeriya.zhidkova00@mail.ru" userId="e3f8b7db705200dd" providerId="LiveId" clId="{C21644DA-22A2-4E1C-83AB-D2435AF18864}" dt="2023-11-08T16:15:52.602" v="275"/>
      <pc:docMkLst>
        <pc:docMk/>
      </pc:docMkLst>
      <pc:sldChg chg="modSp mod ord">
        <pc:chgData name="valeriya.zhidkova00@mail.ru" userId="e3f8b7db705200dd" providerId="LiveId" clId="{C21644DA-22A2-4E1C-83AB-D2435AF18864}" dt="2023-11-08T16:12:14.840" v="65"/>
        <pc:sldMkLst>
          <pc:docMk/>
          <pc:sldMk cId="0" sldId="267"/>
        </pc:sldMkLst>
        <pc:spChg chg="mod">
          <ac:chgData name="valeriya.zhidkova00@mail.ru" userId="e3f8b7db705200dd" providerId="LiveId" clId="{C21644DA-22A2-4E1C-83AB-D2435AF18864}" dt="2023-11-08T16:12:01.841" v="61" actId="14100"/>
          <ac:spMkLst>
            <pc:docMk/>
            <pc:sldMk cId="0" sldId="267"/>
            <ac:spMk id="262" creationId="{00000000-0000-0000-0000-000000000000}"/>
          </ac:spMkLst>
        </pc:spChg>
      </pc:sldChg>
      <pc:sldChg chg="ord">
        <pc:chgData name="valeriya.zhidkova00@mail.ru" userId="e3f8b7db705200dd" providerId="LiveId" clId="{C21644DA-22A2-4E1C-83AB-D2435AF18864}" dt="2023-11-08T16:12:13.548" v="63"/>
        <pc:sldMkLst>
          <pc:docMk/>
          <pc:sldMk cId="0" sldId="268"/>
        </pc:sldMkLst>
      </pc:sldChg>
      <pc:sldChg chg="modSp mod">
        <pc:chgData name="valeriya.zhidkova00@mail.ru" userId="e3f8b7db705200dd" providerId="LiveId" clId="{C21644DA-22A2-4E1C-83AB-D2435AF18864}" dt="2023-11-08T16:11:23.152" v="12" actId="20577"/>
        <pc:sldMkLst>
          <pc:docMk/>
          <pc:sldMk cId="1034447423" sldId="270"/>
        </pc:sldMkLst>
        <pc:spChg chg="mod">
          <ac:chgData name="valeriya.zhidkova00@mail.ru" userId="e3f8b7db705200dd" providerId="LiveId" clId="{C21644DA-22A2-4E1C-83AB-D2435AF18864}" dt="2023-11-08T16:11:23.152" v="12" actId="20577"/>
          <ac:spMkLst>
            <pc:docMk/>
            <pc:sldMk cId="1034447423" sldId="270"/>
            <ac:spMk id="151" creationId="{00000000-0000-0000-0000-000000000000}"/>
          </ac:spMkLst>
        </pc:spChg>
      </pc:sldChg>
      <pc:sldChg chg="modSp mod">
        <pc:chgData name="valeriya.zhidkova00@mail.ru" userId="e3f8b7db705200dd" providerId="LiveId" clId="{C21644DA-22A2-4E1C-83AB-D2435AF18864}" dt="2023-11-08T16:15:38.147" v="273" actId="20577"/>
        <pc:sldMkLst>
          <pc:docMk/>
          <pc:sldMk cId="3421437478" sldId="291"/>
        </pc:sldMkLst>
        <pc:spChg chg="mod">
          <ac:chgData name="valeriya.zhidkova00@mail.ru" userId="e3f8b7db705200dd" providerId="LiveId" clId="{C21644DA-22A2-4E1C-83AB-D2435AF18864}" dt="2023-11-08T16:15:38.147" v="273" actId="20577"/>
          <ac:spMkLst>
            <pc:docMk/>
            <pc:sldMk cId="3421437478" sldId="291"/>
            <ac:spMk id="3" creationId="{4CAC815B-16BD-C06B-C8DE-386D9FCB03D9}"/>
          </ac:spMkLst>
        </pc:spChg>
      </pc:sldChg>
      <pc:sldChg chg="modSp mod">
        <pc:chgData name="valeriya.zhidkova00@mail.ru" userId="e3f8b7db705200dd" providerId="LiveId" clId="{C21644DA-22A2-4E1C-83AB-D2435AF18864}" dt="2023-11-08T16:15:16.647" v="264" actId="14100"/>
        <pc:sldMkLst>
          <pc:docMk/>
          <pc:sldMk cId="432233604" sldId="296"/>
        </pc:sldMkLst>
        <pc:spChg chg="mod">
          <ac:chgData name="valeriya.zhidkova00@mail.ru" userId="e3f8b7db705200dd" providerId="LiveId" clId="{C21644DA-22A2-4E1C-83AB-D2435AF18864}" dt="2023-11-08T16:15:16.647" v="264" actId="14100"/>
          <ac:spMkLst>
            <pc:docMk/>
            <pc:sldMk cId="432233604" sldId="296"/>
            <ac:spMk id="3" creationId="{4CAC815B-16BD-C06B-C8DE-386D9FCB03D9}"/>
          </ac:spMkLst>
        </pc:spChg>
      </pc:sldChg>
      <pc:sldChg chg="modSp mod">
        <pc:chgData name="valeriya.zhidkova00@mail.ru" userId="e3f8b7db705200dd" providerId="LiveId" clId="{C21644DA-22A2-4E1C-83AB-D2435AF18864}" dt="2023-11-08T16:14:28.121" v="208" actId="20577"/>
        <pc:sldMkLst>
          <pc:docMk/>
          <pc:sldMk cId="3811619963" sldId="301"/>
        </pc:sldMkLst>
        <pc:spChg chg="mod">
          <ac:chgData name="valeriya.zhidkova00@mail.ru" userId="e3f8b7db705200dd" providerId="LiveId" clId="{C21644DA-22A2-4E1C-83AB-D2435AF18864}" dt="2023-11-08T16:14:28.121" v="208" actId="20577"/>
          <ac:spMkLst>
            <pc:docMk/>
            <pc:sldMk cId="3811619963" sldId="301"/>
            <ac:spMk id="18" creationId="{CC68C9A4-3E4B-D871-8F70-73B8389772C2}"/>
          </ac:spMkLst>
        </pc:spChg>
      </pc:sldChg>
      <pc:sldChg chg="ord">
        <pc:chgData name="valeriya.zhidkova00@mail.ru" userId="e3f8b7db705200dd" providerId="LiveId" clId="{C21644DA-22A2-4E1C-83AB-D2435AF18864}" dt="2023-11-08T16:15:52.602" v="275"/>
        <pc:sldMkLst>
          <pc:docMk/>
          <pc:sldMk cId="3855343900" sldId="3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934857" y="-391470"/>
            <a:ext cx="6409015" cy="73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altLang="zh-CN" sz="4000" dirty="0"/>
              <a:t>«</a:t>
            </a:r>
            <a:r>
              <a:rPr lang="en-US" altLang="zh-CN" sz="4000" dirty="0" err="1"/>
              <a:t>MediDiet</a:t>
            </a:r>
            <a:r>
              <a:rPr lang="ru-RU" altLang="zh-CN" sz="4000" dirty="0"/>
              <a:t>»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300" dirty="0">
              <a:solidFill>
                <a:srgbClr val="8F00FF"/>
              </a:solidFill>
              <a:latin typeface="Gilroy-Light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solidFill>
                  <a:srgbClr val="8F00FF"/>
                </a:solidFill>
                <a:latin typeface="Gilroy-Light"/>
              </a:rPr>
              <a:t>Выполнила команда «</a:t>
            </a:r>
            <a:r>
              <a:rPr lang="en-US" sz="2300" dirty="0">
                <a:solidFill>
                  <a:srgbClr val="8F00FF"/>
                </a:solidFill>
                <a:latin typeface="Gilroy-Light"/>
              </a:rPr>
              <a:t>IT&amp;ID</a:t>
            </a:r>
            <a:r>
              <a:rPr lang="ru-RU" sz="2300" dirty="0">
                <a:solidFill>
                  <a:srgbClr val="8F00FF"/>
                </a:solidFill>
                <a:latin typeface="Gilroy-Light"/>
              </a:rPr>
              <a:t>»</a:t>
            </a:r>
            <a:endParaRPr lang="ru-RU"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Трекер</a:t>
            </a:r>
            <a:r>
              <a:rPr lang="ru-RU" dirty="0"/>
              <a:t> - Володин Олег Сергеевич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Акселерационная программа – </a:t>
            </a:r>
            <a:r>
              <a:rPr lang="en-US" dirty="0"/>
              <a:t>“</a:t>
            </a:r>
            <a:r>
              <a:rPr lang="ru-RU" dirty="0" err="1"/>
              <a:t>МедиаТехноСтарт</a:t>
            </a:r>
            <a:r>
              <a:rPr lang="en-US" dirty="0"/>
              <a:t>”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 - ДГТУ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043" y="2171277"/>
            <a:ext cx="3343796" cy="470248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92193" y="601154"/>
            <a:ext cx="11308395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/>
              <a:t>Приложение для правильного питания и диет</a:t>
            </a:r>
            <a:endParaRPr sz="28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60795" y="1158906"/>
            <a:ext cx="11462603" cy="4770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8F00FF"/>
                </a:solidFill>
                <a:latin typeface="Gilroy-Light"/>
                <a:sym typeface="Arial"/>
              </a:rPr>
              <a:t>Название стартап-проекта</a:t>
            </a:r>
            <a:r>
              <a:rPr lang="ru-RU" sz="1600" dirty="0">
                <a:solidFill>
                  <a:srgbClr val="8F00FF"/>
                </a:solidFill>
                <a:latin typeface="Gilroy-Light"/>
              </a:rPr>
              <a:t> </a:t>
            </a:r>
            <a:r>
              <a:rPr lang="ru-RU" sz="1600" dirty="0">
                <a:solidFill>
                  <a:srgbClr val="1B1B1B"/>
                </a:solidFill>
                <a:latin typeface="Raleway" pitchFamily="2" charset="-52"/>
              </a:rPr>
              <a:t>– </a:t>
            </a:r>
            <a:r>
              <a:rPr lang="en-US" sz="1600" dirty="0">
                <a:solidFill>
                  <a:srgbClr val="1B1B1B"/>
                </a:solidFill>
                <a:latin typeface="Raleway" pitchFamily="2" charset="-52"/>
              </a:rPr>
              <a:t>“</a:t>
            </a:r>
            <a:r>
              <a:rPr lang="en-US" dirty="0" err="1">
                <a:sym typeface="Gilroy-Light"/>
              </a:rPr>
              <a:t>MediDiet</a:t>
            </a:r>
            <a:r>
              <a:rPr lang="en-US" dirty="0">
                <a:sym typeface="Gilroy-Light"/>
              </a:rPr>
              <a:t>”</a:t>
            </a:r>
            <a:endParaRPr lang="ru-RU" dirty="0">
              <a:sym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8F00FF"/>
                </a:solidFill>
                <a:latin typeface="Gilroy-Light"/>
                <a:sym typeface="Arial"/>
              </a:rPr>
              <a:t>Тема стартап-проекта</a:t>
            </a:r>
            <a:r>
              <a:rPr lang="en-US" sz="1600" dirty="0">
                <a:solidFill>
                  <a:srgbClr val="8F00FF"/>
                </a:solidFill>
                <a:latin typeface="Gilroy-Light"/>
                <a:sym typeface="Arial"/>
              </a:rPr>
              <a:t> 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Raleway" pitchFamily="2" charset="-52"/>
                <a:ea typeface="Arial"/>
                <a:cs typeface="Arial"/>
                <a:sym typeface="Arial"/>
              </a:rPr>
              <a:t>- </a:t>
            </a:r>
            <a:r>
              <a:rPr lang="ru-RU" dirty="0">
                <a:solidFill>
                  <a:srgbClr val="1B1B1B"/>
                </a:solidFill>
                <a:latin typeface="Gilroy-Light"/>
                <a:sym typeface="Gilroy-Light"/>
              </a:rPr>
              <a:t>п</a:t>
            </a:r>
            <a:r>
              <a:rPr lang="ru-RU" dirty="0">
                <a:solidFill>
                  <a:srgbClr val="1B1B1B"/>
                </a:solidFill>
                <a:latin typeface="Gilroy-Light"/>
              </a:rPr>
              <a:t>риложение для составления быстрых рецептов правильного питания, диет</a:t>
            </a:r>
            <a:endParaRPr lang="en-US" dirty="0">
              <a:solidFill>
                <a:srgbClr val="1B1B1B"/>
              </a:solidFill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ym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8F00FF"/>
                </a:solidFill>
                <a:sym typeface="Gilroy-Light"/>
              </a:rPr>
              <a:t>Технологическое направление </a:t>
            </a:r>
            <a:r>
              <a:rPr lang="ru-RU" dirty="0">
                <a:sym typeface="Gilroy-Light"/>
              </a:rPr>
              <a:t>в соответствии с перечнем критических технологий РФ - </a:t>
            </a:r>
            <a:r>
              <a:rPr lang="ru-RU" dirty="0">
                <a:solidFill>
                  <a:srgbClr val="1B1B1B"/>
                </a:solidFill>
                <a:latin typeface="Gilroy-Light"/>
                <a:sym typeface="Gilroy-Light"/>
              </a:rPr>
              <a:t>д</a:t>
            </a:r>
            <a:r>
              <a:rPr lang="ru-RU" dirty="0">
                <a:solidFill>
                  <a:srgbClr val="1B1B1B"/>
                </a:solidFill>
                <a:latin typeface="Gilroy-Light"/>
              </a:rPr>
              <a:t>иетология и пищевые технологии – связаны с анализом пищевых компонентов, продуктов питания, для разработки различных диетических решений. Информационные технологии в здравоохранении – включают в себя аналитику некоторых медицинских данных и записей для понимания различных видов диет в медицине.</a:t>
            </a:r>
            <a:endParaRPr lang="ru-RU" dirty="0">
              <a:solidFill>
                <a:srgbClr val="1B1B1B"/>
              </a:solidFill>
              <a:latin typeface="Gilroy-Light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ym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8F00FF"/>
                </a:solidFill>
                <a:sym typeface="Gilroy-Light"/>
              </a:rPr>
              <a:t>Рынок НТИ </a:t>
            </a:r>
            <a:r>
              <a:rPr lang="ru-RU" dirty="0">
                <a:solidFill>
                  <a:srgbClr val="1B1B1B"/>
                </a:solidFill>
                <a:latin typeface="Gilroy-Light"/>
                <a:sym typeface="Gilroy-Light"/>
              </a:rPr>
              <a:t>- </a:t>
            </a:r>
            <a:r>
              <a:rPr lang="ru-RU" dirty="0">
                <a:solidFill>
                  <a:srgbClr val="1B1B1B"/>
                </a:solidFill>
                <a:latin typeface="Gilroy-Light"/>
              </a:rPr>
              <a:t>Рынок включает в себя всех, кто заинтересован в здоровом образе жизни и правильном питании. Мы видим потенциальных клиентов среди здорово ориентированных потребителей, спортсменов, людей, следящих за своим весом, а также тех, кто имеет специфические диетические потребности, люди с непереносимостью некоторых продуктов.</a:t>
            </a:r>
            <a:r>
              <a:rPr lang="ru-RU" dirty="0">
                <a:solidFill>
                  <a:srgbClr val="1B1B1B"/>
                </a:solidFill>
                <a:latin typeface="Gilroy-Light"/>
                <a:sym typeface="Gilroy-Light"/>
              </a:rPr>
              <a:t> 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1B1B1B"/>
              </a:solidFill>
              <a:latin typeface="Gilroy-Light"/>
              <a:sym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8F00FF"/>
                </a:solidFill>
                <a:sym typeface="Gilroy-Light"/>
              </a:rPr>
              <a:t>Сквозные технологии </a:t>
            </a:r>
            <a:r>
              <a:rPr lang="ru-RU" dirty="0">
                <a:sym typeface="Gilroy-Light"/>
              </a:rPr>
              <a:t>- </a:t>
            </a:r>
            <a:r>
              <a:rPr lang="ru-RU" dirty="0">
                <a:solidFill>
                  <a:srgbClr val="1B1B1B"/>
                </a:solidFill>
                <a:latin typeface="Gilroy-Light"/>
              </a:rPr>
              <a:t>Проект будет обладать следующими сквозными технологиями: 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-Light"/>
              </a:rPr>
              <a:t>База данных: для хранения информации о диетах, блюдах, ингредиентах и рецептах. 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-Light"/>
              </a:rPr>
              <a:t>Алгоритмы машинного обучения: для анализа данных о пользователе, его предпочтениях и рекомендациях по выбору блюд.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-Light"/>
              </a:rPr>
              <a:t>Аналитика: для сбора и анализа данных о поведении пользователей на сайте, чтобы улучшить пользовательский опыт и предоставить более точные рекомендации.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-Light"/>
              </a:rPr>
              <a:t>Интерфейс пользователя: для удобства и простоты использования сайта, включая фильтры по диетам, ингредиентам и типу блюда.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18522" y="6281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КРАТКАЯ ИНФОРМАЦИЯ О СТАРТАП-ПРОЕКТЕ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381223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FBD724-6C05-4191-A9AF-A519BE99B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913" y="5261833"/>
            <a:ext cx="2120087" cy="169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BA4BEFC-DD61-4948-994C-5453E7876C3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09550" y="1604962"/>
            <a:ext cx="10515600" cy="4351338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  <a:t>Наше приложение предлагает:</a:t>
            </a:r>
            <a:b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</a:br>
            <a:b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</a:br>
            <a: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  <a:t>1. Персонализированный план питания:  </a:t>
            </a:r>
          </a:p>
          <a:p>
            <a: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  <a:t> Индивидуальный подход к питанию, учитывая предпочтения, пищевые ограничения.</a:t>
            </a:r>
            <a:b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</a:br>
            <a:b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</a:br>
            <a: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  <a:t>2. Мониторинг питания: </a:t>
            </a:r>
          </a:p>
          <a:p>
            <a: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  <a:t>Пользователи могут отслеживать свое питание, получать рекомендации и уведомления, а также вести учет потребляемых калорий и питательных веществ.</a:t>
            </a:r>
            <a:b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</a:br>
            <a:b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</a:br>
            <a: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  <a:t>3. Рецепты и рекомендации: </a:t>
            </a:r>
          </a:p>
          <a:p>
            <a: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  <a:t>Широкий выбор здоровых рецептов и рекомендаций от экспертов в области здорового питания.</a:t>
            </a:r>
            <a:b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</a:br>
            <a:b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</a:br>
            <a: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  <a:t>4. Фитнес-трекинг: </a:t>
            </a:r>
          </a:p>
          <a:p>
            <a:r>
              <a:rPr lang="ru-RU" sz="2000" dirty="0">
                <a:solidFill>
                  <a:srgbClr val="1B1B1B"/>
                </a:solidFill>
                <a:latin typeface="Gilroy-Light"/>
                <a:sym typeface="Helvetica"/>
              </a:rPr>
              <a:t>Помимо питания, наше приложение также поможет пользователям отслеживать свою физическую активность.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D48868-BF10-4A56-98FE-B1231ECC4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89300" cy="546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3EF3A8-D428-4E5D-A2A2-6B67B923EB62}"/>
              </a:ext>
            </a:extLst>
          </p:cNvPr>
          <p:cNvSpPr txBox="1"/>
          <p:nvPr/>
        </p:nvSpPr>
        <p:spPr>
          <a:xfrm>
            <a:off x="209550" y="752366"/>
            <a:ext cx="6096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rgbClr val="8F00FF"/>
                </a:solidFill>
                <a:latin typeface="Gilroy-ExtraBold"/>
                <a:sym typeface="Arial"/>
              </a:rPr>
              <a:t>Тематика стартап проекта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52C884-5144-4D96-98DC-88A3FC7DA8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550" y="5159197"/>
            <a:ext cx="2120087" cy="16988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881B52-80D3-44FA-A434-7A6E818AB2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286" y="226105"/>
            <a:ext cx="2757714" cy="275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8228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110888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Состав команды и роли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523740" y="2033505"/>
            <a:ext cx="7423978" cy="4001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Павлова Виктория Денисовна – Лидер, спикер, сбор информации/оформление, анализ работы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rgbClr val="1B1B1B"/>
              </a:solidFill>
              <a:latin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err="1">
                <a:solidFill>
                  <a:srgbClr val="1B1B1B"/>
                </a:solidFill>
                <a:latin typeface="Gilroy-Light"/>
              </a:rPr>
              <a:t>Жмайло</a:t>
            </a:r>
            <a:r>
              <a:rPr lang="ru-RU" sz="1600" dirty="0">
                <a:solidFill>
                  <a:srgbClr val="1B1B1B"/>
                </a:solidFill>
                <a:latin typeface="Gilroy-Light"/>
              </a:rPr>
              <a:t> Владислав Валерьевич – Программист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rgbClr val="1B1B1B"/>
              </a:solidFill>
              <a:latin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Смурыгин Даниил Денисович – Программист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rgbClr val="1B1B1B"/>
              </a:solidFill>
              <a:latin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err="1">
                <a:solidFill>
                  <a:srgbClr val="1B1B1B"/>
                </a:solidFill>
                <a:latin typeface="Gilroy-Light"/>
              </a:rPr>
              <a:t>Касиев</a:t>
            </a:r>
            <a:r>
              <a:rPr lang="ru-RU" sz="1600" dirty="0">
                <a:solidFill>
                  <a:srgbClr val="1B1B1B"/>
                </a:solidFill>
                <a:latin typeface="Gilroy-Light"/>
              </a:rPr>
              <a:t> Андрей Юрьевич - Сбор информации/оформление, анализ работы, дизайнер/художник-оформитель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rgbClr val="1B1B1B"/>
              </a:solidFill>
              <a:latin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err="1">
                <a:solidFill>
                  <a:srgbClr val="1B1B1B"/>
                </a:solidFill>
                <a:latin typeface="Gilroy-Light"/>
              </a:rPr>
              <a:t>Нидченко</a:t>
            </a:r>
            <a:r>
              <a:rPr lang="ru-RU" sz="1600" dirty="0">
                <a:solidFill>
                  <a:srgbClr val="1B1B1B"/>
                </a:solidFill>
                <a:latin typeface="Gilroy-Light"/>
              </a:rPr>
              <a:t> Артём Борисович - Дизайнер/художник-оформитель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1B1B1B"/>
              </a:solidFill>
              <a:latin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18522" y="3418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стартап-проекта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E96FDAF-2349-41EF-966F-9CB7B2FB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555" y="0"/>
            <a:ext cx="4215446" cy="6865369"/>
          </a:xfrm>
          <a:prstGeom prst="rect">
            <a:avLst/>
          </a:prstGeom>
        </p:spPr>
      </p:pic>
      <p:pic>
        <p:nvPicPr>
          <p:cNvPr id="25" name="Рисунок 22" descr="Рисунок 22">
            <a:extLst>
              <a:ext uri="{FF2B5EF4-FFF2-40B4-BE49-F238E27FC236}">
                <a16:creationId xmlns:a16="http://schemas.microsoft.com/office/drawing/2014/main" id="{2153A1D2-6075-489E-8700-B58301D8C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744" y="2757523"/>
            <a:ext cx="2322094" cy="41004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239375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998376" y="186398"/>
            <a:ext cx="991844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995045" marR="989330" algn="l">
              <a:spcBef>
                <a:spcPts val="600"/>
              </a:spcBef>
              <a:spcAft>
                <a:spcPts val="0"/>
              </a:spcAft>
            </a:pPr>
            <a:r>
              <a:rPr lang="ru-RU" sz="1600" cap="all" dirty="0">
                <a:solidFill>
                  <a:schemeClr val="tx1"/>
                </a:solidFill>
              </a:rPr>
              <a:t>Характеристика проблемы, на решение которой направлен стартап-проект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7989" y="479425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832290" y="1389982"/>
            <a:ext cx="11110894" cy="4078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indent="144145"/>
            <a:r>
              <a:rPr lang="ru-RU" sz="2100" dirty="0">
                <a:solidFill>
                  <a:srgbClr val="8F00FF"/>
                </a:solidFill>
                <a:latin typeface="Gilroy-Light"/>
                <a:ea typeface="+mj-ea"/>
                <a:cs typeface="+mj-cs"/>
                <a:sym typeface="Calibri"/>
              </a:rPr>
              <a:t>Проблема</a:t>
            </a:r>
            <a:r>
              <a:rPr lang="en-US" sz="2100" dirty="0">
                <a:solidFill>
                  <a:srgbClr val="8F00FF"/>
                </a:solidFill>
                <a:latin typeface="Gilroy-Light"/>
                <a:ea typeface="+mj-ea"/>
                <a:cs typeface="+mj-cs"/>
                <a:sym typeface="Calibri"/>
              </a:rPr>
              <a:t>:</a:t>
            </a:r>
          </a:p>
          <a:p>
            <a:pPr indent="144145"/>
            <a:r>
              <a:rPr lang="ru-RU" sz="1900" dirty="0">
                <a:solidFill>
                  <a:srgbClr val="1B1B1B"/>
                </a:solidFill>
                <a:latin typeface="Gilroy-Light"/>
                <a:ea typeface="+mj-ea"/>
                <a:cs typeface="+mj-cs"/>
                <a:sym typeface="Calibri"/>
              </a:rPr>
              <a:t>Большинство людей следит за своим питанием, некоторые по назначению врача, другие же, чтобы не усугубить ситуацию в дальнейшем. Но с какими сложностями они могут столкнуться? Мы рассмотрели наиболее актуальные проблемы, где мы можем в дальнейшим найти решения: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B1B1B"/>
                </a:solidFill>
                <a:latin typeface="Gilroy-Light"/>
                <a:ea typeface="+mj-ea"/>
                <a:cs typeface="+mj-cs"/>
                <a:sym typeface="Calibri"/>
              </a:rPr>
              <a:t>Трудности в управлении и отслеживании ежедневного потребления пищи и достижения целей в области питания.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B1B1B"/>
                </a:solidFill>
                <a:latin typeface="Gilroy-Light"/>
                <a:ea typeface="+mj-ea"/>
                <a:cs typeface="+mj-cs"/>
                <a:sym typeface="Calibri"/>
              </a:rPr>
              <a:t>Недостаток знаний о правильных размерах порций, подсчете калорий.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B1B1B"/>
                </a:solidFill>
                <a:latin typeface="Gilroy-Light"/>
                <a:ea typeface="+mj-ea"/>
                <a:cs typeface="+mj-cs"/>
                <a:sym typeface="Calibri"/>
              </a:rPr>
              <a:t>Потребность в индивидуальных рекомендациях, основанных на конкретных диетических предпочтениях, аллергии или состоянии здоровья.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B1B1B"/>
                </a:solidFill>
                <a:latin typeface="Gilroy-Light"/>
                <a:ea typeface="+mj-ea"/>
                <a:cs typeface="+mj-cs"/>
                <a:sym typeface="Calibri"/>
              </a:rPr>
              <a:t>Интерес к изучению новых рецептов и идей еды, соответствующих их потребностям в питании.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900" dirty="0">
              <a:sym typeface="Gilroy-Light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655177" y="824007"/>
            <a:ext cx="10533589" cy="492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600" dirty="0"/>
              <a:t>Существующие проблемы потребителей, которые будут решены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FDBF82-8E93-7648-80F9-76FA27E94B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5018932"/>
            <a:ext cx="2120087" cy="16988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2AE813-E82E-FCCB-B11F-CF5D515EB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7629" y="6086367"/>
            <a:ext cx="2124371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20BD18D-F7DE-4044-AC82-CE030548C7E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20650" y="1135061"/>
            <a:ext cx="7205848" cy="5091568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Проект направлен на решение целей</a:t>
            </a:r>
            <a:r>
              <a:rPr lang="en-US" sz="1800" dirty="0">
                <a:solidFill>
                  <a:srgbClr val="1B1B1B"/>
                </a:solidFill>
                <a:latin typeface="Gilroy-Light"/>
                <a:sym typeface="Helvetica"/>
              </a:rPr>
              <a:t>:</a:t>
            </a:r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по снижению веса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 ведению здорового образа жизни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 контролю за питанием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 быстрым рецептам</a:t>
            </a:r>
          </a:p>
          <a:p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Приложение должно отвечать  интересам в области фитнеса</a:t>
            </a:r>
            <a:r>
              <a:rPr lang="en-US" sz="1800" dirty="0">
                <a:solidFill>
                  <a:srgbClr val="1B1B1B"/>
                </a:solidFill>
                <a:latin typeface="Gilroy-Light"/>
                <a:sym typeface="Helvetica"/>
              </a:rPr>
              <a:t>:</a:t>
            </a:r>
            <a:endParaRPr lang="ru-RU" sz="1800" dirty="0">
              <a:solidFill>
                <a:srgbClr val="1B1B1B"/>
              </a:solidFill>
              <a:latin typeface="Gilroy-Light"/>
              <a:sym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спорта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здорового питания и кулинарии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предоставляя им доступ к здоровым рецептам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  <a:sym typeface="Helvetica"/>
              </a:rPr>
              <a:t>возможность отслеживать калории и пищевую ценность продуктов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CC3AB9-A7CA-449C-B5E7-690C965C4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326500" cy="11321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96A6E5-B182-4035-84F4-2DF38687D4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40" y="-276044"/>
            <a:ext cx="5244860" cy="52448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9CC5F7-C7FC-4470-8B73-AA249277B8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5018932"/>
            <a:ext cx="2120087" cy="16988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E9C574-591A-4AC7-831D-05C320607D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498" y="4893117"/>
            <a:ext cx="4744852" cy="165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3284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8D65859-3947-4547-9E30-A571C340006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895738" y="1171182"/>
            <a:ext cx="8490857" cy="5294768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8F00FF"/>
                </a:solidFill>
                <a:latin typeface="Gilroy-Light"/>
              </a:rPr>
              <a:t>Проблема, с которой может потребитель столкнуться</a:t>
            </a:r>
            <a:r>
              <a:rPr lang="en-US" sz="2000" dirty="0">
                <a:solidFill>
                  <a:srgbClr val="1B1B1B"/>
                </a:solidFill>
                <a:latin typeface="Gilroy-Light"/>
              </a:rPr>
              <a:t>:</a:t>
            </a:r>
            <a:endParaRPr lang="ru-RU" sz="2000" dirty="0">
              <a:solidFill>
                <a:srgbClr val="1B1B1B"/>
              </a:solidFill>
              <a:latin typeface="Gilroy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B1B1B"/>
                </a:solidFill>
                <a:latin typeface="Gilroy-Light"/>
              </a:rPr>
              <a:t>отслеживанием потребления пищи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B1B1B"/>
                </a:solidFill>
                <a:latin typeface="Gilroy-Light"/>
              </a:rPr>
              <a:t>доступом к точной информации о питании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B1B1B"/>
                </a:solidFill>
                <a:latin typeface="Gilroy-Light"/>
              </a:rPr>
              <a:t>поиском подходящих рецептов или планов питания </a:t>
            </a:r>
            <a:endParaRPr lang="en-US" sz="2000" dirty="0">
              <a:solidFill>
                <a:srgbClr val="1B1B1B"/>
              </a:solidFill>
              <a:latin typeface="Gilroy-Light"/>
            </a:endParaRPr>
          </a:p>
          <a:p>
            <a:r>
              <a:rPr lang="ru-RU" sz="2000" dirty="0">
                <a:solidFill>
                  <a:srgbClr val="1B1B1B"/>
                </a:solidFill>
                <a:latin typeface="Gilroy-Light"/>
              </a:rPr>
              <a:t>Потребитель ищет решение, которое может эффективно решить эти проблемы и поддержать его цели по более здоровому питанию. </a:t>
            </a:r>
          </a:p>
          <a:p>
            <a:r>
              <a:rPr lang="ru-RU" sz="2000" dirty="0">
                <a:solidFill>
                  <a:srgbClr val="8F00FF"/>
                </a:solidFill>
                <a:latin typeface="Gilroy-Light"/>
              </a:rPr>
              <a:t>Наше приложение решает эти проблемы, так как имеет функционал</a:t>
            </a:r>
            <a:r>
              <a:rPr lang="en-US" sz="2000" dirty="0">
                <a:solidFill>
                  <a:srgbClr val="1B1B1B"/>
                </a:solidFill>
                <a:latin typeface="Gilroy-Light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B1B1B"/>
                </a:solidFill>
                <a:latin typeface="Gilroy-Light"/>
              </a:rPr>
              <a:t>отслеживание еды</a:t>
            </a:r>
            <a:endParaRPr lang="en-US" sz="2000" dirty="0">
              <a:solidFill>
                <a:srgbClr val="1B1B1B"/>
              </a:solidFill>
              <a:latin typeface="Gilroy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B1B1B"/>
                </a:solidFill>
                <a:latin typeface="Gilroy-Light"/>
              </a:rPr>
              <a:t>персонализированные планы питания</a:t>
            </a:r>
            <a:endParaRPr lang="en-US" sz="2000" dirty="0">
              <a:solidFill>
                <a:srgbClr val="1B1B1B"/>
              </a:solidFill>
              <a:latin typeface="Gilroy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B1B1B"/>
                </a:solidFill>
                <a:latin typeface="Gilroy-Light"/>
              </a:rPr>
              <a:t>информацию о питании </a:t>
            </a:r>
            <a:endParaRPr lang="en-US" sz="2000" dirty="0">
              <a:solidFill>
                <a:srgbClr val="1B1B1B"/>
              </a:solidFill>
              <a:latin typeface="Gilroy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B1B1B"/>
                </a:solidFill>
                <a:latin typeface="Gilroy-Light"/>
              </a:rPr>
              <a:t>рекомендации по рецептам</a:t>
            </a:r>
            <a:endParaRPr lang="en-US" sz="2000" dirty="0">
              <a:solidFill>
                <a:srgbClr val="1B1B1B"/>
              </a:solidFill>
              <a:latin typeface="Gilroy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B1B1B"/>
                </a:solidFill>
                <a:latin typeface="Gilroy-Light"/>
              </a:rPr>
              <a:t> инструменты мотивации и подотчетности, которые помогут</a:t>
            </a:r>
            <a:r>
              <a:rPr lang="en-US" sz="2000" dirty="0">
                <a:solidFill>
                  <a:srgbClr val="1B1B1B"/>
                </a:solidFill>
                <a:latin typeface="Gilroy-Light"/>
              </a:rPr>
              <a:t> </a:t>
            </a:r>
            <a:r>
              <a:rPr lang="ru-RU" sz="2000" dirty="0">
                <a:solidFill>
                  <a:srgbClr val="1B1B1B"/>
                </a:solidFill>
                <a:latin typeface="Gilroy-Light"/>
              </a:rPr>
              <a:t>потребителю на пути к здоровому питанию</a:t>
            </a:r>
            <a:r>
              <a:rPr lang="ru-RU" sz="18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D6D466-814F-4DF4-8A70-FFE980A31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63" y="0"/>
            <a:ext cx="7326500" cy="11321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1E0A4F-B176-48B3-BAF4-C3D5FD168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198" y="-750703"/>
            <a:ext cx="3073639" cy="43477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231FB5-86AB-4C79-AFCA-94BF214D95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913" y="5159196"/>
            <a:ext cx="2120087" cy="169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1154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9916E33-EC1B-4174-8499-12DF31A1DA8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849085" y="1051086"/>
            <a:ext cx="8135259" cy="5722938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8F00FF"/>
                </a:solidFill>
                <a:latin typeface="Gilroy-Light"/>
                <a:sym typeface="Gilroy-Light"/>
              </a:rPr>
              <a:t>Каким способом будет решена проблема</a:t>
            </a:r>
            <a:r>
              <a:rPr lang="en-US" sz="1800" dirty="0">
                <a:solidFill>
                  <a:srgbClr val="1B1B1B"/>
                </a:solidFill>
                <a:latin typeface="Gilroy-Light"/>
                <a:sym typeface="Gilroy-Light"/>
              </a:rPr>
              <a:t>.</a:t>
            </a: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rgbClr val="1B1B1B"/>
                </a:solidFill>
                <a:latin typeface="Gilroy-Light"/>
              </a:rPr>
              <a:t>Персонализированные диеты</a:t>
            </a:r>
          </a:p>
          <a:p>
            <a:br>
              <a:rPr lang="ru-RU" sz="1800" dirty="0">
                <a:solidFill>
                  <a:srgbClr val="1B1B1B"/>
                </a:solidFill>
                <a:latin typeface="Gilroy-Light"/>
              </a:rPr>
            </a:br>
            <a:r>
              <a:rPr lang="ru-RU" sz="1800" dirty="0">
                <a:solidFill>
                  <a:srgbClr val="1B1B1B"/>
                </a:solidFill>
                <a:latin typeface="Gilroy-Light"/>
              </a:rPr>
              <a:t>2. Отслеживание пищевого рациона</a:t>
            </a:r>
          </a:p>
          <a:p>
            <a:br>
              <a:rPr lang="ru-RU" sz="1800" dirty="0">
                <a:solidFill>
                  <a:srgbClr val="1B1B1B"/>
                </a:solidFill>
                <a:latin typeface="Gilroy-Light"/>
              </a:rPr>
            </a:br>
            <a:r>
              <a:rPr lang="ru-RU" sz="1800" dirty="0">
                <a:solidFill>
                  <a:srgbClr val="1B1B1B"/>
                </a:solidFill>
                <a:latin typeface="Gilroy-Light"/>
              </a:rPr>
              <a:t>3. Советы и рекомендации</a:t>
            </a:r>
            <a:br>
              <a:rPr lang="ru-RU" sz="1800" dirty="0">
                <a:solidFill>
                  <a:srgbClr val="1B1B1B"/>
                </a:solidFill>
                <a:latin typeface="Gilroy-Light"/>
              </a:rPr>
            </a:br>
            <a:br>
              <a:rPr lang="ru-RU" sz="1800" dirty="0">
                <a:solidFill>
                  <a:srgbClr val="1B1B1B"/>
                </a:solidFill>
                <a:latin typeface="Gilroy-Light"/>
              </a:rPr>
            </a:br>
            <a:r>
              <a:rPr lang="ru-RU" sz="1800" dirty="0">
                <a:solidFill>
                  <a:srgbClr val="1B1B1B"/>
                </a:solidFill>
                <a:latin typeface="Gilroy-Light"/>
              </a:rPr>
              <a:t>4. Обучающие материалы</a:t>
            </a:r>
          </a:p>
          <a:p>
            <a:br>
              <a:rPr lang="ru-RU" sz="1800" dirty="0">
                <a:solidFill>
                  <a:srgbClr val="1B1B1B"/>
                </a:solidFill>
                <a:latin typeface="Gilroy-Light"/>
              </a:rPr>
            </a:br>
            <a:r>
              <a:rPr lang="ru-RU" sz="1800" dirty="0">
                <a:solidFill>
                  <a:srgbClr val="1B1B1B"/>
                </a:solidFill>
                <a:latin typeface="Gilroy-Light"/>
              </a:rPr>
              <a:t>5. Мониторинг прогресса</a:t>
            </a:r>
          </a:p>
          <a:p>
            <a:br>
              <a:rPr lang="ru-RU" sz="1800" dirty="0">
                <a:solidFill>
                  <a:srgbClr val="1B1B1B"/>
                </a:solidFill>
                <a:latin typeface="Gilroy-Light"/>
              </a:rPr>
            </a:br>
            <a:r>
              <a:rPr lang="ru-RU" sz="1800" dirty="0">
                <a:solidFill>
                  <a:srgbClr val="1B1B1B"/>
                </a:solidFill>
                <a:latin typeface="Gilroy-Light"/>
              </a:rPr>
              <a:t>Наше приложение для диеты и здорового питания предоставляет удобный и персонализированный подход к достижению здорового образа жизни. Оно помогает пользователям принимать осознанные решения о своем питании, достигать своих целей и поддерживать здоровый образ жизни на долгосрочной основе.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3404D9-68F0-4B16-8A17-31CF2C60B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326500" cy="11321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CB3F9A-A673-4C52-82FC-56DD757779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683" y="-698023"/>
            <a:ext cx="5014823" cy="64340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5F5267-C350-4622-8DFF-667C231EA1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736032"/>
            <a:ext cx="3207659" cy="112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4065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25680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 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7173962" y="741039"/>
            <a:ext cx="517553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035" y="958886"/>
            <a:ext cx="5670037" cy="540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8F00FF"/>
                </a:solidFill>
                <a:latin typeface="Gilroy-Light"/>
              </a:rPr>
              <a:t>Продукт</a:t>
            </a:r>
            <a:r>
              <a:rPr lang="en-US" dirty="0">
                <a:solidFill>
                  <a:srgbClr val="8F00FF"/>
                </a:solidFill>
                <a:latin typeface="Gilroy-Light"/>
              </a:rPr>
              <a:t>:</a:t>
            </a:r>
            <a:endParaRPr lang="ru-RU" dirty="0">
              <a:solidFill>
                <a:srgbClr val="8F00FF"/>
              </a:solidFill>
              <a:latin typeface="Gilroy-Light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Gilroy-Light"/>
              </a:rPr>
              <a:t>Продаваемый продукт представляет собой приложение для диеты.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Gilroy-Light"/>
              </a:rPr>
              <a:t>Подписки на курсы и мероприятия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Gilroy-Light"/>
              </a:rPr>
              <a:t>Подписка на блокировку рекламы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8F00FF"/>
                </a:solidFill>
                <a:sym typeface="Gilroy-Light"/>
              </a:rPr>
              <a:t>Потенциальные потребительские сегменты</a:t>
            </a:r>
            <a:r>
              <a:rPr lang="en-US" dirty="0">
                <a:solidFill>
                  <a:srgbClr val="8F00FF"/>
                </a:solidFill>
                <a:sym typeface="Gilroy-Light"/>
              </a:rPr>
              <a:t>:</a:t>
            </a:r>
            <a:endParaRPr lang="ru-RU" dirty="0">
              <a:solidFill>
                <a:srgbClr val="8F00FF"/>
              </a:solidFill>
              <a:sym typeface="Gilroy-Ligh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Gilroy-Light"/>
              </a:rPr>
              <a:t>Лица, интересующиеся контролем веса и здоровым образом жизни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Gilroy-Light"/>
              </a:rPr>
              <a:t> Любители фитнеса и спортсмены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Gilroy-Light"/>
              </a:rPr>
              <a:t> Лица с особыми диетическими потребностями или ограничениями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Gilroy-Light"/>
              </a:rPr>
              <a:t> Родители, заботящиеся о здоровье детей</a:t>
            </a:r>
            <a:endParaRPr lang="ru-RU" dirty="0">
              <a:solidFill>
                <a:schemeClr val="tx1"/>
              </a:solidFill>
              <a:latin typeface="Gilroy-Light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836533" y="389346"/>
            <a:ext cx="827622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Что предлагает наша команда</a:t>
            </a:r>
            <a:endParaRPr sz="3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6A0DBA-BC97-4B25-AEB2-7AC60F8F1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7629" y="6086367"/>
            <a:ext cx="2124371" cy="7716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7C8FD04-4A78-4D07-A230-A47C36AEE642}"/>
              </a:ext>
            </a:extLst>
          </p:cNvPr>
          <p:cNvSpPr txBox="1"/>
          <p:nvPr/>
        </p:nvSpPr>
        <p:spPr>
          <a:xfrm>
            <a:off x="7060242" y="864543"/>
            <a:ext cx="3774001" cy="44012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solidFill>
                <a:srgbClr val="8F00FF"/>
              </a:solidFill>
              <a:latin typeface="Gilroy-Light"/>
              <a:sym typeface="Gilroy-Light"/>
            </a:endParaRP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8F00FF"/>
                </a:solidFill>
                <a:latin typeface="Gilroy-Light"/>
                <a:sym typeface="Gilroy-Light"/>
              </a:rPr>
              <a:t>Научно-техническое решение и/или результаты, необходимые для создания продукции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Gilroy-Light"/>
              </a:rPr>
              <a:t>Основные функции приложения включают:</a:t>
            </a:r>
            <a:br>
              <a:rPr lang="ru-RU" sz="2000" dirty="0">
                <a:solidFill>
                  <a:schemeClr val="tx1"/>
                </a:solidFill>
                <a:latin typeface="Gilroy-Light"/>
              </a:rPr>
            </a:br>
            <a:r>
              <a:rPr lang="ru-RU" sz="2000" dirty="0">
                <a:solidFill>
                  <a:schemeClr val="tx1"/>
                </a:solidFill>
                <a:latin typeface="Gilroy-Light"/>
              </a:rPr>
              <a:t>1. Персонализированный план питания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Gilroy-Light"/>
              </a:rPr>
              <a:t>2.Отслеживание потребления пищи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Gilroy-Light"/>
              </a:rPr>
              <a:t>3. Уведомления и напоминания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Gilroy-Light"/>
              </a:rPr>
              <a:t>4.Трекер физической активности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Gilroy-Light"/>
              </a:rPr>
              <a:t>5. Графики и статистика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Gilroy-Light"/>
              </a:rPr>
              <a:t>6. Советы и рецепты</a:t>
            </a:r>
            <a:endParaRPr lang="ru-RU" sz="2000" dirty="0">
              <a:solidFill>
                <a:schemeClr val="tx1"/>
              </a:solidFill>
              <a:latin typeface="Gilroy-Light"/>
              <a:sym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4D7432-FA19-40B6-9AC5-6351B7F3B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598" y="312659"/>
            <a:ext cx="6526893" cy="464006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8F00FF"/>
                </a:solidFill>
                <a:latin typeface="Gilroy-ExtraBold"/>
                <a:sym typeface="Gilroy-ExtraBold"/>
              </a:rPr>
              <a:t>Проблемное интервью (опрос)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2AB787-8D3F-483C-8EAA-1B51A2728E2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21025" y="1245903"/>
            <a:ext cx="5541146" cy="4919596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Нашей командой был проведён опрос среди людей различного возраста, чтобы выяснить, нуждаются ли они в подобном приложении, или нет.</a:t>
            </a:r>
          </a:p>
          <a:p>
            <a:r>
              <a:rPr lang="ru-RU" sz="16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Наша задача была разобраться, как часто готовят люди, придерживаются ли они диеты ,пользуются приложением.</a:t>
            </a:r>
            <a:endParaRPr lang="en-US" sz="1600" dirty="0">
              <a:solidFill>
                <a:schemeClr val="tx1"/>
              </a:solidFill>
              <a:latin typeface="Gilroy-Light"/>
              <a:ea typeface="+mn-ea"/>
              <a:cs typeface="+mn-cs"/>
              <a:sym typeface="Helvetica"/>
            </a:endParaRPr>
          </a:p>
          <a:p>
            <a:endParaRPr lang="ru-RU" sz="1600" dirty="0">
              <a:solidFill>
                <a:schemeClr val="tx1"/>
              </a:solidFill>
              <a:latin typeface="Gilroy-Light"/>
              <a:ea typeface="+mn-ea"/>
              <a:cs typeface="+mn-cs"/>
              <a:sym typeface="Helvetica"/>
            </a:endParaRPr>
          </a:p>
          <a:p>
            <a:r>
              <a:rPr lang="ru-RU" sz="16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Вывод</a:t>
            </a:r>
            <a:r>
              <a:rPr lang="en-US" sz="16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:</a:t>
            </a:r>
            <a:r>
              <a:rPr lang="ru-RU" sz="16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 По результатам опроса, можно заметить, что большинство людей готовят и некоторые используют приложения, возможно, удобный и интуитивно понятный помощник увеличит охват пользовательского сегмента. Некоторый процент людей, которые прошли наш опрос, придерживаются диеты и для них будет актуально иметь универсального помощника в своем телефоне. </a:t>
            </a:r>
            <a:br>
              <a:rPr lang="ru-RU" sz="16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</a:br>
            <a:br>
              <a:rPr lang="ru-RU" sz="16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</a:br>
            <a:r>
              <a:rPr lang="ru-RU" sz="16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Исходя из этого можно сделать вывод, что наше предложение могло бы быть интересно для пользователей и мы сможем сделать удобное и полезное приложение которым будут пользоваться люди.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DB890C-2EF2-4A75-BA0A-772A7B405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381" y="1546783"/>
            <a:ext cx="3612705" cy="2996189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05EE319-638C-4431-B232-BB2A3D9CF965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1CDE276-4143-4EE7-8954-99AC4B6E5D3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DFAF0AA-9451-425F-877F-E69DB8CAB5C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7A63115-DC46-4376-806F-B71AF249B55B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B88C02F-E725-4BCE-BA40-C62E12991D6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4BCA548-805D-4F47-8322-FCC1E5ADEC1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787038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41C9A-A032-4C95-8B30-90C78C6D2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483" y="61461"/>
            <a:ext cx="3672116" cy="768347"/>
          </a:xfr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spcBef>
                <a:spcPts val="1000"/>
              </a:spcBef>
            </a:pPr>
            <a:r>
              <a:rPr lang="ru-RU" sz="3600" dirty="0">
                <a:solidFill>
                  <a:srgbClr val="8F00FF"/>
                </a:solidFill>
                <a:latin typeface="Gilroy-Light"/>
                <a:ea typeface="+mj-ea"/>
                <a:cs typeface="+mj-cs"/>
                <a:sym typeface="Calibri"/>
              </a:rPr>
              <a:t>Бизнес- модель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1CB14D-83B2-4C99-A0C8-69C1991F871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0" y="1115445"/>
            <a:ext cx="10515600" cy="462710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8F00FF"/>
                </a:solidFill>
                <a:latin typeface="Gilroy-Light"/>
              </a:rPr>
              <a:t>Бизнес-модель приложений для диет предполагает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создание ценности и получение прибыли путем предоставления пользователям персонализированной информации о диете и питании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 инструментов отслеживания и поддержки для достижения их целей в области здоровья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построение отношений с потребителями осуществляется посредством взаимодействия с пользователями, обратной связи и функций сообщества. Финансовые ресурсы привлекаются за счет подписок или покупок в приложении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партнерство с экспертами по питанию или фитнес-брендами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Gilroy-Light"/>
                <a:ea typeface="+mn-ea"/>
                <a:cs typeface="+mn-cs"/>
                <a:sym typeface="Helvetica"/>
              </a:rPr>
              <a:t>продвижение и продажи в основном проводятся через магазины приложений и каналы онлайн-маркетинга.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108AD0-E982-4967-B650-CE18B8BF7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249714" cy="7683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5BF612-D2A9-4D0F-805D-3464BC58D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296" y="5159196"/>
            <a:ext cx="2120087" cy="16988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579B32-A572-4C92-B318-897B468CA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736032"/>
            <a:ext cx="3207659" cy="112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35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6754" y="221749"/>
            <a:ext cx="10356353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>
                <a:solidFill>
                  <a:schemeClr val="tx1"/>
                </a:solidFill>
              </a:rPr>
              <a:t> Базовая бизнес-идея</a:t>
            </a:r>
          </a:p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8014056" y="46174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4526483"/>
              </p:ext>
            </p:extLst>
          </p:nvPr>
        </p:nvGraphicFramePr>
        <p:xfrm>
          <a:off x="336583" y="806520"/>
          <a:ext cx="11738463" cy="5550748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524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0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7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427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8659">
                <a:tc>
                  <a:txBody>
                    <a:bodyPr/>
                    <a:lstStyle/>
                    <a:p>
                      <a:r>
                        <a:rPr lang="ru-RU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Приложение</a:t>
                      </a: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Плюсы</a:t>
                      </a:r>
                    </a:p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Минусы</a:t>
                      </a:r>
                    </a:p>
                    <a:p>
                      <a:pPr algn="l">
                        <a:defRPr sz="1600"/>
                      </a:pP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Приложение</a:t>
                      </a:r>
                    </a:p>
                    <a:p>
                      <a:pPr algn="l">
                        <a:defRPr sz="1600"/>
                      </a:pP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Плюсы</a:t>
                      </a:r>
                    </a:p>
                    <a:p>
                      <a:pPr algn="l">
                        <a:defRPr sz="1600"/>
                      </a:pP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Минусы</a:t>
                      </a:r>
                    </a:p>
                    <a:p>
                      <a:pPr algn="l">
                        <a:defRPr sz="1600"/>
                      </a:pP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593">
                <a:tc>
                  <a:txBody>
                    <a:bodyPr/>
                    <a:lstStyle/>
                    <a:p>
                      <a:pPr algn="l"/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 </a:t>
                      </a:r>
                      <a:r>
                        <a:rPr kumimoji="0" lang="en-US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MyFitnessPal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Комплексное отслеживание калорий и информация о питании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Обширная база данных продуктов питания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Интеграция с различными фитнес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-</a:t>
                      </a:r>
                      <a:r>
                        <a:rPr kumimoji="0" lang="ru-RU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трекерами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.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Некоторые пользователи считают пользовательский интерфейс запутанным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Бесплатная версия содержит рекламу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Ограниченные возможности настройки планов питания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.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Lifesum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Персонализированные планы питания и рекомендации по питанию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Удобный интерфейс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Интеграция с фитнес-</a:t>
                      </a:r>
                      <a:r>
                        <a:rPr kumimoji="0" lang="ru-RU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трекерами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Возможность создания специализированных планов диеты (например, </a:t>
                      </a:r>
                      <a:r>
                        <a:rPr kumimoji="0" lang="ru-RU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кето</a:t>
                      </a: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, </a:t>
                      </a:r>
                      <a:r>
                        <a:rPr kumimoji="0" lang="ru-RU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веганская</a:t>
                      </a: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)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.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Ограниченная база данных о продуктах питания по сравнению с другими приложениями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Некоторые пользователи считают, что приложение загружается медленно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Некоторые функции заблокированы при премиальной подписке.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1036">
                <a:tc>
                  <a:txBody>
                    <a:bodyPr/>
                    <a:lstStyle/>
                    <a:p>
                      <a:pPr algn="l"/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Lose It!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Целенаправленный подход к снижению веса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Поддержка сообщества для мотивации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Простой и удобный интерфейс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.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Некоторые пользователи считают базу данных продуктов питания менее обширной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Ограниченные функции в бесплатной версии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 Периодические проблемы с синхронизацией с фитнес-</a:t>
                      </a:r>
                      <a:r>
                        <a:rPr kumimoji="0" lang="ru-RU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трекерами</a:t>
                      </a: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Noom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Подход к изменению поведения для долгосрочного успеха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Обучение и персонализированный контент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Удобный интерфейс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Предлагает возможность </a:t>
                      </a:r>
                      <a:r>
                        <a:rPr kumimoji="0" lang="ru-RU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коучинга</a:t>
                      </a: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 1:1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.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Высокая стоимость подписки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Некоторые пользователи считают процесс постановки целей повторяющимся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Ограниченные функции регистрации продуктов питания.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8454">
                <a:tc>
                  <a:txBody>
                    <a:bodyPr/>
                    <a:lstStyle/>
                    <a:p>
                      <a:pPr algn="l"/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Weight Watchers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Хорошо зарекомендовавшая себя программа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Персонализированные планы питания и инструменты отслеживания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 Поддерживающее сообщество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Гибкая система баллов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.</a:t>
                      </a:r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Для полного доступа требуется подписка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Дорого по сравнению с другими приложениями</a:t>
                      </a:r>
                      <a:r>
                        <a:rPr kumimoji="0" 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Gilroy-Light"/>
                          <a:ea typeface="+mn-ea"/>
                          <a:cs typeface="+mn-cs"/>
                          <a:sym typeface="Helvetica"/>
                        </a:rPr>
                        <a:t>Некоторым пользователям система начисления баллов кажется сложной.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0" lang="ru-RU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kumimoji="0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kumimoji="0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Gilroy-Ligh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26B1CB-000C-4807-9ABE-C725D09C9C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189" y="6388283"/>
            <a:ext cx="1417857" cy="49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C695A-9863-4AEF-8F40-9F50B05E2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028" y="-288377"/>
            <a:ext cx="3854228" cy="909479"/>
          </a:xfrm>
        </p:spPr>
        <p:txBody>
          <a:bodyPr>
            <a:normAutofit fontScale="90000"/>
          </a:bodyPr>
          <a:lstStyle/>
          <a:p>
            <a:pPr hangingPunct="0">
              <a:lnSpc>
                <a:spcPct val="100000"/>
              </a:lnSpc>
            </a:pPr>
            <a:r>
              <a:rPr lang="ru-RU" sz="3600" dirty="0">
                <a:solidFill>
                  <a:srgbClr val="8F00FF"/>
                </a:solidFill>
                <a:latin typeface="Gilroy-ExtraBold"/>
                <a:sym typeface="Gilroy-ExtraBold"/>
              </a:rPr>
              <a:t>Анализ конкурентов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EECF38-7F94-4D4C-BC0B-308905A8B4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504046" y="637842"/>
            <a:ext cx="10515600" cy="4913871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solidFill>
                  <a:srgbClr val="8F00FF"/>
                </a:solidFill>
                <a:latin typeface="Gilroy-Light"/>
              </a:rPr>
              <a:t>После проведения анализа конкурентов в сфере приложений для диет и здорового питания, мы пришли к выводу, что наше приложение имеет ряд преимуществ</a:t>
            </a:r>
            <a:r>
              <a:rPr lang="en-US" sz="1800" dirty="0">
                <a:solidFill>
                  <a:srgbClr val="8F00FF"/>
                </a:solidFill>
                <a:latin typeface="Gilroy-Light"/>
              </a:rPr>
              <a:t>.</a:t>
            </a:r>
            <a:endParaRPr lang="ru-RU" sz="1800" dirty="0">
              <a:solidFill>
                <a:srgbClr val="8F00FF"/>
              </a:solidFill>
              <a:latin typeface="Gilroy-Ligh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</a:rPr>
              <a:t>Наше приложение предлагает уникальный подход к составлению диет и планированию здорового питания.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</a:rPr>
              <a:t>Мы предлагаем персонализированные рекомендации на основе индивидуальных потребностей пользователей, учитывая их цели, предпочтения и физическую активность. Это позволяет нам предоставить более точные и эффективные рекомендации, чем у наших конкурентов.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</a:rPr>
              <a:t>Приложение предлагает широкий выбор рецептов и меню, адаптированных к потребностям пользователей.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</a:rPr>
              <a:t>Возможность создания собственных рецептов и планов питания, что делает наше приложение более гибким и персонализированным.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</a:rPr>
              <a:t>Приложение обладает удобным и интуитивно понятным интерфейсом, что делает его использование более простым и удобным для пользователей.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1B1B1B"/>
                </a:solidFill>
                <a:latin typeface="Gilroy-Light"/>
              </a:rPr>
              <a:t>Мы предлагаем дополнительные функции, такие как трекинг физической активности, мониторинг веса и обмен опытом с другими пользователями через сообщества.</a:t>
            </a:r>
          </a:p>
          <a:p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F99AEF-BC7B-473A-AFFF-220A7A447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897811" cy="6211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6E58AB-F693-4649-B9A5-7E2831EAE4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46" y="5160056"/>
            <a:ext cx="2345982" cy="187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9514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73274" y="88712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Ценностное предложение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252608" y="1718470"/>
            <a:ext cx="6105524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/>
              <a:t> 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Наше приложение "</a:t>
            </a:r>
            <a:r>
              <a:rPr lang="ru-RU" sz="1600" dirty="0" err="1">
                <a:solidFill>
                  <a:schemeClr val="tx1"/>
                </a:solidFill>
                <a:latin typeface="Gilroy-Light"/>
              </a:rPr>
              <a:t>MediDiet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" — это уникальный сервис, который поможет: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Gilroy-Light"/>
              </a:rPr>
              <a:t>медицинским учреждениям составить диету для своих пациентов, основанную на их медицинских показателях</a:t>
            </a:r>
            <a:r>
              <a:rPr lang="en-US" sz="1600" dirty="0">
                <a:solidFill>
                  <a:schemeClr val="tx1"/>
                </a:solidFill>
                <a:latin typeface="Gilroy-Light"/>
              </a:rPr>
              <a:t>; </a:t>
            </a:r>
            <a:endParaRPr lang="ru-RU" sz="1600" dirty="0">
              <a:solidFill>
                <a:schemeClr val="tx1"/>
              </a:solidFill>
              <a:latin typeface="Gilroy-Ligh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Gilroy-Light"/>
              </a:rPr>
              <a:t> людям, которые ведут здоровый образ жизни</a:t>
            </a:r>
            <a:r>
              <a:rPr lang="ru-RU" sz="1600" dirty="0">
                <a:solidFill>
                  <a:schemeClr val="tx1"/>
                </a:solidFill>
              </a:rPr>
              <a:t>.  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73274" y="312563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 Базовая бизнес-идея</a:t>
            </a:r>
          </a:p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7B1317D-2A75-4CDA-9D8E-EFEA95BE28F8}"/>
              </a:ext>
            </a:extLst>
          </p:cNvPr>
          <p:cNvSpPr txBox="1"/>
          <p:nvPr/>
        </p:nvSpPr>
        <p:spPr>
          <a:xfrm>
            <a:off x="73274" y="3230861"/>
            <a:ext cx="6105524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8F00FF"/>
                </a:solidFill>
                <a:latin typeface="Gilroy-Light"/>
              </a:rPr>
              <a:t>Мы предоставляем удобный функционал, который позволяет быстро и легко выбрать продукты, соответствующие потребностям, а также подобрать рецепты, отвечающие требованиям диеты или здорового рациона питания. Наше приложение поможет жителям сбалансировать питание и улучшить здоровье.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08FD08-9733-432F-AFDB-5BDF6279EED7}"/>
              </a:ext>
            </a:extLst>
          </p:cNvPr>
          <p:cNvSpPr txBox="1"/>
          <p:nvPr/>
        </p:nvSpPr>
        <p:spPr>
          <a:xfrm>
            <a:off x="6477001" y="1631005"/>
            <a:ext cx="6105524" cy="16004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8F00FF"/>
                </a:solidFill>
                <a:latin typeface="Gilroy-Light"/>
              </a:rPr>
              <a:t>Кроме того, наше приложение предоставляет возможность отслеживать изменения о состоянии здоровья пользователя и адаптировать диету в соответствии с этими изменениями. Мы также предлагаем инструменты для мониторинга питания и физической активности человека, что помогает им следить за своим здоровьем и достигать своих целей.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A4F0B9-B222-4A23-8CD3-1234E87B3CB7}"/>
              </a:ext>
            </a:extLst>
          </p:cNvPr>
          <p:cNvSpPr txBox="1"/>
          <p:nvPr/>
        </p:nvSpPr>
        <p:spPr>
          <a:xfrm>
            <a:off x="6477000" y="3679091"/>
            <a:ext cx="6105524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Gilroy-Light"/>
              </a:rPr>
              <a:t>Также наше приложение, поможет Вам сэкономить время, на выбор рецепта для блюда из продуктов, которые есть в холодильнике.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ED0C30-4083-4E99-AA0A-D804EFB756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808" y="4516507"/>
            <a:ext cx="2345982" cy="187981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9CD6683-51A1-431B-BDB0-9361FED236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004" y="72249"/>
            <a:ext cx="4021413" cy="140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9706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5234473" y="0"/>
            <a:ext cx="695752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507680" y="-110017"/>
            <a:ext cx="86717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399486" y="2827640"/>
            <a:ext cx="86717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3772" y="942211"/>
            <a:ext cx="867173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090291" y="3751069"/>
            <a:ext cx="867173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351361" y="4562803"/>
            <a:ext cx="178618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Тестирование и оптимизация </a:t>
            </a:r>
            <a:r>
              <a:rPr dirty="0"/>
              <a:t> </a:t>
            </a:r>
            <a:endParaRPr lang="ru-RU" dirty="0"/>
          </a:p>
          <a:p>
            <a:pPr algn="l" rtl="0" fontAlgn="ctr"/>
            <a:r>
              <a:rPr lang="ru-RU" sz="1600" dirty="0">
                <a:solidFill>
                  <a:schemeClr val="tx1"/>
                </a:solidFill>
                <a:latin typeface="Gilroy-Light"/>
              </a:rPr>
              <a:t>1. Доработка приложения 2. Создание базы данных</a:t>
            </a:r>
          </a:p>
          <a:p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441347" y="1560522"/>
            <a:ext cx="1786189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Исследование и планирование</a:t>
            </a:r>
          </a:p>
          <a:p>
            <a:endParaRPr lang="ru-RU"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208503" y="2483436"/>
            <a:ext cx="2467563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Проектирование и разработка </a:t>
            </a:r>
          </a:p>
          <a:p>
            <a:pPr algn="l" rtl="0" fontAlgn="ctr"/>
            <a:r>
              <a:rPr lang="ru-RU" sz="1600" dirty="0">
                <a:solidFill>
                  <a:schemeClr val="tx1"/>
                </a:solidFill>
                <a:latin typeface="Gilroy-Light"/>
              </a:rPr>
              <a:t>Разработка приложения </a:t>
            </a:r>
          </a:p>
          <a:p>
            <a:pPr algn="l" rtl="0" fontAlgn="ctr"/>
            <a:r>
              <a:rPr lang="ru-RU" sz="1600" dirty="0">
                <a:solidFill>
                  <a:schemeClr val="tx1"/>
                </a:solidFill>
                <a:latin typeface="Gilroy-Light"/>
              </a:rPr>
              <a:t>1. </a:t>
            </a:r>
            <a:r>
              <a:rPr lang="ru-RU" sz="1600" dirty="0" err="1">
                <a:solidFill>
                  <a:schemeClr val="tx1"/>
                </a:solidFill>
                <a:latin typeface="Gilroy-Light"/>
              </a:rPr>
              <a:t>Frontend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 2. </a:t>
            </a:r>
            <a:r>
              <a:rPr lang="ru-RU" sz="1600" dirty="0" err="1">
                <a:solidFill>
                  <a:schemeClr val="tx1"/>
                </a:solidFill>
                <a:latin typeface="Gilroy-Light"/>
              </a:rPr>
              <a:t>Backend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 3. Тестирование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045245" y="5438847"/>
            <a:ext cx="17861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Запуск и масштабирование 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171596" y="1011301"/>
            <a:ext cx="246756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404953" y="2702913"/>
            <a:ext cx="2087264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335554" y="4171270"/>
            <a:ext cx="264772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0276" y="319333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 Характеристика будущего продукта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107648" y="3145153"/>
            <a:ext cx="491010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200" dirty="0"/>
              <a:t>Дорожная карта проекта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4161529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405316" y="1306775"/>
            <a:ext cx="5287151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  <a:latin typeface="Gilroy-Light"/>
              </a:rPr>
              <a:t>В нашем веб приложении есть </a:t>
            </a:r>
            <a:endParaRPr lang="en-US" sz="2400" dirty="0">
              <a:solidFill>
                <a:schemeClr val="tx1"/>
              </a:solidFill>
              <a:latin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  <a:latin typeface="Gilroy-Light"/>
              </a:rPr>
              <a:t>создание</a:t>
            </a:r>
            <a:endParaRPr lang="en-US" sz="2400" dirty="0">
              <a:solidFill>
                <a:schemeClr val="tx1"/>
              </a:solidFill>
              <a:latin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  <a:latin typeface="Gilroy-Light"/>
              </a:rPr>
              <a:t>редактирование и поиск рецептов с помощью фильтров</a:t>
            </a:r>
            <a:endParaRPr lang="en-US" sz="2400" dirty="0">
              <a:solidFill>
                <a:schemeClr val="tx1"/>
              </a:solidFill>
              <a:latin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  <a:latin typeface="Gilroy-Light"/>
              </a:rPr>
              <a:t>регистрация пользователя.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18522" y="3074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600" cap="all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r>
              <a:rPr lang="ru-RU" dirty="0"/>
              <a:t> Характеристика будущего продукта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43AFA3D1-D89F-4438-9E2A-E7110D77C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3D50C05-9C04-45EF-9525-900ECEBC9C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933" y="5121883"/>
            <a:ext cx="2345982" cy="1879812"/>
          </a:xfrm>
          <a:prstGeom prst="rect">
            <a:avLst/>
          </a:prstGeom>
        </p:spPr>
      </p:pic>
      <p:sp>
        <p:nvSpPr>
          <p:cNvPr id="2" name="Текст 2">
            <a:extLst>
              <a:ext uri="{FF2B5EF4-FFF2-40B4-BE49-F238E27FC236}">
                <a16:creationId xmlns:a16="http://schemas.microsoft.com/office/drawing/2014/main" id="{3FFB7DBA-8ED3-0A31-FB9C-740F910CD6E7}"/>
              </a:ext>
            </a:extLst>
          </p:cNvPr>
          <p:cNvSpPr txBox="1"/>
          <p:nvPr/>
        </p:nvSpPr>
        <p:spPr>
          <a:xfrm>
            <a:off x="385716" y="3455119"/>
            <a:ext cx="4989789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Gilroy-Light"/>
              </a:rPr>
              <a:t>Веб приложение, которое предоставляет</a:t>
            </a:r>
            <a:r>
              <a:rPr lang="en-US" sz="2400" dirty="0">
                <a:solidFill>
                  <a:schemeClr val="tx1"/>
                </a:solidFill>
                <a:latin typeface="Gilroy-Light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Light"/>
              </a:rPr>
              <a:t>персонализированные планы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Light"/>
              </a:rPr>
              <a:t>отслеживание питания</a:t>
            </a:r>
            <a:endParaRPr lang="en-US" sz="2400" dirty="0">
              <a:solidFill>
                <a:schemeClr val="tx1"/>
              </a:solidFill>
              <a:latin typeface="Gilroy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Light"/>
              </a:rPr>
              <a:t>образовательные ресурсы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Light"/>
              </a:rPr>
              <a:t>улучшение пищевых привычек по здоровому питанию и общих показателей здоровья людей</a:t>
            </a:r>
          </a:p>
        </p:txBody>
      </p:sp>
    </p:spTree>
    <p:extLst>
      <p:ext uri="{BB962C8B-B14F-4D97-AF65-F5344CB8AC3E}">
        <p14:creationId xmlns:p14="http://schemas.microsoft.com/office/powerpoint/2010/main" val="148172506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463396" y="-843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Итог (результат проекта)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8533" y="784762"/>
            <a:ext cx="6591817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1.Основные технические параметры, включая обоснование соответствия идеи/задела тематическому направлению </a:t>
            </a:r>
          </a:p>
          <a:p>
            <a:pPr marL="342900" lvl="8" indent="-3429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Интерфейс: удобный и интуитивно понятный интерфейс для пользователей, позволяющий легко находить необходимую информацию о продуктах, рецептах, питательных веществах и т.д.</a:t>
            </a:r>
          </a:p>
          <a:p>
            <a:pPr marL="342900" lvl="8" indent="-3429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База данных: большая база данных продуктов с подробной информацией о их питательной ценности, калорийности, содержании витаминов и минералов.</a:t>
            </a:r>
            <a:br>
              <a:rPr lang="ru-RU" sz="1600" dirty="0">
                <a:solidFill>
                  <a:srgbClr val="1B1B1B"/>
                </a:solidFill>
                <a:latin typeface="Gilroy-Light"/>
              </a:rPr>
            </a:br>
            <a:endParaRPr lang="ru-RU" sz="1600" dirty="0">
              <a:solidFill>
                <a:srgbClr val="1B1B1B"/>
              </a:solidFill>
              <a:latin typeface="Gilroy-Light"/>
            </a:endParaRPr>
          </a:p>
          <a:p>
            <a:pPr marL="342900" lvl="8" indent="-3429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Пользовательские настройки: возможность создания персонализированных диет и тренировочных программ, учета индивидуальных потребностей пользователя.</a:t>
            </a:r>
            <a:br>
              <a:rPr lang="ru-RU" sz="1600" dirty="0">
                <a:solidFill>
                  <a:srgbClr val="1B1B1B"/>
                </a:solidFill>
                <a:latin typeface="Gilroy-Light"/>
              </a:rPr>
            </a:br>
            <a:endParaRPr lang="ru-RU" sz="1600" dirty="0">
              <a:solidFill>
                <a:srgbClr val="1B1B1B"/>
              </a:solidFill>
              <a:latin typeface="Gilroy-Light"/>
            </a:endParaRPr>
          </a:p>
          <a:p>
            <a:pPr marL="342900" lvl="8" indent="-3429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 Мониторинг: функция отслеживания питания и физической активности, анализ результатов и предоставление рекомендаций для достижения поставленных целей.</a:t>
            </a:r>
          </a:p>
          <a:p>
            <a:pPr marL="342900" lvl="8" indent="-3429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Сообщество: возможность общения с другими пользователями, обмена опытом, рецептами и поддержки друг друга.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17400" y="384229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Характеристика будущего продукта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7670789-1562-409C-AAA8-D0F1BCCF1239}"/>
              </a:ext>
            </a:extLst>
          </p:cNvPr>
          <p:cNvSpPr txBox="1"/>
          <p:nvPr/>
        </p:nvSpPr>
        <p:spPr>
          <a:xfrm>
            <a:off x="6448425" y="523226"/>
            <a:ext cx="5555213" cy="55527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1B1B1B"/>
                </a:solidFill>
                <a:latin typeface="Gilroy-Light"/>
                <a:sym typeface="Gilroy-Light"/>
              </a:rPr>
              <a:t>2. </a:t>
            </a:r>
            <a:r>
              <a:rPr lang="ru-RU" sz="1400" dirty="0">
                <a:solidFill>
                  <a:srgbClr val="1B1B1B"/>
                </a:solidFill>
                <a:latin typeface="Gilroy-Light"/>
              </a:rPr>
              <a:t>Организационные параметры бизнеса включают в себя.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B1B1B"/>
                </a:solidFill>
                <a:latin typeface="Gilroy-Light"/>
              </a:rPr>
              <a:t>Формирование команды специалистов по диетологии, программированию, маркетингу и управлению проектами.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B1B1B"/>
                </a:solidFill>
                <a:latin typeface="Gilroy-Light"/>
              </a:rPr>
              <a:t>Производственные параметры бизнеса включают в себя разработку и тестирование приложения на различных платформах (</a:t>
            </a:r>
            <a:r>
              <a:rPr lang="ru-RU" sz="1400" dirty="0" err="1">
                <a:solidFill>
                  <a:srgbClr val="1B1B1B"/>
                </a:solidFill>
                <a:latin typeface="Gilroy-Light"/>
              </a:rPr>
              <a:t>iOS</a:t>
            </a:r>
            <a:r>
              <a:rPr lang="ru-RU" sz="1400" dirty="0">
                <a:solidFill>
                  <a:srgbClr val="1B1B1B"/>
                </a:solidFill>
                <a:latin typeface="Gilroy-Light"/>
              </a:rPr>
              <a:t>, </a:t>
            </a:r>
            <a:r>
              <a:rPr lang="ru-RU" sz="1400" dirty="0" err="1">
                <a:solidFill>
                  <a:srgbClr val="1B1B1B"/>
                </a:solidFill>
                <a:latin typeface="Gilroy-Light"/>
              </a:rPr>
              <a:t>Android</a:t>
            </a:r>
            <a:r>
              <a:rPr lang="ru-RU" sz="1400" dirty="0">
                <a:solidFill>
                  <a:srgbClr val="1B1B1B"/>
                </a:solidFill>
                <a:latin typeface="Gilroy-Light"/>
              </a:rPr>
              <a:t>), обеспечение его стабильной работы и обновлений, а также поддержку пользователей.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B1B1B"/>
                </a:solidFill>
                <a:latin typeface="Gilroy-Light"/>
              </a:rPr>
              <a:t>Финансовые параметры бизнеса включают в себя поиск инвестиций для разработки и продвижения приложения, а также создание модели монетизации, которая может включать в себя подписку на премиум-функции, рекламу или партнерские программы с производителями здоровой пищи.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B1B1B"/>
                </a:solidFill>
                <a:latin typeface="Gilroy-Light"/>
              </a:rPr>
              <a:t>Партнерские возможности включают в себя сотрудничество с производителями здоровой пищи, фитнес-центрами, медицинскими учреждениями и другими компаниями, которые могут быть заинтересованы в продвижении здорового образа жизни и питания.</a:t>
            </a:r>
            <a:endParaRPr lang="ru-RU" sz="1400" dirty="0">
              <a:solidFill>
                <a:srgbClr val="1B1B1B"/>
              </a:solidFill>
              <a:latin typeface="Gilroy-Light"/>
              <a:sym typeface="Gilroy-Light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A20305-0C0B-42C6-B688-BC826063E9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170" y="5394868"/>
            <a:ext cx="1877789" cy="15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0321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9AFE905-9A01-4D58-9E65-73CA137C9D8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-3144258" y="3880110"/>
            <a:ext cx="9497565" cy="3044889"/>
          </a:xfrm>
        </p:spPr>
        <p:txBody>
          <a:bodyPr>
            <a:normAutofit lnSpcReduction="10000"/>
          </a:bodyPr>
          <a:lstStyle/>
          <a:p>
            <a:pPr marL="3657600" lvl="8" indent="0"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sym typeface="Gilroy-Light"/>
            </a:endParaRPr>
          </a:p>
          <a:p>
            <a:pPr marL="3657600" lvl="8" indent="0"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ym typeface="Gilroy-Light"/>
              </a:rPr>
              <a:t>Каналы сбыта будущего продукта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tx1"/>
                </a:solidFill>
                <a:latin typeface="Gilroy-Light"/>
                <a:sym typeface="Helvetica"/>
              </a:rPr>
              <a:t>Основным каналом сбыта будет веб-сайт и мобильное приложение</a:t>
            </a:r>
            <a:endParaRPr lang="ru-RU" sz="1600" dirty="0">
              <a:solidFill>
                <a:schemeClr val="tx1"/>
              </a:solidFill>
              <a:latin typeface="Gilroy-Light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tx1"/>
                </a:solidFill>
                <a:latin typeface="Gilroy-Light"/>
                <a:sym typeface="Helvetica"/>
              </a:rPr>
              <a:t>Возможна интеграция с онлайн платформами и рынками, такими как </a:t>
            </a:r>
            <a:r>
              <a:rPr lang="en-US" sz="1600" dirty="0">
                <a:solidFill>
                  <a:schemeClr val="tx1"/>
                </a:solidFill>
                <a:latin typeface="Gilroy-Light"/>
                <a:sym typeface="Helvetica"/>
              </a:rPr>
              <a:t>App Store</a:t>
            </a:r>
            <a:r>
              <a:rPr lang="ru-RU" sz="1600" dirty="0">
                <a:solidFill>
                  <a:schemeClr val="tx1"/>
                </a:solidFill>
                <a:latin typeface="Gilroy-Light"/>
                <a:sym typeface="Helvetica"/>
              </a:rPr>
              <a:t>, </a:t>
            </a:r>
            <a:r>
              <a:rPr lang="en-US" sz="1600" dirty="0">
                <a:solidFill>
                  <a:schemeClr val="tx1"/>
                </a:solidFill>
                <a:latin typeface="Gilroy-Light"/>
                <a:sym typeface="Helvetica"/>
              </a:rPr>
              <a:t>Google Play</a:t>
            </a:r>
            <a:endParaRPr lang="ru-RU" sz="1600" dirty="0">
              <a:solidFill>
                <a:schemeClr val="tx1"/>
              </a:solidFill>
              <a:latin typeface="Gilroy-Light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tx1"/>
                </a:solidFill>
                <a:latin typeface="Gilroy-Light"/>
                <a:sym typeface="Helvetica"/>
              </a:rPr>
              <a:t>Ведение маркетинговой кампании, включающей контекстную рекламу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tx1"/>
                </a:solidFill>
                <a:latin typeface="Gilroy-Light"/>
                <a:sym typeface="Helvetica"/>
              </a:rPr>
              <a:t>Установление партнерских отношений с другими компаниями и организациями</a:t>
            </a:r>
            <a:endParaRPr lang="ru-RU" sz="1600" dirty="0">
              <a:solidFill>
                <a:schemeClr val="tx1"/>
              </a:solidFill>
              <a:latin typeface="Gilroy-Light"/>
              <a:sym typeface="Gilroy-Light"/>
            </a:endParaRPr>
          </a:p>
          <a:p>
            <a:pPr marL="3657600" lvl="8" indent="0"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862047-AD9D-4923-BCC0-20121B90E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05795" cy="828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FA3AC6-CB09-4DE0-B15C-5B0BFB49C2F5}"/>
              </a:ext>
            </a:extLst>
          </p:cNvPr>
          <p:cNvSpPr txBox="1"/>
          <p:nvPr/>
        </p:nvSpPr>
        <p:spPr>
          <a:xfrm>
            <a:off x="5762625" y="45063"/>
            <a:ext cx="6096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dirty="0">
                <a:solidFill>
                  <a:srgbClr val="8F00FF"/>
                </a:solidFill>
                <a:latin typeface="Gilroy-ExtraBold"/>
                <a:sym typeface="Gilroy-ExtraBold"/>
              </a:rPr>
              <a:t>Итог (результат проекта)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E4FF15-52B2-4704-812E-9503D5FB0364}"/>
              </a:ext>
            </a:extLst>
          </p:cNvPr>
          <p:cNvSpPr txBox="1"/>
          <p:nvPr/>
        </p:nvSpPr>
        <p:spPr>
          <a:xfrm>
            <a:off x="-3144258" y="790283"/>
            <a:ext cx="9395151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657600" lvl="8" indent="0"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ym typeface="Gilroy-Light"/>
              </a:rPr>
              <a:t> </a:t>
            </a:r>
            <a:r>
              <a:rPr lang="ru-RU" dirty="0">
                <a:solidFill>
                  <a:schemeClr val="tx1"/>
                </a:solidFill>
                <a:latin typeface="Gilroy-Light"/>
                <a:sym typeface="Gilroy-Light"/>
              </a:rPr>
              <a:t>«Задел». Уровень готовности продукта </a:t>
            </a:r>
          </a:p>
          <a:p>
            <a:pPr marL="3657600" lvl="8" indent="0"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  <a:latin typeface="Gilroy-Light"/>
              </a:rPr>
              <a:t>Уровень готовности продукта TRL 2: концептуальное описание приложения для диет и здорового питания имеет разработанную организационную структуру, команду специалистов, и готовность к дальнейшему эффективному развитию.</a:t>
            </a:r>
            <a:endParaRPr lang="ru-RU" dirty="0">
              <a:solidFill>
                <a:schemeClr val="tx1"/>
              </a:solidFill>
              <a:latin typeface="Gilroy-Light"/>
              <a:sym typeface="Gilroy-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CBBBB3-B1E7-43EB-A8CA-2DAF94632F70}"/>
              </a:ext>
            </a:extLst>
          </p:cNvPr>
          <p:cNvSpPr txBox="1"/>
          <p:nvPr/>
        </p:nvSpPr>
        <p:spPr>
          <a:xfrm>
            <a:off x="6096000" y="828791"/>
            <a:ext cx="6108580" cy="46198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lvl="0" indent="0" algn="just">
              <a:lnSpc>
                <a:spcPct val="150000"/>
              </a:lnSpc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ru-RU" sz="1800" dirty="0">
                <a:effectLst/>
              </a:rPr>
              <a:t>П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ea typeface="+mn-ea"/>
                <a:cs typeface="+mn-cs"/>
                <a:sym typeface="Helvetica"/>
              </a:rPr>
              <a:t>риложение будет основано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ea typeface="+mn-ea"/>
                <a:cs typeface="+mn-cs"/>
                <a:sym typeface="Helvetica"/>
              </a:rPr>
              <a:t>: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Light"/>
              <a:ea typeface="+mn-ea"/>
              <a:cs typeface="+mn-cs"/>
              <a:sym typeface="Helvetica"/>
            </a:endParaRP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ea typeface="+mn-ea"/>
                <a:cs typeface="+mn-cs"/>
                <a:sym typeface="Helvetica"/>
              </a:rPr>
              <a:t>на научных данных о питании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ea typeface="+mn-ea"/>
                <a:cs typeface="+mn-cs"/>
                <a:sym typeface="Helvetica"/>
              </a:rPr>
              <a:t>диетологии и физической активности, чтобы предоставить пользователям достоверную информацию и ресурсы для достижения их целей по здоровому образу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ea typeface="+mn-ea"/>
                <a:cs typeface="+mn-cs"/>
                <a:sym typeface="Helvetica"/>
              </a:rPr>
              <a:t>партнерские отношения с производителями здоровых продуктов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ea typeface="+mn-ea"/>
                <a:cs typeface="+mn-cs"/>
                <a:sym typeface="Helvetica"/>
              </a:rPr>
              <a:t>фитнес-центрами и специалистами по физической активности также будут способствовать научному подходу к улучшению здоровья через приложение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A0A3AC-AD1A-43AD-989A-59B81F14B70B}"/>
              </a:ext>
            </a:extLst>
          </p:cNvPr>
          <p:cNvSpPr txBox="1"/>
          <p:nvPr/>
        </p:nvSpPr>
        <p:spPr>
          <a:xfrm>
            <a:off x="404811" y="2308289"/>
            <a:ext cx="6537597" cy="1993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tabLst>
                <a:tab pos="457200" algn="l"/>
              </a:tabLst>
            </a:pPr>
            <a:r>
              <a:rPr lang="ru-RU" sz="2000" b="1" dirty="0">
                <a:solidFill>
                  <a:srgbClr val="8F00FF"/>
                </a:solidFill>
                <a:latin typeface="Gilroy-ExtraBold"/>
                <a:sym typeface="Calibri"/>
              </a:rPr>
              <a:t>Каналы продвижения будущего продукта</a:t>
            </a:r>
            <a:endParaRPr lang="ru-RU" sz="2000" b="1" dirty="0">
              <a:solidFill>
                <a:srgbClr val="8F00FF"/>
              </a:solidFill>
              <a:latin typeface="Gilroy-ExtraBold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8F00FF"/>
                </a:solidFill>
                <a:latin typeface="Gilroy-ExtraBold"/>
              </a:rPr>
              <a:t>Социальные сети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8F00FF"/>
                </a:solidFill>
                <a:latin typeface="Gilroy-ExtraBold"/>
              </a:rPr>
              <a:t>Реклама в поисковых системах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8F00FF"/>
                </a:solidFill>
                <a:latin typeface="Gilroy-ExtraBold"/>
              </a:rPr>
              <a:t>Контентный маркетинг 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dirty="0" err="1">
                <a:solidFill>
                  <a:srgbClr val="8F00FF"/>
                </a:solidFill>
                <a:latin typeface="Gilroy-ExtraBold"/>
              </a:rPr>
              <a:t>Email</a:t>
            </a:r>
            <a:r>
              <a:rPr lang="ru-RU" sz="1600" dirty="0">
                <a:solidFill>
                  <a:srgbClr val="8F00FF"/>
                </a:solidFill>
                <a:latin typeface="Gilroy-ExtraBold"/>
              </a:rPr>
              <a:t>-маркетинг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B9B7AD0-8764-45B7-AFE6-E5DB2CDC61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316" y="5089303"/>
            <a:ext cx="2345982" cy="187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349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8533" y="845492"/>
            <a:ext cx="11242199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ФИНАНСОВЫЙ ПЛАН РЕАЛИЗАЦИИ ПРОЕКТА ПЛАНИРОВАНИЕ ДОХОДОВ И РАСХОДОВ НА РЕАЛИЗАЦИЮ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252608" y="5291187"/>
            <a:ext cx="528715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tx1"/>
                </a:solidFill>
                <a:latin typeface="Gilroy-Light"/>
              </a:rPr>
              <a:t>Модель монетизации </a:t>
            </a:r>
            <a:r>
              <a:rPr lang="ru-RU" sz="1600" dirty="0" err="1">
                <a:solidFill>
                  <a:schemeClr val="tx1"/>
                </a:solidFill>
                <a:latin typeface="Gilroy-Light"/>
              </a:rPr>
              <a:t>Freemium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: изначально приложение будет бесплатным, но с ограниченным функционалом и для его открытия нужно заплатить</a:t>
            </a:r>
            <a:endParaRPr lang="ru-RU" sz="1600" dirty="0">
              <a:solidFill>
                <a:schemeClr val="tx1"/>
              </a:solidFill>
              <a:latin typeface="Gilroy-Light"/>
              <a:sym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1912327" y="282974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138430" marR="133350" algn="ctr">
              <a:spcBef>
                <a:spcPts val="600"/>
              </a:spcBef>
              <a:spcAft>
                <a:spcPts val="0"/>
              </a:spcAft>
            </a:pPr>
            <a:r>
              <a:rPr lang="ru-RU" sz="1600" cap="all" dirty="0">
                <a:solidFill>
                  <a:schemeClr val="tx1"/>
                </a:solidFill>
              </a:rPr>
              <a:t>ПЛАН РЕАЛИЗАЦИИ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D24CBCE-95C0-420A-B455-B409C39EA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751" y="-199117"/>
            <a:ext cx="4336393" cy="1516774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706513-595F-F8F5-A180-14550ECE99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525962"/>
              </p:ext>
            </p:extLst>
          </p:nvPr>
        </p:nvGraphicFramePr>
        <p:xfrm>
          <a:off x="279268" y="2627128"/>
          <a:ext cx="4691270" cy="24860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5635">
                  <a:extLst>
                    <a:ext uri="{9D8B030D-6E8A-4147-A177-3AD203B41FA5}">
                      <a16:colId xmlns:a16="http://schemas.microsoft.com/office/drawing/2014/main" val="3878797343"/>
                    </a:ext>
                  </a:extLst>
                </a:gridCol>
                <a:gridCol w="2345635">
                  <a:extLst>
                    <a:ext uri="{9D8B030D-6E8A-4147-A177-3AD203B41FA5}">
                      <a16:colId xmlns:a16="http://schemas.microsoft.com/office/drawing/2014/main" val="155242640"/>
                    </a:ext>
                  </a:extLst>
                </a:gridCol>
              </a:tblGrid>
              <a:tr h="41434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ym typeface="Gilroy-Light"/>
                        </a:rPr>
                        <a:t>Расходы на реализацию проекта в первый месяц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075639"/>
                  </a:ext>
                </a:extLst>
              </a:tr>
              <a:tr h="414341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ym typeface="Gilroy-Light"/>
                        </a:rPr>
                        <a:t>WEB</a:t>
                      </a:r>
                      <a:r>
                        <a:rPr lang="ru-RU" sz="1200" dirty="0">
                          <a:sym typeface="Gilroy-Light"/>
                        </a:rPr>
                        <a:t> программисты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208450"/>
                  </a:ext>
                </a:extLst>
              </a:tr>
              <a:tr h="414341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ym typeface="Gilroy-Light"/>
                        </a:rPr>
                        <a:t>Дизайнер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380268"/>
                  </a:ext>
                </a:extLst>
              </a:tr>
              <a:tr h="414341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ym typeface="Gilroy-Light"/>
                        </a:rPr>
                        <a:t>Аналитик данных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223867"/>
                  </a:ext>
                </a:extLst>
              </a:tr>
              <a:tr h="414341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ym typeface="Gilroy-Light"/>
                        </a:rPr>
                        <a:t>Руководитель проекта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300869"/>
                  </a:ext>
                </a:extLst>
              </a:tr>
              <a:tr h="414341">
                <a:tc gridSpan="2">
                  <a:txBody>
                    <a:bodyPr/>
                    <a:lstStyle/>
                    <a:p>
                      <a:r>
                        <a:rPr lang="ru-RU" dirty="0"/>
                        <a:t>Итог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 210 000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128555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AFE2160E-ED64-AAC4-33C3-27FA66B711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618319"/>
              </p:ext>
            </p:extLst>
          </p:nvPr>
        </p:nvGraphicFramePr>
        <p:xfrm>
          <a:off x="5192873" y="2112564"/>
          <a:ext cx="5003886" cy="19642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01943">
                  <a:extLst>
                    <a:ext uri="{9D8B030D-6E8A-4147-A177-3AD203B41FA5}">
                      <a16:colId xmlns:a16="http://schemas.microsoft.com/office/drawing/2014/main" val="3229267814"/>
                    </a:ext>
                  </a:extLst>
                </a:gridCol>
                <a:gridCol w="2501943">
                  <a:extLst>
                    <a:ext uri="{9D8B030D-6E8A-4147-A177-3AD203B41FA5}">
                      <a16:colId xmlns:a16="http://schemas.microsoft.com/office/drawing/2014/main" val="3196063945"/>
                    </a:ext>
                  </a:extLst>
                </a:gridCol>
              </a:tblGrid>
              <a:tr h="39285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Ежемесячные постоянные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719732"/>
                  </a:ext>
                </a:extLst>
              </a:tr>
              <a:tr h="392851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Аренда хостинга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3515"/>
                  </a:ext>
                </a:extLst>
              </a:tr>
              <a:tr h="392851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Зарплата программиста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495790"/>
                  </a:ext>
                </a:extLst>
              </a:tr>
              <a:tr h="392851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Реклама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59993"/>
                  </a:ext>
                </a:extLst>
              </a:tr>
              <a:tr h="392851">
                <a:tc gridSpan="2">
                  <a:txBody>
                    <a:bodyPr/>
                    <a:lstStyle/>
                    <a:p>
                      <a:r>
                        <a:rPr lang="ru-RU" dirty="0"/>
                        <a:t>Итог</a:t>
                      </a:r>
                      <a:r>
                        <a:rPr lang="en-US" dirty="0"/>
                        <a:t>: </a:t>
                      </a:r>
                      <a:r>
                        <a:rPr lang="ru-RU" dirty="0"/>
                        <a:t>60 000 руб.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14602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A2E77FEC-D551-D06E-5C35-7C621D0AD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195498"/>
              </p:ext>
            </p:extLst>
          </p:nvPr>
        </p:nvGraphicFramePr>
        <p:xfrm>
          <a:off x="5416808" y="4258187"/>
          <a:ext cx="5003886" cy="19642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01943">
                  <a:extLst>
                    <a:ext uri="{9D8B030D-6E8A-4147-A177-3AD203B41FA5}">
                      <a16:colId xmlns:a16="http://schemas.microsoft.com/office/drawing/2014/main" val="3229267814"/>
                    </a:ext>
                  </a:extLst>
                </a:gridCol>
                <a:gridCol w="2501943">
                  <a:extLst>
                    <a:ext uri="{9D8B030D-6E8A-4147-A177-3AD203B41FA5}">
                      <a16:colId xmlns:a16="http://schemas.microsoft.com/office/drawing/2014/main" val="3196063945"/>
                    </a:ext>
                  </a:extLst>
                </a:gridCol>
              </a:tblGrid>
              <a:tr h="39285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Ежемесячные переменные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719732"/>
                  </a:ext>
                </a:extLst>
              </a:tr>
              <a:tr h="392851"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Таргетолог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3515"/>
                  </a:ext>
                </a:extLst>
              </a:tr>
              <a:tr h="392851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495790"/>
                  </a:ext>
                </a:extLst>
              </a:tr>
              <a:tr h="392851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59993"/>
                  </a:ext>
                </a:extLst>
              </a:tr>
              <a:tr h="392851">
                <a:tc gridSpan="2">
                  <a:txBody>
                    <a:bodyPr/>
                    <a:lstStyle/>
                    <a:p>
                      <a:r>
                        <a:rPr lang="ru-RU" dirty="0"/>
                        <a:t>Итог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20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000 руб.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14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44816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F08A9-A28B-41D9-A229-D18D6BE26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642" y="-301523"/>
            <a:ext cx="7622037" cy="1500191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8F00FF"/>
                </a:solidFill>
                <a:latin typeface="Gilroy-ExtraBold"/>
                <a:sym typeface="Gilroy-ExtraBold"/>
              </a:rPr>
              <a:t>Методы продвижения с помощью </a:t>
            </a:r>
            <a:r>
              <a:rPr lang="ru-RU" sz="3600" dirty="0" err="1">
                <a:solidFill>
                  <a:srgbClr val="8F00FF"/>
                </a:solidFill>
                <a:latin typeface="Gilroy-ExtraBold"/>
                <a:sym typeface="Gilroy-ExtraBold"/>
              </a:rPr>
              <a:t>телеграм</a:t>
            </a:r>
            <a:r>
              <a:rPr lang="ru-RU" sz="3600" dirty="0">
                <a:solidFill>
                  <a:srgbClr val="8F00FF"/>
                </a:solidFill>
                <a:latin typeface="Gilroy-ExtraBold"/>
                <a:sym typeface="Gilroy-ExtraBold"/>
              </a:rPr>
              <a:t> канала и Яндекс директа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CEF839-463C-4FB8-9A01-9DA7DF778D6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76243" y="1198668"/>
            <a:ext cx="7742508" cy="5443672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1.Проанализировав с помощью «Яндекс директ» мы предполагаем, что </a:t>
            </a:r>
            <a:r>
              <a:rPr lang="en-US" dirty="0">
                <a:solidFill>
                  <a:schemeClr val="tx1"/>
                </a:solidFill>
                <a:latin typeface="Gilroy-Light"/>
                <a:sym typeface="Helvetica"/>
              </a:rPr>
              <a:t>CTR,% </a:t>
            </a:r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может составлять 20%. Стоимость продвижения одного человека у нас составит 64 руб. 12 коп.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2.Мы рассматриваем фитнес </a:t>
            </a:r>
            <a:r>
              <a:rPr lang="ru-RU" dirty="0" err="1">
                <a:solidFill>
                  <a:schemeClr val="tx1"/>
                </a:solidFill>
                <a:latin typeface="Gilroy-Light"/>
                <a:sym typeface="Helvetica"/>
              </a:rPr>
              <a:t>телеграм</a:t>
            </a:r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 каналы, мы берем средние по объему каналы от 20 до 100 тыс. чел.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Средняя стоимость рекламы составляет 15 тыс. рублей.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 Средняя численность </a:t>
            </a:r>
            <a:r>
              <a:rPr lang="ru-RU" dirty="0" err="1">
                <a:solidFill>
                  <a:schemeClr val="tx1"/>
                </a:solidFill>
                <a:latin typeface="Gilroy-Light"/>
                <a:sym typeface="Helvetica"/>
              </a:rPr>
              <a:t>телеграм</a:t>
            </a:r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 канала составляет 60 тысяч человек, мы предполагаем, что </a:t>
            </a:r>
            <a:r>
              <a:rPr lang="en-US" dirty="0">
                <a:solidFill>
                  <a:schemeClr val="tx1"/>
                </a:solidFill>
                <a:latin typeface="Gilroy-Light"/>
                <a:sym typeface="Helvetica"/>
              </a:rPr>
              <a:t>CTR,</a:t>
            </a:r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% составит 5% (3000 переходов) и </a:t>
            </a:r>
            <a:r>
              <a:rPr lang="en-US" dirty="0">
                <a:solidFill>
                  <a:schemeClr val="tx1"/>
                </a:solidFill>
                <a:latin typeface="Gilroy-Light"/>
                <a:sym typeface="Helvetica"/>
              </a:rPr>
              <a:t>CTR</a:t>
            </a:r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 (10%) установит 300 человек.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Стоимость привлечения одного человека через фитнес телеграмм канал составит 50 рублей.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Gilroy-Light"/>
                <a:sym typeface="Helvetica"/>
              </a:rPr>
              <a:t>Таким образом, средняя стоимость одного привлеченного клиента (50+64):2=57,6 рублей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5080EA-1550-4F5C-8DB2-CD5954A06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31" y="-17253"/>
            <a:ext cx="2892454" cy="9316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C155A4-B40E-4D1F-A2D5-595C2D8E4B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751" y="5397757"/>
            <a:ext cx="4336393" cy="15167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7215EE-EF8C-4437-8A08-2CDD99E8E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819" y="1198669"/>
            <a:ext cx="4075981" cy="446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3906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52608" y="943446"/>
            <a:ext cx="1124219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Будущее видение проекта</a:t>
            </a:r>
          </a:p>
          <a:p>
            <a:pPr algn="l"/>
            <a:r>
              <a:rPr lang="ru-RU" sz="3600" dirty="0"/>
              <a:t>Возможное внедрение 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20955" y="2439290"/>
            <a:ext cx="528715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В будущем возможны внедрения таких функций как расчёт калорий по фото.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1929027" y="318637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138430" marR="133350" algn="ctr">
              <a:spcBef>
                <a:spcPts val="600"/>
              </a:spcBef>
              <a:spcAft>
                <a:spcPts val="0"/>
              </a:spcAft>
            </a:pPr>
            <a:r>
              <a:rPr lang="ru-RU" sz="1600" cap="all" dirty="0">
                <a:solidFill>
                  <a:schemeClr val="tx1"/>
                </a:solidFill>
              </a:rPr>
              <a:t>ПЛАН РЕАЛИЗАЦИИ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45ACE-A4F4-44B6-97B2-2228A7300A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67" y="0"/>
            <a:ext cx="4347547" cy="614967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18E8BD-E37A-4AC4-930D-FD297F739E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62" y="4553100"/>
            <a:ext cx="2818187" cy="22581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FE1364-C220-492C-AADD-BBD15A22EB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970" y="-80681"/>
            <a:ext cx="3938029" cy="137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8807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9188546111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viktoriazgg@gmail.com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Тема Offic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3951</TotalTime>
  <Words>2309</Words>
  <Application>Microsoft Office PowerPoint</Application>
  <PresentationFormat>Широкоэкранный</PresentationFormat>
  <Paragraphs>277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5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Raleway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Проблемное интервью (опрос)</vt:lpstr>
      <vt:lpstr>Бизнес- модель</vt:lpstr>
      <vt:lpstr>Презентация PowerPoint</vt:lpstr>
      <vt:lpstr>Анализ конкурентов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продвижения с помощью телеграм канала и Яндекс директа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Виктория</cp:lastModifiedBy>
  <cp:revision>76</cp:revision>
  <dcterms:modified xsi:type="dcterms:W3CDTF">2023-11-27T12:06:32Z</dcterms:modified>
</cp:coreProperties>
</file>