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опатин" initials="Л" lastIdx="1" clrIdx="0">
    <p:extLst>
      <p:ext uri="{19B8F6BF-5375-455C-9EA6-DF929625EA0E}">
        <p15:presenceInfo xmlns:p15="http://schemas.microsoft.com/office/powerpoint/2012/main" userId="b30a26f3af216a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FF3300"/>
    <a:srgbClr val="FCAF17"/>
    <a:srgbClr val="B5D8E1"/>
    <a:srgbClr val="FD493D"/>
    <a:srgbClr val="8A3BC5"/>
    <a:srgbClr val="FF99FF"/>
    <a:srgbClr val="FF93FF"/>
    <a:srgbClr val="A56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47223-F72D-48DA-AD28-F2239D4146A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D1840-02F4-4785-90C6-5D9725C70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01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7365F-0A72-4977-927A-5A4259CD5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A161E0-283B-8672-E00C-49A76399D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FCA1BB-E94A-55D9-8D16-246520688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8A2CB-7711-F4BE-53BA-09AF7AD6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D3B5D8-A0AC-7390-0E07-722187582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93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8EB07-8BE2-AC23-C0AD-0DC8C9CE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BAF67-C780-314B-0369-CB01BD194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A6C147-BFE0-F2ED-7304-3A5E36EED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0315FF-3C86-F3F2-9F36-CC63FA0C6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6461D1-A3D4-C987-AAAB-70F15486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1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25613-2A3F-28E0-D550-1E2EE18EE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147F98-2895-9286-89B7-318D9255E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12CEDF-B5D6-9515-3233-52EAC132D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D1EC2-9685-6D29-42D4-ECC3F3DA6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D9134E-78B9-B04B-369F-AFC69B6DB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55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1B5CB-7B11-4C9A-C356-742A3C97D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026BE-F182-6860-418C-12C5F0A1C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FE70C2-F360-2AC2-FBB1-F8A00D2F8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BE8DFA-D290-7447-2616-5654E4E6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06B372-3E95-F23B-714C-20C10912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882707-F839-81E1-A8E9-48D8E1C2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23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8F888-825F-237B-06DA-BAA32DAD7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19C684-DB7E-F074-C2A9-ED5F4A734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2161B7-C125-C3A5-F9A6-1B5B3545B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20BD73-2A4A-C932-E139-7BF5661736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D31BE48-8E79-E0F4-0CF8-B6BE48792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880949-DF53-086F-5955-687F76CA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16F4AC-333F-4F65-B760-98575630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D1038C-360F-63F4-88F9-D70398B4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62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A6F5D-3F23-EEB5-D625-37FC6AAB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9D6713-065E-3152-0754-6D5B635E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B41AD0-38C6-3602-A36C-46942441B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092DCC-0663-002A-4808-178664E3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85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9CAD49-6899-0E56-91E5-7ACC283B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E86192-9F43-7E14-0481-6E29999E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520E60-3C96-D311-7FB3-3B19ADA3D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0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7EE26-A61D-3FFD-373E-31B9EF26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DACC8D-F209-AB48-A013-E5AF65219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DB5589-6D3B-CBE8-D965-657F0CC8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C879E8-70CF-F0D7-A3DF-472045CF7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40F5A-CF39-CDFD-9B7C-33C11077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8A2AE1-2C5E-E6D6-C1FB-79B86E8EB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66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2DADC-E278-69CA-97CA-FA5971C84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519C11-7E86-5D3D-7DD5-C4EE71421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F98B10-5B86-77B6-2F28-EDCDDC0DB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1763D5-0AC0-20C4-32B5-F1E6B2393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166C04-F9E1-D49E-982A-936AFDA5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3EB92B-3BAC-7E04-75B4-DAAEED06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455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4492C-2832-2569-3FA6-4AC25CDF2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E51266-D65E-FEEC-9D6F-017A09143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F885BC-EB1E-8425-7DDC-AC16EB39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D0C7D5-0198-4CA4-4EF8-0B6A08F5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AEA06E-68FA-0677-942F-E4924EA6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5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CB6D9F-4658-F1C0-DEEE-154BDA65B2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10236E-5E70-E1F9-7156-AD419B3C9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E556A-578B-4F48-0B84-ECC59C409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495F9-2DE5-B3CF-0381-60C2A197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0E2816-34FC-B83A-D89F-3FD4B8E1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96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A04E7-5271-F1A8-953A-BBB941DD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10BF4-A364-2D4D-1B9A-1F9A82FE8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DD8C77-F527-823E-4F9E-4CBE34DCF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5E9B-9FF2-4B4B-80BD-0DD0FDFF3B5B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102F5-FE01-3860-7323-5224B8429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47E23E-0566-CA94-EBEF-10DD5A831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8DC17-6D8E-4A28-8EC5-AF956A513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6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277B6567-8DD1-835F-937D-9C64CD5D5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9720B"/>
              </a:clrFrom>
              <a:clrTo>
                <a:srgbClr val="39720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14300">
              <a:srgbClr val="B5D8E1"/>
            </a:glow>
            <a:outerShdw blurRad="50800" dist="50800" dir="5400000" sx="75000" sy="75000" algn="ctr" rotWithShape="0">
              <a:srgbClr val="FF99CC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7E0BCC-31C5-D59C-775C-3B8899F7F5FA}"/>
              </a:ext>
            </a:extLst>
          </p:cNvPr>
          <p:cNvSpPr txBox="1"/>
          <p:nvPr/>
        </p:nvSpPr>
        <p:spPr>
          <a:xfrm>
            <a:off x="1001929" y="5133720"/>
            <a:ext cx="5302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B5D8E1"/>
                </a:solidFill>
              </a:rPr>
              <a:t>Лидер проекта</a:t>
            </a:r>
          </a:p>
          <a:p>
            <a:r>
              <a:rPr lang="ru-RU" sz="3600" dirty="0">
                <a:solidFill>
                  <a:srgbClr val="B5D8E1"/>
                </a:solidFill>
              </a:rPr>
              <a:t>Лопатин Денис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661DCB-48B9-2DCD-13B2-E3558BFDF605}"/>
              </a:ext>
            </a:extLst>
          </p:cNvPr>
          <p:cNvSpPr txBox="1"/>
          <p:nvPr/>
        </p:nvSpPr>
        <p:spPr>
          <a:xfrm>
            <a:off x="2241982" y="464056"/>
            <a:ext cx="770803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0" i="0" dirty="0">
                <a:solidFill>
                  <a:srgbClr val="B5D8E1"/>
                </a:solidFill>
                <a:effectLst/>
                <a:latin typeface="Roboto" panose="020F0502020204030204" pitchFamily="2" charset="0"/>
              </a:rPr>
              <a:t>Разработка идеи выращивания пивного хмеля сорта </a:t>
            </a:r>
          </a:p>
          <a:p>
            <a:pPr algn="ctr"/>
            <a:r>
              <a:rPr lang="ru-RU" sz="4800" b="0" i="0" dirty="0">
                <a:solidFill>
                  <a:srgbClr val="B5D8E1"/>
                </a:solidFill>
                <a:effectLst/>
                <a:latin typeface="Roboto" panose="020F0502020204030204" pitchFamily="2" charset="0"/>
              </a:rPr>
              <a:t>«Bramling Cross»</a:t>
            </a:r>
            <a:endParaRPr lang="ru-RU" sz="4800" dirty="0">
              <a:solidFill>
                <a:srgbClr val="B5D8E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E53722D-149D-5BA7-8358-E91508F57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417" y="4983190"/>
            <a:ext cx="1501391" cy="150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A268C65-8D5B-92DD-B5BF-A4D40846AE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4530" y="5374189"/>
            <a:ext cx="719390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5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9B619AF-EF77-4908-6F11-C29588A18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9263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FBB3C1"/>
            </a:glow>
            <a:softEdge rad="127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C638BC-1E59-48B8-6B57-91D3C47757DA}"/>
              </a:ext>
            </a:extLst>
          </p:cNvPr>
          <p:cNvSpPr txBox="1"/>
          <p:nvPr/>
        </p:nvSpPr>
        <p:spPr>
          <a:xfrm>
            <a:off x="-1" y="6211668"/>
            <a:ext cx="760781" cy="646331"/>
          </a:xfrm>
          <a:prstGeom prst="rect">
            <a:avLst/>
          </a:prstGeom>
          <a:solidFill>
            <a:srgbClr val="FBB3C1"/>
          </a:solidFill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70177A-55EA-3178-46B9-2CEC091BEBA7}"/>
              </a:ext>
            </a:extLst>
          </p:cNvPr>
          <p:cNvSpPr txBox="1"/>
          <p:nvPr/>
        </p:nvSpPr>
        <p:spPr>
          <a:xfrm>
            <a:off x="226771" y="6350168"/>
            <a:ext cx="30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403D46-BE24-74CF-A6FD-EBC3DB1661F1}"/>
              </a:ext>
            </a:extLst>
          </p:cNvPr>
          <p:cNvSpPr txBox="1"/>
          <p:nvPr/>
        </p:nvSpPr>
        <p:spPr>
          <a:xfrm>
            <a:off x="2984500" y="3244334"/>
            <a:ext cx="622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>
              <a:buClr>
                <a:srgbClr val="000000"/>
              </a:buClr>
              <a:buFont typeface="Arial"/>
            </a:pPr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  <a:sym typeface="Arial"/>
              </a:rPr>
              <a:t>Описание стартап-проекта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0E081-A32D-0F57-72DF-119164EBE442}"/>
              </a:ext>
            </a:extLst>
          </p:cNvPr>
          <p:cNvSpPr txBox="1"/>
          <p:nvPr/>
        </p:nvSpPr>
        <p:spPr>
          <a:xfrm>
            <a:off x="2208988" y="365512"/>
            <a:ext cx="787857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Описание стартап-проекта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305BD3-7203-D243-673F-02FE089C8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640" y="1086097"/>
            <a:ext cx="6948056" cy="850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04014D9-D671-19E9-F8D8-A54E556FC329}"/>
              </a:ext>
            </a:extLst>
          </p:cNvPr>
          <p:cNvSpPr txBox="1"/>
          <p:nvPr/>
        </p:nvSpPr>
        <p:spPr>
          <a:xfrm>
            <a:off x="2385641" y="2932093"/>
            <a:ext cx="69480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Технологическое направление</a:t>
            </a:r>
          </a:p>
          <a:p>
            <a:pPr algn="ctr"/>
            <a:r>
              <a:rPr lang="ru-RU" dirty="0"/>
              <a:t>Биотехнологии</a:t>
            </a:r>
            <a:r>
              <a:rPr lang="en-US" dirty="0"/>
              <a:t>, </a:t>
            </a:r>
            <a:r>
              <a:rPr lang="ru-RU" dirty="0"/>
              <a:t>рынок </a:t>
            </a:r>
            <a:r>
              <a:rPr lang="en-US" dirty="0"/>
              <a:t>FoodNet</a:t>
            </a:r>
          </a:p>
          <a:p>
            <a:pPr algn="ctr"/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47C118-46C3-1030-E236-358643495D9B}"/>
              </a:ext>
            </a:extLst>
          </p:cNvPr>
          <p:cNvSpPr txBox="1"/>
          <p:nvPr/>
        </p:nvSpPr>
        <p:spPr>
          <a:xfrm>
            <a:off x="2208988" y="3921442"/>
            <a:ext cx="712470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Краткое описание стартап-проекта</a:t>
            </a:r>
          </a:p>
          <a:p>
            <a:pPr algn="ctr"/>
            <a:r>
              <a:rPr lang="ru-RU" dirty="0">
                <a:solidFill>
                  <a:schemeClr val="dk1"/>
                </a:solidFill>
                <a:sym typeface="Arial"/>
              </a:rPr>
              <a:t>Мы будем выращивать и продавать хмель сорта </a:t>
            </a:r>
            <a:r>
              <a:rPr lang="en-US" dirty="0">
                <a:solidFill>
                  <a:schemeClr val="dk1"/>
                </a:solidFill>
                <a:sym typeface="Arial"/>
              </a:rPr>
              <a:t>“Bramling Cross” </a:t>
            </a:r>
            <a:r>
              <a:rPr lang="ru-RU" dirty="0">
                <a:solidFill>
                  <a:schemeClr val="dk1"/>
                </a:solidFill>
                <a:sym typeface="Arial"/>
              </a:rPr>
              <a:t>на территории России. Уровень конкуренции не очень высокий, так как я не смог найти компанию, которая сама выращивает и продаёт хмель этого сорта в нашей стране.</a:t>
            </a:r>
          </a:p>
          <a:p>
            <a:pPr algn="ctr"/>
            <a:r>
              <a:rPr lang="ru-RU" dirty="0">
                <a:solidFill>
                  <a:schemeClr val="dk1"/>
                </a:solidFill>
                <a:sym typeface="Arial"/>
              </a:rPr>
              <a:t>По моим расчётам, этот бизнес имеет хороший показатель рентабельности</a:t>
            </a:r>
            <a:r>
              <a:rPr lang="en-US" dirty="0">
                <a:solidFill>
                  <a:schemeClr val="dk1"/>
                </a:solidFill>
                <a:sym typeface="Arial"/>
              </a:rPr>
              <a:t>.</a:t>
            </a:r>
            <a:endParaRPr lang="ru-RU" dirty="0">
              <a:solidFill>
                <a:schemeClr val="dk1"/>
              </a:solidFill>
              <a:sym typeface="Arial"/>
            </a:endParaRPr>
          </a:p>
          <a:p>
            <a:pPr algn="ctr"/>
            <a:endParaRPr lang="ru-RU" sz="2000" b="1" dirty="0"/>
          </a:p>
          <a:p>
            <a:pPr algn="ctr"/>
            <a:endParaRPr lang="ru-RU" sz="2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DDD245-B6DE-74F3-4C41-E1839A9B11EE}"/>
              </a:ext>
            </a:extLst>
          </p:cNvPr>
          <p:cNvSpPr txBox="1"/>
          <p:nvPr/>
        </p:nvSpPr>
        <p:spPr>
          <a:xfrm>
            <a:off x="2385640" y="1705452"/>
            <a:ext cx="69480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Название стартап-проекта</a:t>
            </a:r>
          </a:p>
          <a:p>
            <a:pPr algn="ctr"/>
            <a:r>
              <a:rPr lang="ru-RU" dirty="0"/>
              <a:t>Разработка идеи выращивания пивного </a:t>
            </a:r>
          </a:p>
          <a:p>
            <a:pPr algn="ctr"/>
            <a:r>
              <a:rPr lang="ru-RU" dirty="0"/>
              <a:t>хмеля сорта «Bramling Cross»</a:t>
            </a:r>
          </a:p>
        </p:txBody>
      </p:sp>
    </p:spTree>
    <p:extLst>
      <p:ext uri="{BB962C8B-B14F-4D97-AF65-F5344CB8AC3E}">
        <p14:creationId xmlns:p14="http://schemas.microsoft.com/office/powerpoint/2010/main" val="2949924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AE56A5C-9F33-0321-40E3-32D8D6501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8F00FF"/>
            </a:glow>
            <a:softEdge rad="127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B087-FD8E-0084-5116-AB8441EAF1AE}"/>
              </a:ext>
            </a:extLst>
          </p:cNvPr>
          <p:cNvSpPr txBox="1"/>
          <p:nvPr/>
        </p:nvSpPr>
        <p:spPr>
          <a:xfrm>
            <a:off x="0" y="6214262"/>
            <a:ext cx="760781" cy="643738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4BC05F-C7D1-47B6-9FE2-0407E0A6E34E}"/>
              </a:ext>
            </a:extLst>
          </p:cNvPr>
          <p:cNvSpPr txBox="1"/>
          <p:nvPr/>
        </p:nvSpPr>
        <p:spPr>
          <a:xfrm>
            <a:off x="204826" y="6351465"/>
            <a:ext cx="797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F9765-DB47-9540-42E5-05C2A1DF5EC2}"/>
              </a:ext>
            </a:extLst>
          </p:cNvPr>
          <p:cNvSpPr txBox="1"/>
          <p:nvPr/>
        </p:nvSpPr>
        <p:spPr>
          <a:xfrm>
            <a:off x="2291310" y="407060"/>
            <a:ext cx="778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Как работает стартап-проект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AAA54C-336F-186D-B123-31E89C326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744" y="1135035"/>
            <a:ext cx="7363691" cy="901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FD87EE-2F25-22CB-CB98-2941EB38EE8C}"/>
              </a:ext>
            </a:extLst>
          </p:cNvPr>
          <p:cNvSpPr txBox="1"/>
          <p:nvPr/>
        </p:nvSpPr>
        <p:spPr>
          <a:xfrm>
            <a:off x="1294173" y="1639234"/>
            <a:ext cx="4615153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u="none" strike="noStrike" cap="none" dirty="0">
                <a:solidFill>
                  <a:schemeClr val="dk1"/>
                </a:solidFill>
                <a:effectLst/>
                <a:ea typeface="+mn-ea"/>
                <a:cs typeface="+mn-cs"/>
                <a:sym typeface="Arial"/>
              </a:rPr>
              <a:t>Бизнес модель стартап-проекта</a:t>
            </a:r>
            <a:r>
              <a:rPr lang="en-US" sz="2400" b="1" dirty="0">
                <a:solidFill>
                  <a:schemeClr val="dk1"/>
                </a:solidFill>
                <a:sym typeface="Arial"/>
              </a:rPr>
              <a:t>:</a:t>
            </a:r>
            <a:endParaRPr lang="en-US" sz="2400" b="1" i="0" u="none" strike="noStrike" cap="none" dirty="0">
              <a:solidFill>
                <a:schemeClr val="dk1"/>
              </a:solidFill>
              <a:effectLst/>
              <a:ea typeface="+mn-ea"/>
              <a:cs typeface="+mn-cs"/>
              <a:sym typeface="Arial"/>
            </a:endParaRPr>
          </a:p>
          <a:p>
            <a:endParaRPr lang="ru-RU" sz="2000" dirty="0">
              <a:solidFill>
                <a:schemeClr val="dk1"/>
              </a:solidFill>
              <a:sym typeface="Arial"/>
            </a:endParaRP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1) Аренда поля для сельской местности</a:t>
            </a: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Закупка и засеивание саженцев хмеля</a:t>
            </a: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Закупка удобрений и сырья</a:t>
            </a: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Обеспечение электроэнергией и водой</a:t>
            </a:r>
          </a:p>
          <a:p>
            <a:endParaRPr lang="ru-RU" dirty="0">
              <a:solidFill>
                <a:schemeClr val="dk1"/>
              </a:solidFill>
              <a:sym typeface="Arial"/>
            </a:endParaRP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2) Осуществление контроля качества производства</a:t>
            </a: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Аренда сельскохозяйственной техники для сбора урожая</a:t>
            </a: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Продажа произведённого товара</a:t>
            </a:r>
          </a:p>
          <a:p>
            <a:endParaRPr lang="ru-RU" dirty="0">
              <a:solidFill>
                <a:schemeClr val="dk1"/>
              </a:solidFill>
              <a:sym typeface="Arial"/>
            </a:endParaRPr>
          </a:p>
          <a:p>
            <a:r>
              <a:rPr lang="ru-RU" dirty="0">
                <a:solidFill>
                  <a:schemeClr val="dk1"/>
                </a:solidFill>
                <a:sym typeface="Arial"/>
              </a:rPr>
              <a:t>3) Повторяемость вышеперечисленных процессов</a:t>
            </a:r>
          </a:p>
          <a:p>
            <a:endParaRPr lang="ru-RU" sz="2000" dirty="0">
              <a:solidFill>
                <a:schemeClr val="dk1"/>
              </a:solidFill>
              <a:sym typeface="Arial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F345E5-5B53-6FE1-5264-865DA60F796B}"/>
              </a:ext>
            </a:extLst>
          </p:cNvPr>
          <p:cNvSpPr txBox="1"/>
          <p:nvPr/>
        </p:nvSpPr>
        <p:spPr>
          <a:xfrm>
            <a:off x="6362700" y="1645117"/>
            <a:ext cx="49784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dk1"/>
                </a:solidFill>
                <a:sym typeface="Arial"/>
              </a:rPr>
              <a:t>Основные способы привлечения </a:t>
            </a:r>
          </a:p>
          <a:p>
            <a:pPr algn="ctr"/>
            <a:r>
              <a:rPr lang="ru-RU" sz="2400" b="1" dirty="0">
                <a:solidFill>
                  <a:schemeClr val="dk1"/>
                </a:solidFill>
                <a:sym typeface="Arial"/>
              </a:rPr>
              <a:t>целевой аудитории</a:t>
            </a:r>
            <a:r>
              <a:rPr lang="en-US" sz="2400" b="1" dirty="0">
                <a:solidFill>
                  <a:schemeClr val="dk1"/>
                </a:solidFill>
                <a:sym typeface="Arial"/>
              </a:rPr>
              <a:t>:</a:t>
            </a:r>
          </a:p>
          <a:p>
            <a:endParaRPr lang="ru-RU" sz="1800" dirty="0">
              <a:solidFill>
                <a:schemeClr val="dk1"/>
              </a:solidFill>
              <a:sym typeface="Arial"/>
            </a:endParaRPr>
          </a:p>
          <a:p>
            <a:r>
              <a:rPr lang="ru-RU" sz="1800" dirty="0">
                <a:solidFill>
                  <a:schemeClr val="dk1"/>
                </a:solidFill>
                <a:sym typeface="Arial"/>
              </a:rPr>
              <a:t>• Привлечение маркетологов, размещение рекламы в интернете</a:t>
            </a:r>
            <a:endParaRPr lang="en-US" sz="1800" dirty="0">
              <a:solidFill>
                <a:schemeClr val="dk1"/>
              </a:solidFill>
              <a:sym typeface="Arial"/>
            </a:endParaRPr>
          </a:p>
          <a:p>
            <a:r>
              <a:rPr lang="ru-RU" sz="1800" dirty="0">
                <a:solidFill>
                  <a:schemeClr val="dk1"/>
                </a:solidFill>
                <a:sym typeface="Arial"/>
              </a:rPr>
              <a:t>•</a:t>
            </a:r>
            <a:r>
              <a:rPr lang="en-US" sz="1800" dirty="0">
                <a:solidFill>
                  <a:schemeClr val="dk1"/>
                </a:solidFill>
                <a:sym typeface="Arial"/>
              </a:rPr>
              <a:t> </a:t>
            </a:r>
            <a:r>
              <a:rPr lang="ru-RU" sz="1800" dirty="0">
                <a:solidFill>
                  <a:schemeClr val="dk1"/>
                </a:solidFill>
                <a:sym typeface="Arial"/>
              </a:rPr>
              <a:t>Маркетинговые ходы, в частности, демпинг на старте продаж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D7E09D-6683-2372-3C00-29ADD36A4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500" y="4416919"/>
            <a:ext cx="2513309" cy="18849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74835B-3527-D349-6DB8-4CEDF5204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326" y="4417207"/>
            <a:ext cx="2827041" cy="188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2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E462FDD-1A54-AEAF-0E25-7167FBAB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79"/>
            <a:ext cx="12192000" cy="6852836"/>
          </a:xfrm>
          <a:prstGeom prst="rect">
            <a:avLst/>
          </a:prstGeom>
          <a:noFill/>
          <a:effectLst>
            <a:glow rad="127000">
              <a:srgbClr val="FCAF17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756D76-0F79-AF65-4DBE-E8305B63DF2B}"/>
              </a:ext>
            </a:extLst>
          </p:cNvPr>
          <p:cNvSpPr txBox="1"/>
          <p:nvPr/>
        </p:nvSpPr>
        <p:spPr>
          <a:xfrm>
            <a:off x="0" y="6211669"/>
            <a:ext cx="760780" cy="646331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82D688-34DF-7DE8-63AB-8A39A48EB8FE}"/>
              </a:ext>
            </a:extLst>
          </p:cNvPr>
          <p:cNvSpPr txBox="1"/>
          <p:nvPr/>
        </p:nvSpPr>
        <p:spPr>
          <a:xfrm>
            <a:off x="189635" y="6350168"/>
            <a:ext cx="52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230B8B-BA7D-D578-5C7E-2622E5F22880}"/>
              </a:ext>
            </a:extLst>
          </p:cNvPr>
          <p:cNvSpPr txBox="1"/>
          <p:nvPr/>
        </p:nvSpPr>
        <p:spPr>
          <a:xfrm>
            <a:off x="3217718" y="346703"/>
            <a:ext cx="575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Целевая аудитория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AD306C-6232-9D09-8651-E31185F56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635" y="1092663"/>
            <a:ext cx="5103165" cy="850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70B597-E5CE-ED40-869B-820B6469FFE4}"/>
              </a:ext>
            </a:extLst>
          </p:cNvPr>
          <p:cNvSpPr txBox="1"/>
          <p:nvPr/>
        </p:nvSpPr>
        <p:spPr>
          <a:xfrm>
            <a:off x="1917418" y="2151727"/>
            <a:ext cx="34815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Потенциальными потребителями </a:t>
            </a:r>
            <a:r>
              <a:rPr lang="ru-RU" sz="2400" dirty="0"/>
              <a:t>нашего</a:t>
            </a:r>
          </a:p>
          <a:p>
            <a:r>
              <a:rPr lang="ru-RU" sz="2400" dirty="0"/>
              <a:t>продукта являются </a:t>
            </a:r>
          </a:p>
          <a:p>
            <a:r>
              <a:rPr lang="ru-RU" sz="2400" u="sng" dirty="0"/>
              <a:t>частные пивоварни</a:t>
            </a:r>
            <a:r>
              <a:rPr lang="ru-RU" sz="2400" dirty="0"/>
              <a:t> </a:t>
            </a:r>
          </a:p>
          <a:p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02866A-EC18-1C52-42E0-C7DEE76595D0}"/>
              </a:ext>
            </a:extLst>
          </p:cNvPr>
          <p:cNvSpPr txBox="1"/>
          <p:nvPr/>
        </p:nvSpPr>
        <p:spPr>
          <a:xfrm>
            <a:off x="5707278" y="2145198"/>
            <a:ext cx="57565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Проблемы потребительского сегмента</a:t>
            </a:r>
            <a:r>
              <a:rPr lang="en-US" sz="2400" b="1" dirty="0"/>
              <a:t>:</a:t>
            </a:r>
          </a:p>
          <a:p>
            <a:pPr algn="ctr"/>
            <a:endParaRPr lang="ru-RU" sz="2400" dirty="0"/>
          </a:p>
          <a:p>
            <a:r>
              <a:rPr lang="en-US" sz="2400" dirty="0"/>
              <a:t>• </a:t>
            </a:r>
            <a:r>
              <a:rPr lang="ru-RU" sz="2400" dirty="0"/>
              <a:t>Очень малое количество </a:t>
            </a:r>
          </a:p>
          <a:p>
            <a:r>
              <a:rPr lang="ru-RU" sz="2400" dirty="0"/>
              <a:t>отечественного хмеля на рынке</a:t>
            </a:r>
            <a:endParaRPr lang="en-US" sz="2400" dirty="0"/>
          </a:p>
          <a:p>
            <a:r>
              <a:rPr lang="en-US" sz="2400" dirty="0"/>
              <a:t>•</a:t>
            </a:r>
            <a:r>
              <a:rPr lang="ru-RU" sz="2400" dirty="0"/>
              <a:t> Отсутствие возможности </a:t>
            </a:r>
          </a:p>
          <a:p>
            <a:r>
              <a:rPr lang="ru-RU" sz="2400" dirty="0"/>
              <a:t>приобретения хмеля в небольшом количестве по приемлемой цене</a:t>
            </a:r>
            <a:endParaRPr lang="en-US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3D877C-899F-CD53-706A-0A36E9410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418" y="3925266"/>
            <a:ext cx="2824434" cy="19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2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2D851CD-1B8E-56CA-979F-8D653E5D4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27000">
              <a:srgbClr val="FD493D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BAC9C9-0301-0F1E-ED1C-11C3BDA69D24}"/>
              </a:ext>
            </a:extLst>
          </p:cNvPr>
          <p:cNvSpPr txBox="1"/>
          <p:nvPr/>
        </p:nvSpPr>
        <p:spPr>
          <a:xfrm>
            <a:off x="0" y="6211669"/>
            <a:ext cx="768096" cy="646331"/>
          </a:xfrm>
          <a:prstGeom prst="rect">
            <a:avLst/>
          </a:prstGeom>
          <a:solidFill>
            <a:srgbClr val="FD493D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2A017-41A3-AB76-B40A-935F115DD558}"/>
              </a:ext>
            </a:extLst>
          </p:cNvPr>
          <p:cNvSpPr txBox="1"/>
          <p:nvPr/>
        </p:nvSpPr>
        <p:spPr>
          <a:xfrm>
            <a:off x="219456" y="6356951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3F26F-636D-693D-EC7A-E06988E57244}"/>
              </a:ext>
            </a:extLst>
          </p:cNvPr>
          <p:cNvSpPr txBox="1"/>
          <p:nvPr/>
        </p:nvSpPr>
        <p:spPr>
          <a:xfrm>
            <a:off x="4590470" y="215655"/>
            <a:ext cx="3138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Решение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071871-EC9D-A4D7-9D62-7811637D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273" y="887788"/>
            <a:ext cx="2320636" cy="769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605C52-5049-F300-8E41-41B3B2BC739A}"/>
              </a:ext>
            </a:extLst>
          </p:cNvPr>
          <p:cNvSpPr txBox="1"/>
          <p:nvPr/>
        </p:nvSpPr>
        <p:spPr>
          <a:xfrm>
            <a:off x="1555748" y="1489551"/>
            <a:ext cx="9207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Наш стартап-проект положительно влияет на развитие хмелеводства в нашей стране. Последовав нашему успешному примеру, больше людей захотят выращивать хмель на территории России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1EF17-FF5A-4ABB-A9E2-EF4F7DE1C73F}"/>
              </a:ext>
            </a:extLst>
          </p:cNvPr>
          <p:cNvSpPr txBox="1"/>
          <p:nvPr/>
        </p:nvSpPr>
        <p:spPr>
          <a:xfrm>
            <a:off x="1555749" y="3214668"/>
            <a:ext cx="9207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Также решается проблема частных пивоварен, которые смогут закупать хмель в любых необходимых для них масштабах* – от мелкого до крупного опта, по цене ниже средней рыночной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1B24C4-7975-3D30-E11A-CC4A9D696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144" y="4871548"/>
            <a:ext cx="2470151" cy="15299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BAA775-9E71-1CE5-8AC8-BAC6889C965B}"/>
              </a:ext>
            </a:extLst>
          </p:cNvPr>
          <p:cNvSpPr txBox="1"/>
          <p:nvPr/>
        </p:nvSpPr>
        <p:spPr>
          <a:xfrm>
            <a:off x="2104897" y="5174833"/>
            <a:ext cx="4654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*Будет возможна реализация хмеля не только в привычных объёмах упаковки 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(50 г, 1000 г) но и в других объёмах</a:t>
            </a:r>
          </a:p>
        </p:txBody>
      </p:sp>
    </p:spTree>
    <p:extLst>
      <p:ext uri="{BB962C8B-B14F-4D97-AF65-F5344CB8AC3E}">
        <p14:creationId xmlns:p14="http://schemas.microsoft.com/office/powerpoint/2010/main" val="311738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3316BFD-B280-9581-7F38-21089C12C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27000">
              <a:srgbClr val="B5D8E1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88A5CF-9CDE-3E4F-32A8-7C8FFA577706}"/>
              </a:ext>
            </a:extLst>
          </p:cNvPr>
          <p:cNvSpPr txBox="1"/>
          <p:nvPr/>
        </p:nvSpPr>
        <p:spPr>
          <a:xfrm>
            <a:off x="0" y="6211669"/>
            <a:ext cx="781050" cy="646331"/>
          </a:xfrm>
          <a:prstGeom prst="rect">
            <a:avLst/>
          </a:prstGeom>
          <a:solidFill>
            <a:srgbClr val="B5D8E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DFBFE-F1E5-54CD-F14B-8813AE32E078}"/>
              </a:ext>
            </a:extLst>
          </p:cNvPr>
          <p:cNvSpPr txBox="1"/>
          <p:nvPr/>
        </p:nvSpPr>
        <p:spPr>
          <a:xfrm>
            <a:off x="234950" y="6336784"/>
            <a:ext cx="59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F719E-8F2E-58D7-DA04-D14FA657A233}"/>
              </a:ext>
            </a:extLst>
          </p:cNvPr>
          <p:cNvSpPr txBox="1"/>
          <p:nvPr/>
        </p:nvSpPr>
        <p:spPr>
          <a:xfrm>
            <a:off x="4008313" y="320790"/>
            <a:ext cx="351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Конкуренты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9CBC37-CC63-80C6-F9F5-92FC1B017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808" y="1066799"/>
            <a:ext cx="3096491" cy="102167"/>
          </a:xfrm>
          <a:prstGeom prst="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59E5178-6015-1CEB-9686-B10835A948E2}"/>
              </a:ext>
            </a:extLst>
          </p:cNvPr>
          <p:cNvCxnSpPr>
            <a:cxnSpLocks/>
          </p:cNvCxnSpPr>
          <p:nvPr/>
        </p:nvCxnSpPr>
        <p:spPr>
          <a:xfrm flipH="1">
            <a:off x="3473058" y="1275787"/>
            <a:ext cx="1523224" cy="1667151"/>
          </a:xfrm>
          <a:prstGeom prst="straightConnector1">
            <a:avLst/>
          </a:prstGeom>
          <a:ln w="25400">
            <a:solidFill>
              <a:srgbClr val="FCAF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4B2312B-AC65-D989-C8D3-C73911623CEE}"/>
              </a:ext>
            </a:extLst>
          </p:cNvPr>
          <p:cNvCxnSpPr>
            <a:cxnSpLocks/>
          </p:cNvCxnSpPr>
          <p:nvPr/>
        </p:nvCxnSpPr>
        <p:spPr>
          <a:xfrm>
            <a:off x="6514684" y="1275787"/>
            <a:ext cx="1470355" cy="1626004"/>
          </a:xfrm>
          <a:prstGeom prst="straightConnector1">
            <a:avLst/>
          </a:prstGeom>
          <a:ln w="25400">
            <a:solidFill>
              <a:srgbClr val="FCAF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4EB108A-3B69-0A53-F5A5-7062F53FAA34}"/>
              </a:ext>
            </a:extLst>
          </p:cNvPr>
          <p:cNvSpPr txBox="1"/>
          <p:nvPr/>
        </p:nvSpPr>
        <p:spPr>
          <a:xfrm>
            <a:off x="1577449" y="2936557"/>
            <a:ext cx="41266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Поставщики хмеля отечественного производства</a:t>
            </a:r>
          </a:p>
          <a:p>
            <a:pPr algn="ctr"/>
            <a:r>
              <a:rPr lang="ru-RU" dirty="0"/>
              <a:t>(4% хмеля на российском рынке)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D43945-8417-0370-F2E1-A1629E40E945}"/>
              </a:ext>
            </a:extLst>
          </p:cNvPr>
          <p:cNvSpPr txBox="1"/>
          <p:nvPr/>
        </p:nvSpPr>
        <p:spPr>
          <a:xfrm>
            <a:off x="6647856" y="2945826"/>
            <a:ext cx="364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Посредники, продающие импортный хмель</a:t>
            </a:r>
          </a:p>
          <a:p>
            <a:pPr algn="ctr"/>
            <a:r>
              <a:rPr lang="ru-RU" dirty="0"/>
              <a:t>(96% хмеля на российском рынке)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841385-C794-6E93-0FE7-8E69F0256F27}"/>
              </a:ext>
            </a:extLst>
          </p:cNvPr>
          <p:cNvSpPr txBox="1"/>
          <p:nvPr/>
        </p:nvSpPr>
        <p:spPr>
          <a:xfrm>
            <a:off x="1801978" y="3994237"/>
            <a:ext cx="3496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/>
              <a:t>Известные компании</a:t>
            </a:r>
          </a:p>
          <a:p>
            <a:pPr algn="ctr"/>
            <a:r>
              <a:rPr lang="ru-RU" dirty="0"/>
              <a:t>ООО </a:t>
            </a:r>
            <a:r>
              <a:rPr lang="en-US" dirty="0"/>
              <a:t>“</a:t>
            </a:r>
            <a:r>
              <a:rPr lang="ru-RU" dirty="0"/>
              <a:t>Агроресурсы</a:t>
            </a:r>
            <a:r>
              <a:rPr lang="en-US" dirty="0"/>
              <a:t>”</a:t>
            </a:r>
          </a:p>
          <a:p>
            <a:pPr algn="ctr"/>
            <a:r>
              <a:rPr lang="ru-RU" dirty="0"/>
              <a:t>ООО </a:t>
            </a:r>
            <a:r>
              <a:rPr lang="en-US" dirty="0"/>
              <a:t>“</a:t>
            </a:r>
            <a:r>
              <a:rPr lang="ru-RU" dirty="0"/>
              <a:t>Грейнру</a:t>
            </a:r>
            <a:r>
              <a:rPr lang="en-US" dirty="0"/>
              <a:t>c”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FE8F63-6168-C864-5DE6-E5394F47A574}"/>
              </a:ext>
            </a:extLst>
          </p:cNvPr>
          <p:cNvSpPr txBox="1"/>
          <p:nvPr/>
        </p:nvSpPr>
        <p:spPr>
          <a:xfrm>
            <a:off x="6836207" y="3994237"/>
            <a:ext cx="32918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/>
              <a:t>Известные компании</a:t>
            </a:r>
          </a:p>
          <a:p>
            <a:pPr algn="ctr"/>
            <a:r>
              <a:rPr lang="en-US" dirty="0"/>
              <a:t>Homebrewservice</a:t>
            </a:r>
          </a:p>
          <a:p>
            <a:pPr algn="ctr"/>
            <a:r>
              <a:rPr lang="en-US" dirty="0"/>
              <a:t>varimcraft.ru</a:t>
            </a:r>
          </a:p>
          <a:p>
            <a:pPr algn="ctr"/>
            <a:r>
              <a:rPr lang="ru-RU" dirty="0"/>
              <a:t>Домашние-пивоварни.ру</a:t>
            </a:r>
          </a:p>
        </p:txBody>
      </p:sp>
    </p:spTree>
    <p:extLst>
      <p:ext uri="{BB962C8B-B14F-4D97-AF65-F5344CB8AC3E}">
        <p14:creationId xmlns:p14="http://schemas.microsoft.com/office/powerpoint/2010/main" val="2945005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B9F92AA-87DB-F447-FA97-12534370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27000">
              <a:srgbClr val="FBB3C1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AF6407-5CFC-2975-9831-68F286AA8838}"/>
              </a:ext>
            </a:extLst>
          </p:cNvPr>
          <p:cNvSpPr txBox="1"/>
          <p:nvPr/>
        </p:nvSpPr>
        <p:spPr>
          <a:xfrm>
            <a:off x="0" y="6211669"/>
            <a:ext cx="774700" cy="646331"/>
          </a:xfrm>
          <a:prstGeom prst="rect">
            <a:avLst/>
          </a:prstGeom>
          <a:solidFill>
            <a:srgbClr val="FBB3C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435847-A262-A316-EA57-0DC19901A204}"/>
              </a:ext>
            </a:extLst>
          </p:cNvPr>
          <p:cNvSpPr txBox="1"/>
          <p:nvPr/>
        </p:nvSpPr>
        <p:spPr>
          <a:xfrm>
            <a:off x="203200" y="6344334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7EEB3-8BD0-5448-0132-48F1B806AB0E}"/>
              </a:ext>
            </a:extLst>
          </p:cNvPr>
          <p:cNvSpPr txBox="1"/>
          <p:nvPr/>
        </p:nvSpPr>
        <p:spPr>
          <a:xfrm>
            <a:off x="3895437" y="322521"/>
            <a:ext cx="468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F00FF"/>
                </a:solidFill>
              </a:rPr>
              <a:t>Оценка рынка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C01FD7-9555-A707-527D-412A3DD4C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37" y="1059412"/>
            <a:ext cx="3683110" cy="94106"/>
          </a:xfrm>
          <a:prstGeom prst="rect">
            <a:avLst/>
          </a:prstGeom>
        </p:spPr>
      </p:pic>
      <p:sp>
        <p:nvSpPr>
          <p:cNvPr id="35" name="Овал 34">
            <a:extLst>
              <a:ext uri="{FF2B5EF4-FFF2-40B4-BE49-F238E27FC236}">
                <a16:creationId xmlns:a16="http://schemas.microsoft.com/office/drawing/2014/main" id="{66BE334D-1329-01C6-9A20-BA294F835F3B}"/>
              </a:ext>
            </a:extLst>
          </p:cNvPr>
          <p:cNvSpPr/>
          <p:nvPr/>
        </p:nvSpPr>
        <p:spPr>
          <a:xfrm>
            <a:off x="1233766" y="2127250"/>
            <a:ext cx="3090583" cy="3081443"/>
          </a:xfrm>
          <a:prstGeom prst="ellipse">
            <a:avLst/>
          </a:prstGeom>
          <a:solidFill>
            <a:srgbClr val="FCAF1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E779CBBF-75F7-9A1F-6AAC-9B61655A8811}"/>
              </a:ext>
            </a:extLst>
          </p:cNvPr>
          <p:cNvSpPr/>
          <p:nvPr/>
        </p:nvSpPr>
        <p:spPr>
          <a:xfrm>
            <a:off x="1520298" y="2752742"/>
            <a:ext cx="2517518" cy="2455951"/>
          </a:xfrm>
          <a:prstGeom prst="ellipse">
            <a:avLst/>
          </a:prstGeom>
          <a:solidFill>
            <a:srgbClr val="8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58D1A1D9-7443-54F8-9B29-FD20CE7F9BB4}"/>
              </a:ext>
            </a:extLst>
          </p:cNvPr>
          <p:cNvSpPr/>
          <p:nvPr/>
        </p:nvSpPr>
        <p:spPr>
          <a:xfrm>
            <a:off x="1921252" y="3538643"/>
            <a:ext cx="1715610" cy="1670050"/>
          </a:xfrm>
          <a:prstGeom prst="ellipse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CC4730-F491-F66D-EFE8-E0D8DF244F0E}"/>
              </a:ext>
            </a:extLst>
          </p:cNvPr>
          <p:cNvSpPr txBox="1"/>
          <p:nvPr/>
        </p:nvSpPr>
        <p:spPr>
          <a:xfrm>
            <a:off x="2472530" y="3750842"/>
            <a:ext cx="71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752AA0-0F61-B71B-8C05-0D55491E6EE3}"/>
              </a:ext>
            </a:extLst>
          </p:cNvPr>
          <p:cNvSpPr txBox="1"/>
          <p:nvPr/>
        </p:nvSpPr>
        <p:spPr>
          <a:xfrm>
            <a:off x="2488729" y="2812809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0573AF-7424-2285-F2E9-52185F1E3D9C}"/>
              </a:ext>
            </a:extLst>
          </p:cNvPr>
          <p:cNvSpPr txBox="1"/>
          <p:nvPr/>
        </p:nvSpPr>
        <p:spPr>
          <a:xfrm>
            <a:off x="2472530" y="2127250"/>
            <a:ext cx="609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TAM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E6683E-2258-DE99-B332-19A1999EFD4D}"/>
              </a:ext>
            </a:extLst>
          </p:cNvPr>
          <p:cNvSpPr txBox="1"/>
          <p:nvPr/>
        </p:nvSpPr>
        <p:spPr>
          <a:xfrm>
            <a:off x="4896703" y="1946113"/>
            <a:ext cx="638472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TAM – </a:t>
            </a:r>
            <a:r>
              <a:rPr lang="ru-RU" dirty="0"/>
              <a:t>Входят все сорта хмеля, продаваемые у нас в стране. Объём продаж 6-8 тысяч тонн хмеля в год. Если взять среднюю цену, то получится 7.000.000*2000 = 14 млрд. рублей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7E8850-BD18-0E0F-FD37-5EECB0BD4F2D}"/>
              </a:ext>
            </a:extLst>
          </p:cNvPr>
          <p:cNvSpPr txBox="1"/>
          <p:nvPr/>
        </p:nvSpPr>
        <p:spPr>
          <a:xfrm>
            <a:off x="4896703" y="3173339"/>
            <a:ext cx="6384720" cy="1200329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SAM –</a:t>
            </a:r>
            <a:r>
              <a:rPr lang="ru-RU" dirty="0"/>
              <a:t> В нашем случае это отечественные производители хмеля, а не посредники. Показатель произведённого хмеля на территории России в год</a:t>
            </a:r>
            <a:r>
              <a:rPr lang="en-US" dirty="0"/>
              <a:t> </a:t>
            </a:r>
            <a:r>
              <a:rPr lang="ru-RU" dirty="0"/>
              <a:t>- 250 тонн. </a:t>
            </a:r>
            <a:endParaRPr lang="en-US" dirty="0"/>
          </a:p>
          <a:p>
            <a:r>
              <a:rPr lang="ru-RU" dirty="0"/>
              <a:t>250.000*2000 = 500 млн. рублей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B2F923-7785-1F0E-0722-7C58DFADC280}"/>
              </a:ext>
            </a:extLst>
          </p:cNvPr>
          <p:cNvSpPr txBox="1"/>
          <p:nvPr/>
        </p:nvSpPr>
        <p:spPr>
          <a:xfrm>
            <a:off x="4896703" y="4671882"/>
            <a:ext cx="6384720" cy="646331"/>
          </a:xfrm>
          <a:prstGeom prst="rect">
            <a:avLst/>
          </a:prstGeom>
          <a:solidFill>
            <a:srgbClr val="FBB3C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SOM –</a:t>
            </a:r>
            <a:r>
              <a:rPr lang="ru-RU" dirty="0"/>
              <a:t> Доступная ёмкость рынка. Наш объём производства </a:t>
            </a:r>
          </a:p>
          <a:p>
            <a:r>
              <a:rPr lang="ru-RU" dirty="0"/>
              <a:t>800-1000 кг хмеля в год. 900*2000 = 1.800.000 рублей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E4DD6-A78C-4200-4219-1F0E869AD002}"/>
              </a:ext>
            </a:extLst>
          </p:cNvPr>
          <p:cNvSpPr txBox="1"/>
          <p:nvPr/>
        </p:nvSpPr>
        <p:spPr>
          <a:xfrm>
            <a:off x="2284787" y="2407778"/>
            <a:ext cx="988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 </a:t>
            </a:r>
            <a:r>
              <a:rPr lang="ru-RU" dirty="0">
                <a:solidFill>
                  <a:schemeClr val="bg1"/>
                </a:solidFill>
              </a:rPr>
              <a:t>млрд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A2DD89-CF0F-0F99-374A-BB6102ABDA59}"/>
              </a:ext>
            </a:extLst>
          </p:cNvPr>
          <p:cNvSpPr txBox="1"/>
          <p:nvPr/>
        </p:nvSpPr>
        <p:spPr>
          <a:xfrm>
            <a:off x="2284787" y="3140261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500 млн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84ACC-7AD7-86D0-9678-B038C68357BE}"/>
              </a:ext>
            </a:extLst>
          </p:cNvPr>
          <p:cNvSpPr txBox="1"/>
          <p:nvPr/>
        </p:nvSpPr>
        <p:spPr>
          <a:xfrm>
            <a:off x="2314441" y="4254500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1,8 млн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8D9EA3-A2D3-A8BC-F14F-0DBE986B4653}"/>
              </a:ext>
            </a:extLst>
          </p:cNvPr>
          <p:cNvSpPr txBox="1"/>
          <p:nvPr/>
        </p:nvSpPr>
        <p:spPr>
          <a:xfrm>
            <a:off x="1422937" y="4995047"/>
            <a:ext cx="639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/</a:t>
            </a:r>
            <a:r>
              <a:rPr lang="ru-RU" sz="2000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352924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7FB9581-B811-2297-4D46-9BAD485C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27000">
              <a:srgbClr val="8F00FF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BDDA81-93DF-7BA1-4181-ED1EB538E0A0}"/>
              </a:ext>
            </a:extLst>
          </p:cNvPr>
          <p:cNvSpPr txBox="1"/>
          <p:nvPr/>
        </p:nvSpPr>
        <p:spPr>
          <a:xfrm>
            <a:off x="0" y="6211669"/>
            <a:ext cx="768350" cy="646331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D348F-8846-2626-420C-567C3C8D52F9}"/>
              </a:ext>
            </a:extLst>
          </p:cNvPr>
          <p:cNvSpPr txBox="1"/>
          <p:nvPr/>
        </p:nvSpPr>
        <p:spPr>
          <a:xfrm>
            <a:off x="203200" y="6350168"/>
            <a:ext cx="22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E9FF1-1A90-CB3C-BF8D-AA623CCB0118}"/>
              </a:ext>
            </a:extLst>
          </p:cNvPr>
          <p:cNvSpPr txBox="1"/>
          <p:nvPr/>
        </p:nvSpPr>
        <p:spPr>
          <a:xfrm>
            <a:off x="1402772" y="714903"/>
            <a:ext cx="101796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Планы и запрос на инвестиции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197F3F-B6FA-8568-E17C-0D3640ECC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508" y="1500175"/>
            <a:ext cx="9633527" cy="1205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429A50-CC0E-156D-29D3-8059586B6DCD}"/>
              </a:ext>
            </a:extLst>
          </p:cNvPr>
          <p:cNvSpPr txBox="1"/>
          <p:nvPr/>
        </p:nvSpPr>
        <p:spPr>
          <a:xfrm>
            <a:off x="1514726" y="2260803"/>
            <a:ext cx="4581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Производственные расходы</a:t>
            </a:r>
            <a:r>
              <a:rPr lang="en-US" sz="2000" b="1" dirty="0"/>
              <a:t>:</a:t>
            </a:r>
          </a:p>
          <a:p>
            <a:r>
              <a:rPr lang="ru-RU" sz="2000" dirty="0"/>
              <a:t>Саженцы хмеля</a:t>
            </a:r>
          </a:p>
          <a:p>
            <a:r>
              <a:rPr lang="ru-RU" sz="2000" dirty="0"/>
              <a:t>Шпалеры</a:t>
            </a:r>
          </a:p>
          <a:p>
            <a:r>
              <a:rPr lang="ru-RU" sz="2000" dirty="0"/>
              <a:t>Электроэнергия</a:t>
            </a:r>
          </a:p>
          <a:p>
            <a:r>
              <a:rPr lang="ru-RU" sz="2000" dirty="0"/>
              <a:t>Вода</a:t>
            </a:r>
          </a:p>
          <a:p>
            <a:r>
              <a:rPr lang="ru-RU" sz="2000" dirty="0"/>
              <a:t>Удобрения</a:t>
            </a:r>
          </a:p>
          <a:p>
            <a:r>
              <a:rPr lang="ru-RU" sz="2000" dirty="0"/>
              <a:t>Препараты для роста и защиты</a:t>
            </a:r>
          </a:p>
          <a:p>
            <a:r>
              <a:rPr lang="ru-RU" sz="2000" dirty="0"/>
              <a:t>Аренда местности</a:t>
            </a:r>
          </a:p>
          <a:p>
            <a:r>
              <a:rPr lang="ru-RU" sz="2000" dirty="0"/>
              <a:t>Аренда техники для сбора урожая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81662-D086-9C84-7FB8-5C3EEAE45ECB}"/>
              </a:ext>
            </a:extLst>
          </p:cNvPr>
          <p:cNvSpPr txBox="1"/>
          <p:nvPr/>
        </p:nvSpPr>
        <p:spPr>
          <a:xfrm>
            <a:off x="6096000" y="3922796"/>
            <a:ext cx="5140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дальнейшего развития</a:t>
            </a:r>
            <a:r>
              <a:rPr lang="en-US" sz="2000" b="1" dirty="0"/>
              <a:t> </a:t>
            </a:r>
            <a:r>
              <a:rPr lang="ru-RU" sz="2000" dirty="0"/>
              <a:t>– увеличение масштабов производства и выращивание других сортов хмеля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467012-688E-66F4-62CE-B0FE941047D4}"/>
              </a:ext>
            </a:extLst>
          </p:cNvPr>
          <p:cNvSpPr txBox="1"/>
          <p:nvPr/>
        </p:nvSpPr>
        <p:spPr>
          <a:xfrm>
            <a:off x="6096000" y="2487168"/>
            <a:ext cx="3699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Необходимый начальный капитал – </a:t>
            </a:r>
            <a:r>
              <a:rPr lang="ru-RU" sz="2400" u="sng" dirty="0"/>
              <a:t>1.75 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8213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FB17C8D-4E67-CCCA-E964-011BC287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"/>
            <a:ext cx="12192000" cy="6858000"/>
          </a:xfrm>
          <a:prstGeom prst="rect">
            <a:avLst/>
          </a:prstGeom>
          <a:noFill/>
          <a:effectLst>
            <a:glow rad="127000">
              <a:srgbClr val="FCAF17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C3820C-B192-E464-55B1-A527A896AF7B}"/>
              </a:ext>
            </a:extLst>
          </p:cNvPr>
          <p:cNvSpPr txBox="1"/>
          <p:nvPr/>
        </p:nvSpPr>
        <p:spPr>
          <a:xfrm>
            <a:off x="0" y="6211669"/>
            <a:ext cx="774700" cy="646331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C754F1-B424-47F1-2D87-D89612EC5382}"/>
              </a:ext>
            </a:extLst>
          </p:cNvPr>
          <p:cNvSpPr txBox="1"/>
          <p:nvPr/>
        </p:nvSpPr>
        <p:spPr>
          <a:xfrm>
            <a:off x="241300" y="6350168"/>
            <a:ext cx="29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3F2D89-6E57-87FC-CB2A-AFD19544A77E}"/>
              </a:ext>
            </a:extLst>
          </p:cNvPr>
          <p:cNvSpPr txBox="1"/>
          <p:nvPr/>
        </p:nvSpPr>
        <p:spPr>
          <a:xfrm>
            <a:off x="-1568635" y="1004846"/>
            <a:ext cx="100583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algn="ctr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Календарный план </a:t>
            </a:r>
          </a:p>
          <a:p>
            <a:pPr marL="76200" algn="ctr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реализации </a:t>
            </a:r>
          </a:p>
          <a:p>
            <a:pPr marL="76200" algn="ctr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стартап-проекта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8D12B1-4E82-E2FF-AA27-2B09DF8CB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23" y="3267446"/>
            <a:ext cx="5387043" cy="914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B49671-C349-3EC6-6E1E-198C7E9CA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87" y="1778771"/>
            <a:ext cx="5779753" cy="981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A1C9A2B-70F4-74E6-07A7-D075F8ADF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245" y="148897"/>
            <a:ext cx="5304005" cy="65585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065AA7-5A73-5CB3-1A7B-13F276B93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8555" y="2692848"/>
            <a:ext cx="2017951" cy="128636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FD9864-38F6-1DA6-D265-C6A498F5D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763" y="4365756"/>
            <a:ext cx="1903972" cy="128636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DD4F487-CB3F-6FCE-1082-30ED6CF1F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763" y="1019940"/>
            <a:ext cx="1962599" cy="12863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DBB9337-C824-D056-480A-47D55DB1B917}"/>
              </a:ext>
            </a:extLst>
          </p:cNvPr>
          <p:cNvSpPr txBox="1"/>
          <p:nvPr/>
        </p:nvSpPr>
        <p:spPr>
          <a:xfrm>
            <a:off x="7423216" y="699084"/>
            <a:ext cx="1902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Март 2023</a:t>
            </a:r>
          </a:p>
          <a:p>
            <a:r>
              <a:rPr lang="ru-RU" sz="1400" dirty="0"/>
              <a:t>Начинаем договариваться с поставщиками и арендодателями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CE0FD1-C203-460F-DA17-7C31131507C2}"/>
              </a:ext>
            </a:extLst>
          </p:cNvPr>
          <p:cNvSpPr txBox="1"/>
          <p:nvPr/>
        </p:nvSpPr>
        <p:spPr>
          <a:xfrm>
            <a:off x="10303844" y="1876884"/>
            <a:ext cx="1494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Апрель 2023</a:t>
            </a:r>
          </a:p>
          <a:p>
            <a:r>
              <a:rPr lang="ru-RU" sz="1400" dirty="0"/>
              <a:t>Реализация проекта, засеивание саженцев</a:t>
            </a:r>
            <a:r>
              <a:rPr lang="en-US" sz="1400" dirty="0"/>
              <a:t> </a:t>
            </a:r>
            <a:r>
              <a:rPr lang="ru-RU" sz="1400" dirty="0"/>
              <a:t>хмеля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1DAF2A-54C9-ADCD-6D9D-33AF630CD4DA}"/>
              </a:ext>
            </a:extLst>
          </p:cNvPr>
          <p:cNvSpPr txBox="1"/>
          <p:nvPr/>
        </p:nvSpPr>
        <p:spPr>
          <a:xfrm>
            <a:off x="7529299" y="3407802"/>
            <a:ext cx="134233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2026 год</a:t>
            </a:r>
          </a:p>
          <a:p>
            <a:r>
              <a:rPr lang="ru-RU" sz="1400" dirty="0"/>
              <a:t>Хмель приносит первые плоды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A5DCDE-90E0-B9CC-CBF3-F2AACEA448A5}"/>
              </a:ext>
            </a:extLst>
          </p:cNvPr>
          <p:cNvSpPr txBox="1"/>
          <p:nvPr/>
        </p:nvSpPr>
        <p:spPr>
          <a:xfrm>
            <a:off x="10276506" y="4893425"/>
            <a:ext cx="166924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2030 год</a:t>
            </a:r>
          </a:p>
          <a:p>
            <a:r>
              <a:rPr lang="ru-RU" sz="1400" dirty="0"/>
              <a:t>Бизнес окупается </a:t>
            </a:r>
          </a:p>
          <a:p>
            <a:r>
              <a:rPr lang="ru-RU" sz="1400" dirty="0"/>
              <a:t>и приносит постоянный доход в течение</a:t>
            </a:r>
            <a:r>
              <a:rPr lang="ru-RU" dirty="0"/>
              <a:t> </a:t>
            </a:r>
            <a:r>
              <a:rPr lang="ru-RU" sz="1400" dirty="0"/>
              <a:t>10 лет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42CF73E-AD99-8587-D177-A0E9201A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43237" y="2462672"/>
            <a:ext cx="3634651" cy="9144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F4E82E6-98ED-9EDF-897E-77BFFA66C69A}"/>
              </a:ext>
            </a:extLst>
          </p:cNvPr>
          <p:cNvSpPr txBox="1"/>
          <p:nvPr/>
        </p:nvSpPr>
        <p:spPr>
          <a:xfrm>
            <a:off x="841723" y="4026498"/>
            <a:ext cx="5610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 предварительным расчётам можно выяснить, когда бизнес начнёт приносить прибыль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727909-E880-F915-4750-6AE2F1C25439}"/>
              </a:ext>
            </a:extLst>
          </p:cNvPr>
          <p:cNvSpPr txBox="1"/>
          <p:nvPr/>
        </p:nvSpPr>
        <p:spPr>
          <a:xfrm>
            <a:off x="841723" y="5008939"/>
            <a:ext cx="5254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Хмель сорта </a:t>
            </a:r>
            <a:r>
              <a:rPr lang="en-US" sz="2000" dirty="0"/>
              <a:t>Bramling Cross </a:t>
            </a:r>
            <a:r>
              <a:rPr lang="ru-RU" sz="2000" dirty="0"/>
              <a:t>приносит первые плоды спустя 2-3 года, срок жизни 15-20 лет</a:t>
            </a:r>
          </a:p>
        </p:txBody>
      </p:sp>
    </p:spTree>
    <p:extLst>
      <p:ext uri="{BB962C8B-B14F-4D97-AF65-F5344CB8AC3E}">
        <p14:creationId xmlns:p14="http://schemas.microsoft.com/office/powerpoint/2010/main" val="325850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52869F-F5E1-15E4-37F1-E19192281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127000">
              <a:srgbClr val="FD493D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3B6C59-7006-E211-9755-7C9615CC9157}"/>
              </a:ext>
            </a:extLst>
          </p:cNvPr>
          <p:cNvSpPr txBox="1"/>
          <p:nvPr/>
        </p:nvSpPr>
        <p:spPr>
          <a:xfrm>
            <a:off x="0" y="6211669"/>
            <a:ext cx="790042" cy="646331"/>
          </a:xfrm>
          <a:prstGeom prst="rect">
            <a:avLst/>
          </a:prstGeom>
          <a:solidFill>
            <a:srgbClr val="FD493D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03106-DE92-3834-C331-D57AAE715591}"/>
              </a:ext>
            </a:extLst>
          </p:cNvPr>
          <p:cNvSpPr txBox="1"/>
          <p:nvPr/>
        </p:nvSpPr>
        <p:spPr>
          <a:xfrm>
            <a:off x="174625" y="6350168"/>
            <a:ext cx="52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F1C7B3-5590-831D-14B0-3F05BC1A6829}"/>
              </a:ext>
            </a:extLst>
          </p:cNvPr>
          <p:cNvSpPr txBox="1"/>
          <p:nvPr/>
        </p:nvSpPr>
        <p:spPr>
          <a:xfrm>
            <a:off x="2126745" y="324585"/>
            <a:ext cx="80113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algn="ctr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Результаты участия в акселераторе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69F74E-DDB4-3F84-5872-DA81E6DEA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750" y="1109415"/>
            <a:ext cx="6660426" cy="907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BA42B5-8BCD-9378-9860-219BA46D2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26" y="1813939"/>
            <a:ext cx="4438073" cy="80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0CF5E2-7E9A-092E-7C61-AA201DAE26BE}"/>
              </a:ext>
            </a:extLst>
          </p:cNvPr>
          <p:cNvSpPr txBox="1"/>
          <p:nvPr/>
        </p:nvSpPr>
        <p:spPr>
          <a:xfrm>
            <a:off x="2181241" y="2494548"/>
            <a:ext cx="81343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/>
              <a:t>За время моего участия в акселераторе я изучил и </a:t>
            </a:r>
          </a:p>
          <a:p>
            <a:pPr lvl="1"/>
            <a:r>
              <a:rPr lang="ru-RU" sz="2400" b="1" dirty="0"/>
              <a:t>обработал очень много новой и интересной информации, провёл множество расчётов, и как итог подготовил свой стартап-проект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ED343C9A-7375-4189-11A7-1301239E90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2B67E74-8C4C-657C-F9EC-9A3F9431A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816" y="4363452"/>
            <a:ext cx="2555262" cy="19867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86E042-DE04-2DE7-3035-3AE203C00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302" y="4363452"/>
            <a:ext cx="1993854" cy="20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BC6158-C2D4-F358-BC1F-7A3074BD3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077"/>
            <a:ext cx="12192000" cy="6867077"/>
          </a:xfrm>
          <a:prstGeom prst="rect">
            <a:avLst/>
          </a:prstGeom>
          <a:effectLst>
            <a:glow rad="127000">
              <a:srgbClr val="B5D8E1"/>
            </a:glow>
            <a:softEdge rad="127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4E8D1D-B869-C89B-C812-05F2B7FED601}"/>
              </a:ext>
            </a:extLst>
          </p:cNvPr>
          <p:cNvSpPr txBox="1"/>
          <p:nvPr/>
        </p:nvSpPr>
        <p:spPr>
          <a:xfrm>
            <a:off x="0" y="6211669"/>
            <a:ext cx="790042" cy="646331"/>
          </a:xfrm>
          <a:prstGeom prst="rect">
            <a:avLst/>
          </a:prstGeom>
          <a:solidFill>
            <a:srgbClr val="B5D8E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DA7CD-095D-29E7-E770-5C2DE9A496B7}"/>
              </a:ext>
            </a:extLst>
          </p:cNvPr>
          <p:cNvSpPr txBox="1"/>
          <p:nvPr/>
        </p:nvSpPr>
        <p:spPr>
          <a:xfrm>
            <a:off x="187325" y="6350168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54E4E-59B8-E23B-498A-9D40E856514E}"/>
              </a:ext>
            </a:extLst>
          </p:cNvPr>
          <p:cNvSpPr txBox="1"/>
          <p:nvPr/>
        </p:nvSpPr>
        <p:spPr>
          <a:xfrm>
            <a:off x="3610171" y="2775472"/>
            <a:ext cx="49716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>
              <a:buClr>
                <a:srgbClr val="000000"/>
              </a:buClr>
              <a:buFont typeface="Arial"/>
            </a:pPr>
            <a:r>
              <a:rPr lang="ru-RU" sz="4800" b="1" dirty="0">
                <a:solidFill>
                  <a:srgbClr val="8F00FF"/>
                </a:solidFill>
                <a:latin typeface="Century Gothic" panose="020B0502020202020204" pitchFamily="34" charset="0"/>
                <a:sym typeface="Arial"/>
              </a:rPr>
              <a:t>Мои контакты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D37773-660C-8562-CCBD-866E16364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077" y="3547833"/>
            <a:ext cx="4481523" cy="917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BFD87-E269-AF59-7FE6-A919CD7E2E9E}"/>
              </a:ext>
            </a:extLst>
          </p:cNvPr>
          <p:cNvSpPr txBox="1"/>
          <p:nvPr/>
        </p:nvSpPr>
        <p:spPr>
          <a:xfrm>
            <a:off x="2018996" y="763864"/>
            <a:ext cx="95064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/>
              <a:t>Спасибо за внимание!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5B62B6-7632-0C4D-4B2F-0B5160B7F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153" y="4110781"/>
            <a:ext cx="1879555" cy="2169393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501222BE-9B2F-56F8-C083-D5A0CD4B5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27837"/>
              </p:ext>
            </p:extLst>
          </p:nvPr>
        </p:nvGraphicFramePr>
        <p:xfrm>
          <a:off x="2844292" y="4240230"/>
          <a:ext cx="4481524" cy="1950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447">
                  <a:extLst>
                    <a:ext uri="{9D8B030D-6E8A-4147-A177-3AD203B41FA5}">
                      <a16:colId xmlns:a16="http://schemas.microsoft.com/office/drawing/2014/main" val="3552836616"/>
                    </a:ext>
                  </a:extLst>
                </a:gridCol>
                <a:gridCol w="3462077">
                  <a:extLst>
                    <a:ext uri="{9D8B030D-6E8A-4147-A177-3AD203B41FA5}">
                      <a16:colId xmlns:a16="http://schemas.microsoft.com/office/drawing/2014/main" val="2050225037"/>
                    </a:ext>
                  </a:extLst>
                </a:gridCol>
              </a:tblGrid>
              <a:tr h="51594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Лопатин Денис Николаевич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916391"/>
                  </a:ext>
                </a:extLst>
              </a:tr>
              <a:tr h="69492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Телефон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+79185585858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843639"/>
                  </a:ext>
                </a:extLst>
              </a:tr>
              <a:tr h="74006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Почта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dencheroff13@gmail.com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270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267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585</Words>
  <Application>Microsoft Office PowerPoint</Application>
  <PresentationFormat>Широкоэкранный</PresentationFormat>
  <Paragraphs>119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Лопатин</dc:creator>
  <cp:lastModifiedBy>Лопатин Денис</cp:lastModifiedBy>
  <cp:revision>7</cp:revision>
  <dcterms:created xsi:type="dcterms:W3CDTF">2023-12-02T22:19:56Z</dcterms:created>
  <dcterms:modified xsi:type="dcterms:W3CDTF">2023-12-04T08:48:02Z</dcterms:modified>
</cp:coreProperties>
</file>