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9" r:id="rId3"/>
    <p:sldId id="333" r:id="rId4"/>
    <p:sldId id="334" r:id="rId5"/>
    <p:sldId id="327" r:id="rId6"/>
    <p:sldId id="335" r:id="rId7"/>
    <p:sldId id="328" r:id="rId8"/>
    <p:sldId id="336" r:id="rId9"/>
    <p:sldId id="331" r:id="rId10"/>
    <p:sldId id="332" r:id="rId11"/>
    <p:sldId id="330" r:id="rId12"/>
    <p:sldId id="337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2040"/>
    <a:srgbClr val="9E20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40FF2-7FCF-4930-AD99-DC783BCD1AF9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A2E37-58AD-40F5-99A5-50B75D762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38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95269-2F5F-4BF5-9884-6C100B00F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F124ED-1284-4553-8AFB-949932972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EDB0B4-BD22-4695-B429-A1AB455BB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E43F3A-DC61-461A-8EE1-E4CCDFC82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5E292D-27CF-4C23-BA0D-841CA6B6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3861E-7540-4C0A-A5FE-7D2A15B1B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811963-4FE7-44DC-867F-35B52D76A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28716C-55A2-4DB7-A650-616F42469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27D0E0-1993-465D-A218-B60711516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00DD94-995E-4595-8F4B-6993444B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62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9BBF43-25AF-4AEF-B0CA-E4C1E083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9454B3-A9CF-4788-972F-7040BEC7B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7DC0CB-E4F3-4FED-A26F-69F3C6909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9D24E4-E35F-44DF-9444-9467DC6AD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057B7E-846D-4A35-95AD-E8734B6A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23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EC0497-FD7E-4238-9A2B-B08C91E51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7AAD7E-C428-4167-AE61-00AEE40E1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8C6A25-42C4-4370-BF5D-B2A56E923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C363F5-3893-4B3E-A2FD-131EFE2CE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D9C2E3-279A-43C1-A5E7-5B9649DCF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C7F2ED-F68A-4A87-905D-023BDC003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529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B2CF85-31B3-40DD-B8B6-F07F8FAB9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EE2E78-3BF3-4263-8F9F-D2F588E51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521F05-743D-47E6-AAD3-C6D71AD3B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B58C58-DE47-4E17-B083-D23A1F2BA3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603027-2B2D-44AE-ACC8-8A5D98F59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D3FE7F1-BF86-413A-BB28-B13189F92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48CAA32-F106-4A77-97CA-EB2B1F6E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2C394F9-1DE3-4095-B5AC-DAC2E48F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259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F821F-9358-4753-AFEE-EB3EEA23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0B03408-0F0F-4F21-91EE-13520AE12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5F1CAC-61AA-46A0-8A83-A61AEAC4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D28AF58-C983-45B5-871A-3B4A5B89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650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14FD82F-183E-48EC-80CA-60801717D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8D560D-2B76-40E0-9281-40B0BCECB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F0D8D6-25E5-401B-B921-D69C638B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52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2969B-2643-4190-9963-9F9ABD13B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EF53FF-9FD9-4BC3-9096-D8E080FB0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851B34-7DFE-4C1C-98D7-F5473A886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1090E0-D8CD-4BE6-8882-D036EE9F0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DFAFA2-FCB8-457C-9912-04FB72DC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130857-90D1-4C76-8B1F-D2A01F39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06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A1044-6BC5-4672-A0E1-4698BB71E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A5D4A41-6A34-4879-B53D-8C429D25E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B03480-697D-4351-8683-A862764CA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57B0BA-C11A-4B37-A54C-7E65A34F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44985A-D0EC-4C3E-8EDE-5E287DC81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E62BF5-6046-43F5-8488-A57D4A575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56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6F55D-4C59-475F-9718-BDFFD83E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6F2C94-F68E-4840-8964-44F212CBE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EF573B-558B-48A1-A040-ADC1C81F5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1A9BB9-EB38-4E84-9D1C-99B17D1DD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63FF25-1DB2-44D2-8D43-A4330878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53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B9B8306-59C3-4B7E-B7B2-0D2B7DF2C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8DF937-8C69-4F90-94AA-4FC5D7B9E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B88E78-0A5A-4439-9074-2AF498642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18D6E8-C986-49EC-BE8C-75CB493C3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272E12-AC75-492D-A7CD-0FED34C8A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23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4837F-86A9-454D-B8A1-D681180A4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374A4A-7A45-4BB5-9BE8-32E977EAE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C3F18E-AC4F-4501-B736-E328F3F995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A11ED-8D18-412F-A61B-65F22124B72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8DFC3B-4C01-4948-8306-E10BC3A7A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2A3DB1-1DAA-420E-B433-1F9B9E92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9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31EAC-8BB3-4B33-AEB9-F28C92BED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2650" y="3210446"/>
            <a:ext cx="9144000" cy="856457"/>
          </a:xfrm>
        </p:spPr>
        <p:txBody>
          <a:bodyPr>
            <a:noAutofit/>
          </a:bodyPr>
          <a:lstStyle/>
          <a:p>
            <a:pPr algn="l"/>
            <a:r>
              <a:rPr lang="ru-RU" sz="4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Чат-бот по борьбе со стрессом у студентов</a:t>
            </a:r>
            <a:endParaRPr lang="ru-RU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561BCD-791E-404D-BF0E-956E69756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2262" y="5344160"/>
            <a:ext cx="6035868" cy="151384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5100" dirty="0">
                <a:solidFill>
                  <a:schemeClr val="bg1"/>
                </a:solidFill>
              </a:rPr>
              <a:t>Создатели: Ольга Пильтяй, Полина Курасова, Никита Дунаев, Дмитрий Гаврилов </a:t>
            </a:r>
          </a:p>
          <a:p>
            <a:pPr algn="l"/>
            <a:endParaRPr lang="ru-RU" sz="4000" dirty="0">
              <a:solidFill>
                <a:schemeClr val="bg1"/>
              </a:solidFill>
              <a:latin typeface="Russo One" panose="0200050305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92144A-D183-4CFE-A5E6-529FF29A4048}"/>
              </a:ext>
            </a:extLst>
          </p:cNvPr>
          <p:cNvSpPr txBox="1"/>
          <p:nvPr/>
        </p:nvSpPr>
        <p:spPr>
          <a:xfrm>
            <a:off x="1676789" y="6327485"/>
            <a:ext cx="707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anrope Medium" pitchFamily="2" charset="0"/>
              </a:rPr>
              <a:t>Хабаровск</a:t>
            </a:r>
            <a:r>
              <a:rPr lang="ru-RU" dirty="0">
                <a:solidFill>
                  <a:schemeClr val="bg1"/>
                </a:solidFill>
                <a:latin typeface="Manrope" pitchFamily="2" charset="0"/>
              </a:rPr>
              <a:t> 2023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41364" y="702733"/>
            <a:ext cx="52163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Опишите свое состояние сейчас одной цитатой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«Мир всё тот же, но кроме того, что ты винишь подошвы и сходишь с дистанции».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Из диалога первокурсников</a:t>
            </a:r>
          </a:p>
        </p:txBody>
      </p:sp>
    </p:spTree>
    <p:extLst>
      <p:ext uri="{BB962C8B-B14F-4D97-AF65-F5344CB8AC3E}">
        <p14:creationId xmlns:p14="http://schemas.microsoft.com/office/powerpoint/2010/main" val="3929372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F8DE14B1-1A25-4E98-8B73-4F5D6D55B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4040" y="829945"/>
            <a:ext cx="5035484" cy="4351338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Высокий темп жизни, резкая смена условий, огромный объёма информации, новое окружение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Студенты находятся в состоянии постоянного напряжения.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Сильный стресс у студентов мешает нормальной социализации и успеваемости обучающихся. </a:t>
            </a:r>
            <a:endParaRPr lang="ru-RU" sz="2400" dirty="0">
              <a:solidFill>
                <a:srgbClr val="9E204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12454501" y="3282648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bg1"/>
                </a:solidFill>
              </a:rPr>
              <a:t>ПРОБЛЕМА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643" y="657641"/>
            <a:ext cx="2940896" cy="29408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869" y="3598537"/>
            <a:ext cx="2775624" cy="2775624"/>
          </a:xfrm>
          <a:prstGeom prst="rect">
            <a:avLst/>
          </a:prstGeom>
        </p:spPr>
      </p:pic>
      <p:sp>
        <p:nvSpPr>
          <p:cNvPr id="2" name="Стрелка вниз 1"/>
          <p:cNvSpPr/>
          <p:nvPr/>
        </p:nvSpPr>
        <p:spPr>
          <a:xfrm>
            <a:off x="3928534" y="1608667"/>
            <a:ext cx="474133" cy="6096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3940297" y="3449131"/>
            <a:ext cx="450606" cy="63479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2195" y="680622"/>
            <a:ext cx="365792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1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8B40C2-6156-1165-2BC7-B4CDB4FE5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 descr="Изображение выглядит как текст, снимок экрана, Графика, графический дизайн">
            <a:extLst>
              <a:ext uri="{FF2B5EF4-FFF2-40B4-BE49-F238E27FC236}">
                <a16:creationId xmlns:a16="http://schemas.microsoft.com/office/drawing/2014/main" id="{790C023D-41CF-D732-C2B6-62C7DEBC6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4193"/>
            <a:ext cx="12192000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02B671-B63E-C8C4-C172-CDBD4E9C467C}"/>
              </a:ext>
            </a:extLst>
          </p:cNvPr>
          <p:cNvSpPr txBox="1"/>
          <p:nvPr/>
        </p:nvSpPr>
        <p:spPr>
          <a:xfrm>
            <a:off x="1727793" y="319319"/>
            <a:ext cx="66167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Задачи:</a:t>
            </a:r>
          </a:p>
          <a:p>
            <a:pPr algn="just"/>
            <a:r>
              <a:rPr lang="ru-RU" sz="2800" dirty="0"/>
              <a:t>1)Анкетирование студентов с целью выявления уровня их стресса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2)Выяснение основных причин и последствий стресса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3)Создание универсального приложения-программы для снятия стресса</a:t>
            </a:r>
          </a:p>
        </p:txBody>
      </p:sp>
      <p:pic>
        <p:nvPicPr>
          <p:cNvPr id="8" name="Рисунок 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3A4D8729-772A-4F14-6E7A-E3C46D4B2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537" y="-188041"/>
            <a:ext cx="2094422" cy="2094422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64B9DA5E-0D8F-1F4A-4B4A-E60A903CC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37" y="3947458"/>
            <a:ext cx="2638425" cy="2638425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E19ACF8F-D6ED-D24C-5D69-71BADBC386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636" y="1987555"/>
            <a:ext cx="2638426" cy="263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3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5216434" y="0"/>
            <a:ext cx="6975567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bg1"/>
                </a:solidFill>
              </a:rPr>
              <a:t>Исследование проблемы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874" y="753534"/>
            <a:ext cx="3081973" cy="276576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5" y="3595527"/>
            <a:ext cx="3036091" cy="287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466" y="3689043"/>
            <a:ext cx="3072826" cy="2785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00" y="3613737"/>
            <a:ext cx="3069435" cy="2842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066" y="499663"/>
            <a:ext cx="2664167" cy="3168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33" y="852334"/>
            <a:ext cx="2917426" cy="2828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40789" y="289231"/>
            <a:ext cx="4368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опросе приняли участие 105 студентов ДВГМУ, ТОГУ, ДВФУ, ДВГАФК</a:t>
            </a:r>
          </a:p>
        </p:txBody>
      </p:sp>
    </p:spTree>
    <p:extLst>
      <p:ext uri="{BB962C8B-B14F-4D97-AF65-F5344CB8AC3E}">
        <p14:creationId xmlns:p14="http://schemas.microsoft.com/office/powerpoint/2010/main" val="382302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F8DE14B1-1A25-4E98-8B73-4F5D6D55B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2920" y="616585"/>
            <a:ext cx="8615680" cy="4351338"/>
          </a:xfrm>
        </p:spPr>
        <p:txBody>
          <a:bodyPr>
            <a:normAutofit/>
          </a:bodyPr>
          <a:lstStyle/>
          <a:p>
            <a:pPr marL="0" indent="45720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Чат-бот для снижения стресса</a:t>
            </a:r>
          </a:p>
          <a:p>
            <a:pPr marL="0" indent="45720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Улучшает психологическое и физическое состояние</a:t>
            </a:r>
          </a:p>
          <a:p>
            <a:pPr marL="0" indent="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Помогает студентам снижать стресс</a:t>
            </a: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12753081" y="374644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bg1"/>
                </a:solidFill>
              </a:rPr>
              <a:t>РЕШЕНИЕ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641" y="3249718"/>
            <a:ext cx="3277965" cy="3277965"/>
          </a:xfrm>
          <a:prstGeom prst="rect">
            <a:avLst/>
          </a:prstGeom>
        </p:spPr>
      </p:pic>
      <p:sp>
        <p:nvSpPr>
          <p:cNvPr id="2" name="4-конечная звезда 1"/>
          <p:cNvSpPr/>
          <p:nvPr/>
        </p:nvSpPr>
        <p:spPr>
          <a:xfrm>
            <a:off x="1803416" y="1899153"/>
            <a:ext cx="304800" cy="304800"/>
          </a:xfrm>
          <a:prstGeom prst="star4">
            <a:avLst>
              <a:gd name="adj" fmla="val 13426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920" y="3486520"/>
            <a:ext cx="365792" cy="36579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198241" y="4229259"/>
            <a:ext cx="624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Содержит комплекс мероприятий и тренингов по улучшению психологического состояния студентов, в дальнейшем – повышение их работоспособности, улучшение самочувствия, повышение продуктивности, оптимизации образовательного процесса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920" y="4229259"/>
            <a:ext cx="365792" cy="36579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7995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DE77DB6-2175-4C73-DBD5-E6A2F3A0A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3442" y="672775"/>
            <a:ext cx="3573042" cy="1341434"/>
          </a:xfrm>
        </p:spPr>
        <p:txBody>
          <a:bodyPr>
            <a:normAutofit/>
          </a:bodyPr>
          <a:lstStyle/>
          <a:p>
            <a:pPr algn="just"/>
            <a:endParaRPr lang="ru-RU" sz="2800" dirty="0">
              <a:latin typeface="+mn-lt"/>
            </a:endParaRP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id="{9DD735B9-57E6-4517-A008-6BD7F38F6D8D}"/>
              </a:ext>
            </a:extLst>
          </p:cNvPr>
          <p:cNvSpPr>
            <a:spLocks noGrp="1" noEditPoints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Lobster"/>
                <a:cs typeface="Lobster"/>
                <a:sym typeface="Lobster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8542418" y="245611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67" b="1" dirty="0">
                <a:solidFill>
                  <a:prstClr val="white"/>
                </a:solidFill>
                <a:latin typeface="Calibri" panose="020F0502020204030204"/>
              </a:rPr>
              <a:t>Чат-бот «Варя»</a:t>
            </a:r>
            <a:endParaRPr kumimoji="0" lang="ru-RU" sz="26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8534" y="286712"/>
            <a:ext cx="4690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400" dirty="0"/>
              <a:t>Прототип чат-бота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2200" y="2175075"/>
            <a:ext cx="4080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Кюар</a:t>
            </a:r>
            <a:r>
              <a:rPr lang="ru-RU" dirty="0"/>
              <a:t>-код вставить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7933" y="3454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СКРИНШОТЫ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341" y="881062"/>
            <a:ext cx="2600325" cy="49434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933" y="1261370"/>
            <a:ext cx="2044446" cy="4072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561" y="881061"/>
            <a:ext cx="2600325" cy="49434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7266" y="1291757"/>
            <a:ext cx="2032821" cy="4122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314" y="881061"/>
            <a:ext cx="2600325" cy="49434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695081" y="2544407"/>
            <a:ext cx="2379826" cy="390313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373" y="1206510"/>
            <a:ext cx="2043047" cy="4225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Овальная выноска 17"/>
          <p:cNvSpPr/>
          <p:nvPr/>
        </p:nvSpPr>
        <p:spPr>
          <a:xfrm>
            <a:off x="9814307" y="1270712"/>
            <a:ext cx="2345266" cy="1004619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Привет, меня зовут Варя! Я знаю, что ты устал, и хочу помочь</a:t>
            </a:r>
          </a:p>
        </p:txBody>
      </p:sp>
    </p:spTree>
    <p:extLst>
      <p:ext uri="{BB962C8B-B14F-4D97-AF65-F5344CB8AC3E}">
        <p14:creationId xmlns:p14="http://schemas.microsoft.com/office/powerpoint/2010/main" val="910270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8;p14">
            <a:extLst>
              <a:ext uri="{FF2B5EF4-FFF2-40B4-BE49-F238E27FC236}">
                <a16:creationId xmlns:a16="http://schemas.microsoft.com/office/drawing/2014/main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12566468" y="2024840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8779933" y="127000"/>
            <a:ext cx="3268134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bg1"/>
                </a:solidFill>
              </a:rPr>
              <a:t>Целевая аудитория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450647D1-210B-D6AA-F896-22CA3F509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840" y="1148080"/>
            <a:ext cx="8072120" cy="4886643"/>
          </a:xfrm>
        </p:spPr>
        <p:txBody>
          <a:bodyPr/>
          <a:lstStyle/>
          <a:p>
            <a:pPr algn="ctr"/>
            <a:r>
              <a:rPr lang="ru-RU" b="1" dirty="0"/>
              <a:t>Идеальный клиент</a:t>
            </a:r>
          </a:p>
          <a:p>
            <a:endParaRPr lang="ru-RU" dirty="0"/>
          </a:p>
          <a:p>
            <a:r>
              <a:rPr lang="ru-RU" dirty="0"/>
              <a:t>Студент Дальнего Востока</a:t>
            </a:r>
          </a:p>
          <a:p>
            <a:r>
              <a:rPr lang="ru-RU" dirty="0"/>
              <a:t>Учится на 1-2 курсах</a:t>
            </a:r>
          </a:p>
          <a:p>
            <a:r>
              <a:rPr lang="ru-RU" dirty="0"/>
              <a:t>Иногородний</a:t>
            </a:r>
          </a:p>
          <a:p>
            <a:r>
              <a:rPr lang="ru-RU" dirty="0"/>
              <a:t>Живет в общежитии</a:t>
            </a:r>
          </a:p>
          <a:p>
            <a:r>
              <a:rPr lang="ru-RU" dirty="0"/>
              <a:t>Заинтересован в учебе</a:t>
            </a:r>
          </a:p>
          <a:p>
            <a:r>
              <a:rPr lang="ru-RU" dirty="0"/>
              <a:t>Тратит много времени на занятия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85" y="2024840"/>
            <a:ext cx="3233962" cy="32339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840" y="1163304"/>
            <a:ext cx="365792" cy="3657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8" y="-297"/>
            <a:ext cx="12180864" cy="68585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1568" y="90848"/>
            <a:ext cx="3383573" cy="719390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154666"/>
              </p:ext>
            </p:extLst>
          </p:nvPr>
        </p:nvGraphicFramePr>
        <p:xfrm>
          <a:off x="2349136" y="1346200"/>
          <a:ext cx="8314268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9120">
                  <a:extLst>
                    <a:ext uri="{9D8B030D-6E8A-4147-A177-3AD203B41FA5}">
                      <a16:colId xmlns:a16="http://schemas.microsoft.com/office/drawing/2014/main" val="4069465499"/>
                    </a:ext>
                  </a:extLst>
                </a:gridCol>
                <a:gridCol w="1550611">
                  <a:extLst>
                    <a:ext uri="{9D8B030D-6E8A-4147-A177-3AD203B41FA5}">
                      <a16:colId xmlns:a16="http://schemas.microsoft.com/office/drawing/2014/main" val="3662671432"/>
                    </a:ext>
                  </a:extLst>
                </a:gridCol>
                <a:gridCol w="2147629">
                  <a:extLst>
                    <a:ext uri="{9D8B030D-6E8A-4147-A177-3AD203B41FA5}">
                      <a16:colId xmlns:a16="http://schemas.microsoft.com/office/drawing/2014/main" val="2757051281"/>
                    </a:ext>
                  </a:extLst>
                </a:gridCol>
                <a:gridCol w="1183641">
                  <a:extLst>
                    <a:ext uri="{9D8B030D-6E8A-4147-A177-3AD203B41FA5}">
                      <a16:colId xmlns:a16="http://schemas.microsoft.com/office/drawing/2014/main" val="449385450"/>
                    </a:ext>
                  </a:extLst>
                </a:gridCol>
                <a:gridCol w="1583267">
                  <a:extLst>
                    <a:ext uri="{9D8B030D-6E8A-4147-A177-3AD203B41FA5}">
                      <a16:colId xmlns:a16="http://schemas.microsoft.com/office/drawing/2014/main" val="1292586909"/>
                    </a:ext>
                  </a:extLst>
                </a:gridCol>
              </a:tblGrid>
              <a:tr h="3437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Чат-бот</a:t>
                      </a:r>
                      <a:r>
                        <a:rPr lang="ru-RU" baseline="0" dirty="0"/>
                        <a:t> «Варя»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«Спокойный бот»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«</a:t>
                      </a:r>
                      <a:r>
                        <a:rPr lang="ru-RU" dirty="0" err="1"/>
                        <a:t>Слипи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«Управление стрессом»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59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Ведение дневника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0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Дыхательные упражнения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13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Снятие</a:t>
                      </a:r>
                      <a:r>
                        <a:rPr lang="ru-RU" baseline="0" dirty="0"/>
                        <a:t> психологической усталости и </a:t>
                      </a:r>
                      <a:r>
                        <a:rPr lang="ru-RU" dirty="0"/>
                        <a:t>раздражения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73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Снятие физического напряжения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457669"/>
                  </a:ext>
                </a:extLst>
              </a:tr>
            </a:tbl>
          </a:graphicData>
        </a:graphic>
      </p:graphicFrame>
      <p:sp>
        <p:nvSpPr>
          <p:cNvPr id="11" name="Плюс 10"/>
          <p:cNvSpPr/>
          <p:nvPr/>
        </p:nvSpPr>
        <p:spPr>
          <a:xfrm>
            <a:off x="4591993" y="2700147"/>
            <a:ext cx="446268" cy="467183"/>
          </a:xfrm>
          <a:prstGeom prst="mathPl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6769" y="2836263"/>
            <a:ext cx="359695" cy="19508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4473" y="2181645"/>
            <a:ext cx="359695" cy="19508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1029" y="2831301"/>
            <a:ext cx="359695" cy="19508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1028" y="4743697"/>
            <a:ext cx="359695" cy="19508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8327" y="3680818"/>
            <a:ext cx="347502" cy="35969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8327" y="4645674"/>
            <a:ext cx="347502" cy="359695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1400" y="2086932"/>
            <a:ext cx="347502" cy="359695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8364" y="2748997"/>
            <a:ext cx="347502" cy="359695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6882" y="3680486"/>
            <a:ext cx="347502" cy="359695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4473" y="3651252"/>
            <a:ext cx="347502" cy="359695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6768" y="4664187"/>
            <a:ext cx="347502" cy="359695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028" y="3680486"/>
            <a:ext cx="347502" cy="359695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028" y="2099341"/>
            <a:ext cx="347502" cy="35969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409199" y="652808"/>
            <a:ext cx="462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Анализ конкурентов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8327" y="2099340"/>
            <a:ext cx="347502" cy="3596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1400" y="4743697"/>
            <a:ext cx="359695" cy="19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60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8;p14">
            <a:extLst>
              <a:ext uri="{FF2B5EF4-FFF2-40B4-BE49-F238E27FC236}">
                <a16:creationId xmlns:a16="http://schemas.microsoft.com/office/drawing/2014/main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12566468" y="2024840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8779933" y="127000"/>
            <a:ext cx="3268134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bg1"/>
                </a:solidFill>
              </a:rPr>
              <a:t>Оценка рынка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854578"/>
              </p:ext>
            </p:extLst>
          </p:nvPr>
        </p:nvGraphicFramePr>
        <p:xfrm>
          <a:off x="1641475" y="1147763"/>
          <a:ext cx="8070852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7713">
                  <a:extLst>
                    <a:ext uri="{9D8B030D-6E8A-4147-A177-3AD203B41FA5}">
                      <a16:colId xmlns:a16="http://schemas.microsoft.com/office/drawing/2014/main" val="1781880218"/>
                    </a:ext>
                  </a:extLst>
                </a:gridCol>
                <a:gridCol w="2017713">
                  <a:extLst>
                    <a:ext uri="{9D8B030D-6E8A-4147-A177-3AD203B41FA5}">
                      <a16:colId xmlns:a16="http://schemas.microsoft.com/office/drawing/2014/main" val="1525417848"/>
                    </a:ext>
                  </a:extLst>
                </a:gridCol>
                <a:gridCol w="2017713">
                  <a:extLst>
                    <a:ext uri="{9D8B030D-6E8A-4147-A177-3AD203B41FA5}">
                      <a16:colId xmlns:a16="http://schemas.microsoft.com/office/drawing/2014/main" val="2344442036"/>
                    </a:ext>
                  </a:extLst>
                </a:gridCol>
                <a:gridCol w="2017713">
                  <a:extLst>
                    <a:ext uri="{9D8B030D-6E8A-4147-A177-3AD203B41FA5}">
                      <a16:colId xmlns:a16="http://schemas.microsoft.com/office/drawing/2014/main" val="1482872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Количество</a:t>
                      </a:r>
                      <a:r>
                        <a:rPr lang="ru-RU" baseline="0" dirty="0"/>
                        <a:t> пользователей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Предполагаемый</a:t>
                      </a:r>
                      <a:r>
                        <a:rPr lang="ru-RU" baseline="0" dirty="0"/>
                        <a:t> доход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1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Общий</a:t>
                      </a:r>
                      <a:r>
                        <a:rPr lang="ru-RU" baseline="0" dirty="0"/>
                        <a:t> объем целевого рынка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178 000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 руб.*178</a:t>
                      </a:r>
                      <a:r>
                        <a:rPr lang="ru-RU" baseline="0" dirty="0"/>
                        <a:t> 000</a:t>
                      </a:r>
                    </a:p>
                    <a:p>
                      <a:r>
                        <a:rPr lang="ru-RU" baseline="0" dirty="0"/>
                        <a:t>26 700 000/</a:t>
                      </a:r>
                      <a:r>
                        <a:rPr lang="ru-RU" baseline="0" dirty="0" err="1"/>
                        <a:t>мес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7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Доступный объем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57 000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8 550 000/</a:t>
                      </a:r>
                      <a:r>
                        <a:rPr lang="ru-RU" dirty="0" err="1"/>
                        <a:t>мес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84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Реально достижимый объем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2 250 000/</a:t>
                      </a:r>
                      <a:r>
                        <a:rPr lang="ru-RU" dirty="0" err="1"/>
                        <a:t>мес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46906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982201" y="1769534"/>
            <a:ext cx="20658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150 рублей – стоимость месячной подписки в чат-боте </a:t>
            </a:r>
          </a:p>
        </p:txBody>
      </p:sp>
    </p:spTree>
    <p:extLst>
      <p:ext uri="{BB962C8B-B14F-4D97-AF65-F5344CB8AC3E}">
        <p14:creationId xmlns:p14="http://schemas.microsoft.com/office/powerpoint/2010/main" val="84315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7550331" y="0"/>
            <a:ext cx="4641669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bg1"/>
                </a:solidFill>
              </a:rPr>
              <a:t>ДОРОЖНАЯ КАРТА  ПРОЕКТА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098" y="565337"/>
            <a:ext cx="7278220" cy="59352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53548" y="1953490"/>
            <a:ext cx="789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56869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605978-477D-FFC8-6C3F-FEDBADE79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842" y="2503219"/>
            <a:ext cx="4189639" cy="4189639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F8DE14B1-1A25-4E98-8B73-4F5D6D55B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434" y="1082675"/>
            <a:ext cx="6526763" cy="4351338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/>
              <a:t>Комплекс мероприятий и тренингов по улучшению психологического </a:t>
            </a:r>
            <a:r>
              <a:rPr lang="ru-RU"/>
              <a:t>состояния студентов, </a:t>
            </a:r>
            <a:r>
              <a:rPr lang="ru-RU" dirty="0"/>
              <a:t>в следствии повышение их работоспособности, улучшение самочувствия студентов, повышение их продуктивности, оптимизация образовательного процесса</a:t>
            </a: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12603790" y="2503219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7550331" y="0"/>
            <a:ext cx="4641669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bg1"/>
                </a:solidFill>
              </a:rPr>
              <a:t>РЕЗУЛЬТАТ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57752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DE77DB6-2175-4C73-DBD5-E6A2F3A0A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3442" y="672775"/>
            <a:ext cx="3573042" cy="1341434"/>
          </a:xfrm>
        </p:spPr>
        <p:txBody>
          <a:bodyPr>
            <a:normAutofit/>
          </a:bodyPr>
          <a:lstStyle/>
          <a:p>
            <a:pPr algn="just"/>
            <a:endParaRPr lang="ru-RU" sz="2800" dirty="0">
              <a:latin typeface="+mn-lt"/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A2FACC20-1556-A177-A160-15006A68A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2467" y="768025"/>
            <a:ext cx="3420533" cy="3204028"/>
          </a:xfrm>
        </p:spPr>
        <p:txBody>
          <a:bodyPr>
            <a:noAutofit/>
          </a:bodyPr>
          <a:lstStyle/>
          <a:p>
            <a:r>
              <a:rPr lang="ru-RU" dirty="0"/>
              <a:t>Ольга Пильтяй </a:t>
            </a:r>
          </a:p>
          <a:p>
            <a:pPr marL="0" indent="0">
              <a:buNone/>
            </a:pPr>
            <a:r>
              <a:rPr lang="ru-RU" dirty="0"/>
              <a:t>Лидер команды, редактор, аналитик, координатор</a:t>
            </a:r>
          </a:p>
          <a:p>
            <a:pPr marL="0" indent="0">
              <a:buNone/>
            </a:pPr>
            <a:r>
              <a:rPr lang="ru-RU" dirty="0"/>
              <a:t>Студент 1 курса ИЛМК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Полина Курасова</a:t>
            </a:r>
          </a:p>
          <a:p>
            <a:pPr marL="0" indent="0">
              <a:buNone/>
            </a:pPr>
            <a:r>
              <a:rPr lang="ru-RU" dirty="0"/>
              <a:t> Дизайнер, аналитик, редактор</a:t>
            </a:r>
          </a:p>
          <a:p>
            <a:pPr marL="0" indent="0">
              <a:buNone/>
            </a:pPr>
            <a:r>
              <a:rPr lang="ru-RU" dirty="0"/>
              <a:t>Студент 1 курса ПИ ТОГУ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CF176F71-96A8-AF49-5C50-9CE7DA144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83920" y="771857"/>
            <a:ext cx="2601480" cy="5767055"/>
          </a:xfrm>
        </p:spPr>
        <p:txBody>
          <a:bodyPr>
            <a:normAutofit/>
          </a:bodyPr>
          <a:lstStyle/>
          <a:p>
            <a:r>
              <a:rPr lang="ru-RU" dirty="0"/>
              <a:t>Никита Дунаев</a:t>
            </a:r>
          </a:p>
          <a:p>
            <a:pPr marL="0" indent="0">
              <a:buNone/>
            </a:pPr>
            <a:r>
              <a:rPr lang="ru-RU" dirty="0"/>
              <a:t>Автор идеи, разработчик</a:t>
            </a:r>
          </a:p>
          <a:p>
            <a:pPr marL="0" indent="0">
              <a:buNone/>
            </a:pPr>
            <a:r>
              <a:rPr lang="ru-RU" dirty="0"/>
              <a:t>Студент 1 курса ПИ ТОГУ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Дмитрий Гаврилов </a:t>
            </a:r>
          </a:p>
          <a:p>
            <a:pPr marL="0" indent="0">
              <a:buNone/>
            </a:pPr>
            <a:r>
              <a:rPr lang="ru-RU" dirty="0"/>
              <a:t>Разработчик</a:t>
            </a:r>
          </a:p>
          <a:p>
            <a:pPr marL="0" indent="0">
              <a:buNone/>
            </a:pPr>
            <a:r>
              <a:rPr lang="ru-RU" dirty="0"/>
              <a:t>Студент 1 курса ПИ ТОГУ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id="{9DD735B9-57E6-4517-A008-6BD7F38F6D8D}"/>
              </a:ext>
            </a:extLst>
          </p:cNvPr>
          <p:cNvSpPr>
            <a:spLocks noGrp="1" noEditPoints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pPr algn="ctr"/>
              <a:t>11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chemeClr val="bg1"/>
                </a:solidFill>
              </a:rPr>
              <a:t>КОМАНДА ПРОЕКТА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9F4A95-B3A1-9C88-9296-64F453C498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300"/>
          <a:stretch/>
        </p:blipFill>
        <p:spPr>
          <a:xfrm>
            <a:off x="4950787" y="768025"/>
            <a:ext cx="2072252" cy="20066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4CAF3A-14BE-8772-4151-F9CC4451B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787" y="4477482"/>
            <a:ext cx="2377423" cy="17904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3138329-E9DA-D2D8-FD41-4A7E3C50FD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879" t="-2335" r="2879" b="24596"/>
          <a:stretch/>
        </p:blipFill>
        <p:spPr>
          <a:xfrm>
            <a:off x="10185400" y="768026"/>
            <a:ext cx="1527638" cy="21112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BD4B24-EB21-BF80-07C4-80EA30DD2DC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369" r="38211" b="19783"/>
          <a:stretch/>
        </p:blipFill>
        <p:spPr>
          <a:xfrm>
            <a:off x="10305644" y="4437211"/>
            <a:ext cx="1657586" cy="18307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Овал 1"/>
          <p:cNvSpPr/>
          <p:nvPr/>
        </p:nvSpPr>
        <p:spPr>
          <a:xfrm flipH="1">
            <a:off x="1625600" y="4648877"/>
            <a:ext cx="67733" cy="5859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015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DE77DB6-2175-4C73-DBD5-E6A2F3A0A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3442" y="672775"/>
            <a:ext cx="3573042" cy="1341434"/>
          </a:xfrm>
        </p:spPr>
        <p:txBody>
          <a:bodyPr>
            <a:normAutofit/>
          </a:bodyPr>
          <a:lstStyle/>
          <a:p>
            <a:pPr algn="just"/>
            <a:endParaRPr lang="ru-RU" sz="2800" dirty="0">
              <a:latin typeface="+mn-lt"/>
            </a:endParaRP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id="{9DD735B9-57E6-4517-A008-6BD7F38F6D8D}"/>
              </a:ext>
            </a:extLst>
          </p:cNvPr>
          <p:cNvSpPr>
            <a:spLocks noGrp="1" noEditPoints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Lobster"/>
                <a:cs typeface="Lobster"/>
                <a:sym typeface="Lobster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AEF7E-7D9F-4AF8-97FA-67ED9CE3EE26}"/>
              </a:ext>
            </a:extLst>
          </p:cNvPr>
          <p:cNvSpPr txBox="1"/>
          <p:nvPr/>
        </p:nvSpPr>
        <p:spPr>
          <a:xfrm>
            <a:off x="8816109" y="94596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Чат-бот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32739" y="345979"/>
            <a:ext cx="4690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400" dirty="0"/>
              <a:t>Попробовать чат-бот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466" y="1955346"/>
            <a:ext cx="3148733" cy="47661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739" y="1255341"/>
            <a:ext cx="3892328" cy="4648865"/>
          </a:xfrm>
          <a:prstGeom prst="rect">
            <a:avLst/>
          </a:prstGeom>
        </p:spPr>
      </p:pic>
      <p:sp>
        <p:nvSpPr>
          <p:cNvPr id="18" name="Овальная выноска 17"/>
          <p:cNvSpPr/>
          <p:nvPr/>
        </p:nvSpPr>
        <p:spPr>
          <a:xfrm>
            <a:off x="9660467" y="1101122"/>
            <a:ext cx="2345266" cy="1004619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/>
              <a:t>Хэй</a:t>
            </a:r>
            <a:r>
              <a:rPr lang="ru-RU" sz="1400" dirty="0"/>
              <a:t>, оценишь нашу работу? Женя, моя </a:t>
            </a:r>
            <a:r>
              <a:rPr lang="ru-RU" sz="1400" dirty="0" err="1"/>
              <a:t>одногруппница</a:t>
            </a:r>
            <a:r>
              <a:rPr lang="ru-RU" sz="1400" dirty="0"/>
              <a:t>, уже попробовала!</a:t>
            </a:r>
          </a:p>
        </p:txBody>
      </p:sp>
    </p:spTree>
    <p:extLst>
      <p:ext uri="{BB962C8B-B14F-4D97-AF65-F5344CB8AC3E}">
        <p14:creationId xmlns:p14="http://schemas.microsoft.com/office/powerpoint/2010/main" val="690987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561BCD-791E-404D-BF0E-956E69756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2650" y="313531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sz="4800" dirty="0">
                <a:solidFill>
                  <a:schemeClr val="bg1"/>
                </a:solidFill>
                <a:latin typeface="Russo One" panose="02000503050000020004" pitchFamily="2" charset="0"/>
              </a:rPr>
              <a:t>Спасибо за внимание!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92144A-D183-4CFE-A5E6-529FF29A4048}"/>
              </a:ext>
            </a:extLst>
          </p:cNvPr>
          <p:cNvSpPr txBox="1"/>
          <p:nvPr/>
        </p:nvSpPr>
        <p:spPr>
          <a:xfrm>
            <a:off x="2152650" y="5619750"/>
            <a:ext cx="707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anrope Medium" pitchFamily="2" charset="0"/>
              </a:rPr>
              <a:t>Хабаровск</a:t>
            </a:r>
            <a:r>
              <a:rPr lang="ru-RU" dirty="0">
                <a:solidFill>
                  <a:schemeClr val="bg1"/>
                </a:solidFill>
                <a:latin typeface="Manrope" pitchFamily="2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Manrope" pitchFamily="2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7527562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3959</TotalTime>
  <Words>407</Words>
  <Application>Microsoft Office PowerPoint</Application>
  <PresentationFormat>Широкоэкранный</PresentationFormat>
  <Paragraphs>99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Manrope</vt:lpstr>
      <vt:lpstr>Manrope Medium</vt:lpstr>
      <vt:lpstr>Russo One</vt:lpstr>
      <vt:lpstr>Тема Office</vt:lpstr>
      <vt:lpstr>Чат-бот по борьбе со стрессом у студентов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lucifer1300@mail.ru</dc:creator>
  <cp:lastModifiedBy>Наталья 22</cp:lastModifiedBy>
  <cp:revision>42</cp:revision>
  <dcterms:created xsi:type="dcterms:W3CDTF">2023-10-11T02:03:22Z</dcterms:created>
  <dcterms:modified xsi:type="dcterms:W3CDTF">2023-12-04T05:04:21Z</dcterms:modified>
</cp:coreProperties>
</file>