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2" r:id="rId3"/>
    <p:sldId id="260" r:id="rId4"/>
    <p:sldId id="267" r:id="rId5"/>
    <p:sldId id="266" r:id="rId6"/>
    <p:sldId id="269" r:id="rId7"/>
    <p:sldId id="270" r:id="rId8"/>
    <p:sldId id="271" r:id="rId9"/>
    <p:sldId id="257" r:id="rId10"/>
    <p:sldId id="263" r:id="rId11"/>
    <p:sldId id="258" r:id="rId12"/>
    <p:sldId id="272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B5D8E1"/>
    <a:srgbClr val="FF9900"/>
    <a:srgbClr val="E66914"/>
    <a:srgbClr val="FBB3C1"/>
    <a:srgbClr val="F3F3F3"/>
    <a:srgbClr val="ECECEC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86437" autoAdjust="0"/>
  </p:normalViewPr>
  <p:slideViewPr>
    <p:cSldViewPr snapToGrid="0">
      <p:cViewPr varScale="1">
        <p:scale>
          <a:sx n="96" d="100"/>
          <a:sy n="96" d="100"/>
        </p:scale>
        <p:origin x="101" y="17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1079-E73E-4859-90F8-AA6A10DAFA93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6DE0F-8DAC-4A63-BFDE-D74B0023EA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6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3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55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1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26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44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573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751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463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44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54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877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22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F4354-1FF7-43C9-9B97-6EBD04042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1921FD-D422-4BB1-95DE-59C3DC812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9B3B51-FBFB-4CD8-A748-E23F4B04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0B7AD-B133-4378-80C7-87A35552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555DB-0655-4119-95CC-2D9B3C51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4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EB779-1A7E-4BAD-B343-61A82C07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285F5-5E1A-42FD-9ABE-7C9292C1E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26986-8F19-49E7-BC6B-705BFEA2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EB3CB-821F-4864-AECA-8271B788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57A77-61BF-4456-8496-A883C438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8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FDD00-667F-4083-863D-64B3AA57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6DEB78-6406-4C7D-96E0-E4FD90719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FA7A29-7092-4138-A608-F9F08A76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58A23-C1D0-455E-B8CD-A1DAC3F3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C52BD-2C62-4FFD-8D43-06AC052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D7D9C-6D3F-4C20-8263-1B58A79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8FF59-2021-4C63-A78D-1DE7DF2A6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48F893-D24D-4275-A369-784BD7320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730C49-0640-4E3D-AD9F-D5BD2037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AD71ED-C4CF-45D5-8544-E769907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FA008-70D4-4411-8B05-47CE9837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6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EB45F-861B-4896-9AFC-9C8E7C20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25CFD2-0D14-4434-BC2E-43F8D783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5ABB11-D58F-45C4-86F4-466BA62BB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03E611-0E9C-4D94-8257-042B67E16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D32128-FAE3-41EC-84AF-00429EF0D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BCD53C-DB46-484E-BD45-6B562E63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8A50D5-3114-478C-B54F-8136130F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9953DD-AFC6-4C73-B2C7-D4B4A2AC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6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2C666-5D68-44D9-AF46-EB9F5873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3E7983-CF14-4294-AAA5-9317088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9633A6-08BC-4004-8F8C-4D144F4B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DB389E-CA5C-4BE3-A725-398C07C2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79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D652A6-B052-4745-987F-29475904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BDE20A-13D2-4479-B97C-284F49D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D6DE6A-7405-4A06-84D9-8F81E087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709DC-9DA7-43EC-AEA6-EC967C9C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AD5776-7D47-4370-87E9-3F073B1C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A3D28F-B8D4-4ECB-AD70-CAE01221F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7465C2-9630-4152-8BCB-6D502379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45E7CF-09D8-4022-8972-670C1AB8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CD1370-F778-4757-B9C2-4306D3C3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0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27B9-CB16-4387-85EA-A120A7E7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FED06-1769-4D83-B68B-6E3B32146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550AE1-56DE-4D25-B921-483CE134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C21BAD-2ED0-48A1-9EE0-C5BE1F31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713094-7E6C-48BD-B4A7-03A9E910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620A5-1A40-4CFD-9F8C-091A004F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2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1019C-0DB1-4D6B-9FE1-15CB90FB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38A702-2451-4010-A3BA-2DFB6EC66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BBCDF-6AFD-4D0C-BC86-4ACFC725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DE7532-4432-443F-A3A5-EC7329A6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2B102-769C-42D5-80A9-228C1605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598F8D-B8DF-4594-91F4-1679B6943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4452FD-BB9C-4FD9-AF7A-ED1C52202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BEE34-8193-4C6C-BD8E-72A11379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5FD422-207C-47F9-B83D-78F906C4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4C4928-D663-427C-B558-28F5B783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96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0DD63-2D7F-453F-9AA1-5D84FF42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9C836-F906-4CAC-84A0-37D187D2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DA72FA-C96B-4AA3-A1D5-15857CF20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DCF8-EBF7-4687-99B6-B1CD8234E0F2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B6FAD0-A239-49DF-9BD7-63BA139FE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308CF4-7550-44AB-9E9D-C75967F78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937E7-2CB4-440B-8F23-F9D01EBBD6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2F5824F-A35D-4AFE-A6E9-3BCCCA53E1D5}"/>
              </a:ext>
            </a:extLst>
          </p:cNvPr>
          <p:cNvGrpSpPr/>
          <p:nvPr/>
        </p:nvGrpSpPr>
        <p:grpSpPr>
          <a:xfrm>
            <a:off x="-26282" y="0"/>
            <a:ext cx="5044331" cy="6888121"/>
            <a:chOff x="6102381" y="-12041"/>
            <a:chExt cx="6122282" cy="6888121"/>
          </a:xfrm>
        </p:grpSpPr>
        <p:sp>
          <p:nvSpPr>
            <p:cNvPr id="4" name="Прямоугольник 7">
              <a:extLst>
                <a:ext uri="{FF2B5EF4-FFF2-40B4-BE49-F238E27FC236}">
                  <a16:creationId xmlns:a16="http://schemas.microsoft.com/office/drawing/2014/main" id="{80E12C30-E51C-43D8-8F60-ECD042221187}"/>
                </a:ext>
              </a:extLst>
            </p:cNvPr>
            <p:cNvSpPr/>
            <p:nvPr/>
          </p:nvSpPr>
          <p:spPr>
            <a:xfrm>
              <a:off x="6103137" y="1742787"/>
              <a:ext cx="6121524" cy="5131928"/>
            </a:xfrm>
            <a:prstGeom prst="rect">
              <a:avLst/>
            </a:prstGeom>
            <a:solidFill>
              <a:srgbClr val="B5D8E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9F00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" name="Прямоугольник 10">
              <a:extLst>
                <a:ext uri="{FF2B5EF4-FFF2-40B4-BE49-F238E27FC236}">
                  <a16:creationId xmlns:a16="http://schemas.microsoft.com/office/drawing/2014/main" id="{A0161221-70C6-4E4E-88FD-87C959EB4AA2}"/>
                </a:ext>
              </a:extLst>
            </p:cNvPr>
            <p:cNvSpPr/>
            <p:nvPr/>
          </p:nvSpPr>
          <p:spPr>
            <a:xfrm>
              <a:off x="6103137" y="-6261"/>
              <a:ext cx="6121526" cy="1800326"/>
            </a:xfrm>
            <a:prstGeom prst="rect">
              <a:avLst/>
            </a:prstGeom>
            <a:solidFill>
              <a:srgbClr val="FD493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Прямоугольник 13">
              <a:extLst>
                <a:ext uri="{FF2B5EF4-FFF2-40B4-BE49-F238E27FC236}">
                  <a16:creationId xmlns:a16="http://schemas.microsoft.com/office/drawing/2014/main" id="{D45B03AD-75D2-4506-BCE5-E6A3275FD567}"/>
                </a:ext>
              </a:extLst>
            </p:cNvPr>
            <p:cNvSpPr/>
            <p:nvPr/>
          </p:nvSpPr>
          <p:spPr>
            <a:xfrm>
              <a:off x="6102381" y="5347906"/>
              <a:ext cx="2372738" cy="1515887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7" name="Прямоугольник 9">
              <a:extLst>
                <a:ext uri="{FF2B5EF4-FFF2-40B4-BE49-F238E27FC236}">
                  <a16:creationId xmlns:a16="http://schemas.microsoft.com/office/drawing/2014/main" id="{17132E73-03B3-4FD6-BDF1-8D7143190DD1}"/>
                </a:ext>
              </a:extLst>
            </p:cNvPr>
            <p:cNvSpPr/>
            <p:nvPr/>
          </p:nvSpPr>
          <p:spPr>
            <a:xfrm>
              <a:off x="8355782" y="-12041"/>
              <a:ext cx="3868878" cy="1811885"/>
            </a:xfrm>
            <a:prstGeom prst="rect">
              <a:avLst/>
            </a:prstGeom>
            <a:solidFill>
              <a:srgbClr val="FCAF17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8" name="Рисунок 24" descr="Рисунок 24">
              <a:extLst>
                <a:ext uri="{FF2B5EF4-FFF2-40B4-BE49-F238E27FC236}">
                  <a16:creationId xmlns:a16="http://schemas.microsoft.com/office/drawing/2014/main" id="{2F80D308-34B4-43BD-AE1D-D1BB3FD5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b="5188"/>
            <a:stretch>
              <a:fillRect/>
            </a:stretch>
          </p:blipFill>
          <p:spPr>
            <a:xfrm>
              <a:off x="8806690" y="2300578"/>
              <a:ext cx="3417972" cy="455742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age2.png" descr="image2.png">
              <a:extLst>
                <a:ext uri="{FF2B5EF4-FFF2-40B4-BE49-F238E27FC236}">
                  <a16:creationId xmlns:a16="http://schemas.microsoft.com/office/drawing/2014/main" id="{62AC1C7B-5DE5-4B25-88FC-C83DFC6B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t="720" b="5621"/>
            <a:stretch>
              <a:fillRect/>
            </a:stretch>
          </p:blipFill>
          <p:spPr>
            <a:xfrm>
              <a:off x="8362274" y="1788748"/>
              <a:ext cx="3862389" cy="508733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Квадрат">
              <a:extLst>
                <a:ext uri="{FF2B5EF4-FFF2-40B4-BE49-F238E27FC236}">
                  <a16:creationId xmlns:a16="http://schemas.microsoft.com/office/drawing/2014/main" id="{6E2F1CDF-9CA7-463D-B45F-A3AD73FF2B6F}"/>
                </a:ext>
              </a:extLst>
            </p:cNvPr>
            <p:cNvSpPr/>
            <p:nvPr/>
          </p:nvSpPr>
          <p:spPr>
            <a:xfrm>
              <a:off x="8355782" y="1805624"/>
              <a:ext cx="3868878" cy="5052376"/>
            </a:xfrm>
            <a:prstGeom prst="rect">
              <a:avLst/>
            </a:prstGeom>
            <a:solidFill>
              <a:srgbClr val="8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88" y="-1322642"/>
            <a:ext cx="3508725" cy="41624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C4770F8-5EF0-4464-A5BF-C5DB57D70238}"/>
              </a:ext>
            </a:extLst>
          </p:cNvPr>
          <p:cNvSpPr txBox="1"/>
          <p:nvPr/>
        </p:nvSpPr>
        <p:spPr>
          <a:xfrm>
            <a:off x="4556302" y="441394"/>
            <a:ext cx="80145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8F00FF"/>
                </a:solidFill>
                <a:latin typeface="Gilroy-ExtraBold"/>
              </a:rPr>
              <a:t>Мобильный комплекс для непрерывного изготовления и строительства полимерного промыслового трубопровода</a:t>
            </a: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00F594-3713-478B-8FDB-8803AE5162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62" y="1484270"/>
            <a:ext cx="7831469" cy="53563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39459" y="3914219"/>
            <a:ext cx="32009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Шайдаков В.В.</a:t>
            </a:r>
          </a:p>
          <a:p>
            <a:pPr algn="just"/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Хафизов Т.А.</a:t>
            </a:r>
          </a:p>
          <a:p>
            <a:pPr algn="just"/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Мутных Н.В.</a:t>
            </a:r>
          </a:p>
          <a:p>
            <a:pPr algn="just"/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Каргин Н.С.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782763" y="3914218"/>
            <a:ext cx="3200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Пензин А.В.</a:t>
            </a:r>
            <a:br>
              <a:rPr lang="ru-RU" sz="2800" b="1" dirty="0">
                <a:solidFill>
                  <a:srgbClr val="8F00FF"/>
                </a:solidFill>
                <a:latin typeface="Gilroy-ExtraBold"/>
              </a:rPr>
            </a:b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Гамилова Д.А.</a:t>
            </a:r>
            <a:br>
              <a:rPr lang="ru-RU" sz="2800" b="1" dirty="0">
                <a:solidFill>
                  <a:srgbClr val="8F00FF"/>
                </a:solidFill>
                <a:latin typeface="Gilroy-ExtraBold"/>
              </a:rPr>
            </a:b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Копейкин И.С.</a:t>
            </a:r>
          </a:p>
        </p:txBody>
      </p:sp>
    </p:spTree>
    <p:extLst>
      <p:ext uri="{BB962C8B-B14F-4D97-AF65-F5344CB8AC3E}">
        <p14:creationId xmlns:p14="http://schemas.microsoft.com/office/powerpoint/2010/main" val="31474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B63ACCD-4358-4BA5-B721-8DB6EC46F3EA}"/>
              </a:ext>
            </a:extLst>
          </p:cNvPr>
          <p:cNvGrpSpPr/>
          <p:nvPr/>
        </p:nvGrpSpPr>
        <p:grpSpPr>
          <a:xfrm>
            <a:off x="0" y="-37170"/>
            <a:ext cx="12192000" cy="33453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05FE07-5EB4-47C4-9BDA-C75DB95EBFF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2DE25B1-B3ED-4BEA-8312-AB0D11CA08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D66BFC6-17F2-40AA-A583-997173929C2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553A4F3-F262-4738-B101-8E3E69140D4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8626F93-E4AC-49B0-8A71-3230797DACC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158ED63-20D1-4B71-9694-75392905D08E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7F59DA9-F5AB-4196-869C-803A2AEF0FE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C5623E9-BB77-487B-A829-8D97E4DFBDF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B33FC1-BC5D-48EA-AECE-12CFF720D60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EDC75E3-537A-4B91-9324-E2C5F157E36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47530E4-4309-4FD6-97AA-F360A95E054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52517FB-2359-44FF-802E-21AEC907DEB7}"/>
              </a:ext>
            </a:extLst>
          </p:cNvPr>
          <p:cNvSpPr txBox="1"/>
          <p:nvPr/>
        </p:nvSpPr>
        <p:spPr>
          <a:xfrm>
            <a:off x="4838697" y="1743075"/>
            <a:ext cx="7010403" cy="4516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77822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 Нефтедобывающие предприятия;</a:t>
            </a:r>
          </a:p>
          <a:p>
            <a:pPr algn="just" defTabSz="877822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/>
          </a:p>
          <a:p>
            <a:pPr algn="just" defTabSz="877822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 Предприятия по строительству              промысловых трубопроводов;</a:t>
            </a:r>
          </a:p>
          <a:p>
            <a:pPr algn="just" defTabSz="877822">
              <a:spcBef>
                <a:spcPts val="100"/>
              </a:spcBef>
              <a:spcAft>
                <a:spcPts val="100"/>
              </a:spcAft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/>
          </a:p>
          <a:p>
            <a:pPr algn="just" defTabSz="877822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 Проектные организации по обустройству нефтяных месторождений.</a:t>
            </a:r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/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/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Сегмент В2В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2712F0-0C9C-4771-A5E8-450AE56E7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28966"/>
            <a:ext cx="5672380" cy="38290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22637D-44B1-4FAA-8A01-DCFF57A28BE6}"/>
              </a:ext>
            </a:extLst>
          </p:cNvPr>
          <p:cNvSpPr txBox="1"/>
          <p:nvPr/>
        </p:nvSpPr>
        <p:spPr>
          <a:xfrm>
            <a:off x="0" y="541719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20222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57225" y="5953125"/>
            <a:ext cx="9915525" cy="419100"/>
          </a:xfrm>
          <a:prstGeom prst="rect">
            <a:avLst/>
          </a:prstGeom>
          <a:solidFill>
            <a:schemeClr val="bg1"/>
          </a:solidFill>
          <a:ln w="28575">
            <a:solidFill>
              <a:srgbClr val="FCAF17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99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600074" y="666750"/>
            <a:ext cx="6305551" cy="4334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spcBef>
                <a:spcPts val="150"/>
              </a:spcBef>
              <a:spcAft>
                <a:spcPts val="150"/>
              </a:spcAft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  <a:p>
            <a:pPr marL="342900" indent="-342900" algn="just" defTabSz="877822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100" dirty="0"/>
              <a:t>Проблемы нефтедобывающих предприятий; </a:t>
            </a:r>
          </a:p>
          <a:p>
            <a:pPr marL="342900" indent="-342900" algn="just" defTabSz="877822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100" dirty="0"/>
              <a:t>Повышение надежности нефтепромысловых трубопроводов  за счёт изготовления их из полимерных коррозионностойких материалов                     с минимальным количеством стыков; </a:t>
            </a:r>
          </a:p>
          <a:p>
            <a:pPr marL="342900" indent="-342900" algn="just" defTabSz="877822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100" dirty="0"/>
              <a:t>Проблемы предприятий строительства и ремонта нефтепромысловых трубопроводов;</a:t>
            </a:r>
          </a:p>
          <a:p>
            <a:pPr marL="342900" indent="-342900" algn="just" defTabSz="877822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100" dirty="0"/>
              <a:t>Повышение темпов строительства промысловых трубопроводов с минимальным количеством стыков, исключающих сварку.</a:t>
            </a:r>
          </a:p>
          <a:p>
            <a:pPr marL="342900" indent="-342900" defTabSz="877822"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378" y="-662927"/>
            <a:ext cx="1789830" cy="2123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124B18-6EB2-4C62-ACD7-7BD574710FC0}"/>
              </a:ext>
            </a:extLst>
          </p:cNvPr>
          <p:cNvSpPr txBox="1"/>
          <p:nvPr/>
        </p:nvSpPr>
        <p:spPr>
          <a:xfrm>
            <a:off x="0" y="128229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Решаемая проблема</a:t>
            </a:r>
          </a:p>
        </p:txBody>
      </p:sp>
      <p:pic>
        <p:nvPicPr>
          <p:cNvPr id="10" name="Picture 2" descr="D:\учебные материалы\Первая производственная практика\казбек\ФОТО\нефтесбор 325 СХМ\SL383538.JPG"/>
          <p:cNvPicPr>
            <a:picLocks noChangeAspect="1" noChangeArrowheads="1"/>
          </p:cNvPicPr>
          <p:nvPr/>
        </p:nvPicPr>
        <p:blipFill>
          <a:blip r:embed="rId6">
            <a:lum bright="10000" contrast="30000"/>
          </a:blip>
          <a:srcRect l="24284" t="21190" r="13956"/>
          <a:stretch>
            <a:fillRect/>
          </a:stretch>
        </p:blipFill>
        <p:spPr bwMode="auto">
          <a:xfrm>
            <a:off x="7401806" y="3218862"/>
            <a:ext cx="3113794" cy="23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D:\учебные материалы\Первая производственная практика\казбек\ФОТО\image005.jpg"/>
          <p:cNvPicPr>
            <a:picLocks noChangeAspect="1" noChangeArrowheads="1"/>
          </p:cNvPicPr>
          <p:nvPr/>
        </p:nvPicPr>
        <p:blipFill>
          <a:blip r:embed="rId7">
            <a:lum bright="-20000" contrast="20000"/>
          </a:blip>
          <a:srcRect b="11758"/>
          <a:stretch>
            <a:fillRect/>
          </a:stretch>
        </p:blipFill>
        <p:spPr bwMode="auto">
          <a:xfrm>
            <a:off x="7423723" y="1076324"/>
            <a:ext cx="3091878" cy="2046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00075" y="5991225"/>
            <a:ext cx="1043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Физический износ  промысловых трубопроводов </a:t>
            </a:r>
            <a:r>
              <a:rPr lang="en-US" sz="1600" b="1" dirty="0">
                <a:solidFill>
                  <a:srgbClr val="FF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&gt;</a:t>
            </a:r>
            <a:r>
              <a:rPr lang="ru-RU" sz="1600" b="1" dirty="0">
                <a:solidFill>
                  <a:srgbClr val="FF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60</a:t>
            </a:r>
            <a:r>
              <a:rPr lang="en-US" sz="1600" b="1" dirty="0">
                <a:solidFill>
                  <a:srgbClr val="FF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%</a:t>
            </a:r>
            <a:r>
              <a:rPr lang="ru-RU" sz="1600" b="1" dirty="0">
                <a:solidFill>
                  <a:srgbClr val="FF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. Ежегодно теряется 10 – 20 млн. т нефти</a:t>
            </a:r>
          </a:p>
        </p:txBody>
      </p:sp>
    </p:spTree>
    <p:extLst>
      <p:ext uri="{BB962C8B-B14F-4D97-AF65-F5344CB8AC3E}">
        <p14:creationId xmlns:p14="http://schemas.microsoft.com/office/powerpoint/2010/main" val="394360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676275" y="7067550"/>
            <a:ext cx="103822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600" dirty="0"/>
          </a:p>
          <a:p>
            <a:pPr marL="342900" indent="-342900" algn="just" defTabSz="877822"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Технологический комплекс включает: силовой агрегат, 2 платформы с экструзионным оборудованием. </a:t>
            </a:r>
          </a:p>
          <a:p>
            <a:pPr marL="342900" indent="-342900" algn="just" defTabSz="877822"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Комплекс производит полимерный армированный трубопровод в бесстыковом исполнении непосредственно на промысле в процессе прокладки трубопровода. </a:t>
            </a:r>
          </a:p>
          <a:p>
            <a:pPr marL="342900" indent="-342900" algn="just" defTabSz="877822"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В летний период времени комплекс работает на промысле. </a:t>
            </a:r>
          </a:p>
          <a:p>
            <a:pPr marL="342900" indent="-342900" algn="just" defTabSz="877822"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В зимний период комплекс производит полимерные армированные трубы длиной до 2 км на бухтах диаметром от 50 до 160 мм для прокладки трубопровода в теплый период времени. </a:t>
            </a:r>
          </a:p>
          <a:p>
            <a:pPr marL="342900" indent="-342900" algn="just" defTabSz="877822">
              <a:buFont typeface="Arial" panose="020B0604020202020204" pitchFamily="34" charset="0"/>
              <a:buChar char="•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Предлагаемый технологический комплекс выполнен мобильной возможностью изменения диаметра трубы. Параметры выпускаемой трубы выполнены под конкретного потребителя. Трубопровод бесстыкового коррозионностойкого исполнения.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2515" y="0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6B3948-8B32-4966-AFAB-AC776A641151}"/>
              </a:ext>
            </a:extLst>
          </p:cNvPr>
          <p:cNvSpPr txBox="1"/>
          <p:nvPr/>
        </p:nvSpPr>
        <p:spPr>
          <a:xfrm>
            <a:off x="0" y="26837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/>
              <a:t>Описание решения/проекта</a:t>
            </a:r>
          </a:p>
        </p:txBody>
      </p:sp>
      <p:pic>
        <p:nvPicPr>
          <p:cNvPr id="10" name="Picture 1" descr="C:\Users\Администратор\Dropbox\Diplom, latest edition\2 ДИПЛОМ Пояснительная\Презентация на диплом\Плакат сборка (Heckfy's conflicted copy 2013-05-16).png"/>
          <p:cNvPicPr>
            <a:picLocks noChangeAspect="1" noChangeArrowheads="1"/>
          </p:cNvPicPr>
          <p:nvPr/>
        </p:nvPicPr>
        <p:blipFill>
          <a:blip r:embed="rId6"/>
          <a:srcRect b="56046"/>
          <a:stretch>
            <a:fillRect/>
          </a:stretch>
        </p:blipFill>
        <p:spPr bwMode="auto">
          <a:xfrm>
            <a:off x="1" y="4329113"/>
            <a:ext cx="10632558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 стрелкой 13"/>
          <p:cNvCxnSpPr>
            <a:stCxn id="21" idx="2"/>
          </p:cNvCxnSpPr>
          <p:nvPr/>
        </p:nvCxnSpPr>
        <p:spPr>
          <a:xfrm rot="16200000" flipH="1">
            <a:off x="1819950" y="4744121"/>
            <a:ext cx="470327" cy="195080"/>
          </a:xfrm>
          <a:prstGeom prst="straightConnector1">
            <a:avLst/>
          </a:prstGeom>
          <a:ln w="28575">
            <a:solidFill>
              <a:srgbClr val="8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777462" y="4648687"/>
            <a:ext cx="498901" cy="128773"/>
          </a:xfrm>
          <a:prstGeom prst="straightConnector1">
            <a:avLst/>
          </a:prstGeom>
          <a:ln w="28575">
            <a:solidFill>
              <a:srgbClr val="8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8163600" y="4586776"/>
            <a:ext cx="317926" cy="52571"/>
          </a:xfrm>
          <a:prstGeom prst="straightConnector1">
            <a:avLst/>
          </a:prstGeom>
          <a:ln w="28575">
            <a:solidFill>
              <a:srgbClr val="8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23875" y="6096000"/>
            <a:ext cx="10714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1 – силовой агрегат; 2 – платформа первой ступени; 3 – платформа второй ступени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0700" y="4191000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4900" y="401002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72450" y="4000500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3</a:t>
            </a:r>
          </a:p>
        </p:txBody>
      </p:sp>
      <p:sp>
        <p:nvSpPr>
          <p:cNvPr id="34" name="Овал 33"/>
          <p:cNvSpPr/>
          <p:nvPr/>
        </p:nvSpPr>
        <p:spPr>
          <a:xfrm>
            <a:off x="575582" y="1554894"/>
            <a:ext cx="2228851" cy="2114550"/>
          </a:xfrm>
          <a:prstGeom prst="ellipse">
            <a:avLst/>
          </a:prstGeom>
          <a:solidFill>
            <a:srgbClr val="FCAF17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F00FF"/>
                </a:solidFill>
              </a:rPr>
              <a:t>Бесстыковое</a:t>
            </a:r>
            <a:br>
              <a:rPr lang="ru-RU" sz="1600" b="1" dirty="0">
                <a:solidFill>
                  <a:srgbClr val="8F00FF"/>
                </a:solidFill>
              </a:rPr>
            </a:br>
            <a:r>
              <a:rPr lang="ru-RU" sz="1600" b="1" dirty="0">
                <a:solidFill>
                  <a:srgbClr val="8F00FF"/>
                </a:solidFill>
              </a:rPr>
              <a:t>коррозионно-стойкое исполнение</a:t>
            </a:r>
          </a:p>
          <a:p>
            <a:pPr algn="ctr"/>
            <a:r>
              <a:rPr lang="ru-RU" sz="1600" b="1" dirty="0">
                <a:solidFill>
                  <a:srgbClr val="8F00FF"/>
                </a:solidFill>
              </a:rPr>
              <a:t>трубопровода</a:t>
            </a:r>
          </a:p>
        </p:txBody>
      </p:sp>
      <p:sp>
        <p:nvSpPr>
          <p:cNvPr id="41" name="Овал 40"/>
          <p:cNvSpPr/>
          <p:nvPr/>
        </p:nvSpPr>
        <p:spPr>
          <a:xfrm>
            <a:off x="3342594" y="1554894"/>
            <a:ext cx="2227518" cy="2114550"/>
          </a:xfrm>
          <a:prstGeom prst="ellipse">
            <a:avLst/>
          </a:prstGeom>
          <a:solidFill>
            <a:srgbClr val="FCAF17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F00FF"/>
                </a:solidFill>
              </a:rPr>
              <a:t>Возможность работы летом на промысле,    зимой в цехе</a:t>
            </a:r>
          </a:p>
        </p:txBody>
      </p:sp>
      <p:sp>
        <p:nvSpPr>
          <p:cNvPr id="43" name="Овал 42"/>
          <p:cNvSpPr/>
          <p:nvPr/>
        </p:nvSpPr>
        <p:spPr>
          <a:xfrm>
            <a:off x="6108273" y="1554894"/>
            <a:ext cx="2264817" cy="2114550"/>
          </a:xfrm>
          <a:prstGeom prst="ellipse">
            <a:avLst/>
          </a:prstGeom>
          <a:solidFill>
            <a:srgbClr val="FCAF17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F00FF"/>
                </a:solidFill>
              </a:rPr>
              <a:t>Диаметр от 50 до 160 мм, стыковка с серийной запорной арматурой </a:t>
            </a:r>
          </a:p>
        </p:txBody>
      </p:sp>
      <p:sp>
        <p:nvSpPr>
          <p:cNvPr id="44" name="Овал 43"/>
          <p:cNvSpPr/>
          <p:nvPr/>
        </p:nvSpPr>
        <p:spPr>
          <a:xfrm>
            <a:off x="8754886" y="1533808"/>
            <a:ext cx="2191948" cy="2135636"/>
          </a:xfrm>
          <a:prstGeom prst="ellipse">
            <a:avLst/>
          </a:prstGeom>
          <a:solidFill>
            <a:srgbClr val="FCAF17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F00FF"/>
                </a:solidFill>
              </a:rPr>
              <a:t>Мобильность</a:t>
            </a:r>
          </a:p>
          <a:p>
            <a:pPr algn="ctr"/>
            <a:r>
              <a:rPr lang="ru-RU" sz="1600" b="1" dirty="0">
                <a:solidFill>
                  <a:srgbClr val="8F00FF"/>
                </a:solidFill>
              </a:rPr>
              <a:t>Потребность в полимере  и армирующей проволоке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133" y="3912781"/>
            <a:ext cx="1626807" cy="108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71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0" y="133350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Объем рынка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53D3BD22-2357-4637-8455-41056C356EBD}"/>
              </a:ext>
            </a:extLst>
          </p:cNvPr>
          <p:cNvSpPr/>
          <p:nvPr/>
        </p:nvSpPr>
        <p:spPr>
          <a:xfrm>
            <a:off x="6032924" y="1541577"/>
            <a:ext cx="4971638" cy="454789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ТАМ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7D58860-8EA6-4D69-B97D-B7C62828FA85}"/>
              </a:ext>
            </a:extLst>
          </p:cNvPr>
          <p:cNvSpPr/>
          <p:nvPr/>
        </p:nvSpPr>
        <p:spPr>
          <a:xfrm>
            <a:off x="7097717" y="3234672"/>
            <a:ext cx="2842053" cy="2859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17BD400-BF8D-4172-97FB-58BE89F27BE7}"/>
              </a:ext>
            </a:extLst>
          </p:cNvPr>
          <p:cNvSpPr/>
          <p:nvPr/>
        </p:nvSpPr>
        <p:spPr>
          <a:xfrm>
            <a:off x="7867955" y="4893583"/>
            <a:ext cx="1301578" cy="12109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333340-CE77-46E0-9F4C-FF3C80D1288A}"/>
              </a:ext>
            </a:extLst>
          </p:cNvPr>
          <p:cNvSpPr txBox="1"/>
          <p:nvPr/>
        </p:nvSpPr>
        <p:spPr>
          <a:xfrm>
            <a:off x="7580474" y="2456742"/>
            <a:ext cx="2070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ТАМ 10 млрд.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5C7A2A-C897-4985-A89A-052BE11D2CB4}"/>
              </a:ext>
            </a:extLst>
          </p:cNvPr>
          <p:cNvSpPr txBox="1"/>
          <p:nvPr/>
        </p:nvSpPr>
        <p:spPr>
          <a:xfrm>
            <a:off x="7580474" y="4051869"/>
            <a:ext cx="1876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ru-RU" dirty="0"/>
              <a:t>АМ </a:t>
            </a:r>
            <a:r>
              <a:rPr lang="en-US" dirty="0"/>
              <a:t>3 </a:t>
            </a:r>
            <a:r>
              <a:rPr lang="ru-RU" dirty="0"/>
              <a:t>млрд.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B081B9-F1DA-4085-B1C1-E8B27D7A3BDE}"/>
              </a:ext>
            </a:extLst>
          </p:cNvPr>
          <p:cNvSpPr txBox="1"/>
          <p:nvPr/>
        </p:nvSpPr>
        <p:spPr>
          <a:xfrm>
            <a:off x="8007434" y="5140417"/>
            <a:ext cx="1227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</a:t>
            </a:r>
            <a:r>
              <a:rPr lang="ru-RU" dirty="0"/>
              <a:t> 300 млн. руб.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396547-1C65-4BC8-B144-B1C59BA8474B}"/>
              </a:ext>
            </a:extLst>
          </p:cNvPr>
          <p:cNvSpPr txBox="1"/>
          <p:nvPr/>
        </p:nvSpPr>
        <p:spPr>
          <a:xfrm>
            <a:off x="747536" y="1447800"/>
            <a:ext cx="456282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77822">
              <a:spcBef>
                <a:spcPts val="100"/>
              </a:spcBef>
              <a:spcAft>
                <a:spcPts val="100"/>
              </a:spcAft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Ориентировочная стоимость комплекса около 100 млн. рублей. Потенциальные потребители больше ста компаний. Рынок оценивается в 10 миллиардов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324829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0" y="0"/>
            <a:ext cx="1007485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900" dirty="0">
                <a:latin typeface="Franklin Gothic Demi" panose="020B0703020102020204" pitchFamily="34" charset="0"/>
              </a:rPr>
              <a:t>Бизнес-модель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900" dirty="0">
              <a:latin typeface="Franklin Gothic Demi" panose="020B0703020102020204" pitchFamily="34" charset="0"/>
            </a:endParaRPr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900" dirty="0">
                <a:latin typeface="Franklin Gothic Demi" panose="020B0703020102020204" pitchFamily="34" charset="0"/>
              </a:rPr>
              <a:t>Продажа комплекта конструкторской документации мобильного комплекса для непрерывного изготовления и строительства полимерного промыслового трубопровода и лицензии на технологию производства трубы с заданными параметрами. Ориентировочная стоимость 10-20 млн. рублей.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039"/>
            <a:ext cx="1789830" cy="212328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07F0A10-08A8-4E57-AB3A-E34E435B48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" b="16430"/>
          <a:stretch/>
        </p:blipFill>
        <p:spPr bwMode="auto">
          <a:xfrm>
            <a:off x="65765" y="2604415"/>
            <a:ext cx="5120530" cy="248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B2BDBD-8DD4-4598-B351-57A6DA1A8459}"/>
              </a:ext>
            </a:extLst>
          </p:cNvPr>
          <p:cNvSpPr txBox="1"/>
          <p:nvPr/>
        </p:nvSpPr>
        <p:spPr>
          <a:xfrm>
            <a:off x="9900" y="2082812"/>
            <a:ext cx="5176394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1400" b="1" i="0" u="none" strike="noStrike" cap="all" dirty="0">
                <a:solidFill>
                  <a:srgbClr val="001A5A"/>
                </a:solidFill>
                <a:effectLst/>
                <a:latin typeface="Verdana" panose="020B0604030504040204" pitchFamily="34" charset="0"/>
              </a:rPr>
              <a:t>ПЛАТФОРМА ПЕРВОЙ </a:t>
            </a:r>
          </a:p>
          <a:p>
            <a:pPr algn="ctr"/>
            <a:r>
              <a:rPr lang="ru-RU" sz="1400" b="1" i="0" u="none" strike="noStrike" cap="all" dirty="0">
                <a:solidFill>
                  <a:srgbClr val="001A5A"/>
                </a:solidFill>
                <a:effectLst/>
                <a:latin typeface="Verdana" panose="020B0604030504040204" pitchFamily="34" charset="0"/>
              </a:rPr>
              <a:t>ЭКСТРУЗИОННОЙ СТУПЕНИ</a:t>
            </a:r>
            <a:r>
              <a:rPr lang="ru-RU" sz="1400" b="0" i="0" dirty="0">
                <a:solidFill>
                  <a:srgbClr val="001A5A"/>
                </a:solidFill>
                <a:effectLst/>
                <a:latin typeface="Verdana" panose="020B0604030504040204" pitchFamily="34" charset="0"/>
              </a:rPr>
              <a:t>​</a:t>
            </a:r>
            <a:endParaRPr lang="ru-RU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642F9A5-40DD-4840-90C3-8C38578E1D43}"/>
              </a:ext>
            </a:extLst>
          </p:cNvPr>
          <p:cNvSpPr txBox="1"/>
          <p:nvPr/>
        </p:nvSpPr>
        <p:spPr>
          <a:xfrm>
            <a:off x="5303807" y="2082812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0" u="none" strike="noStrike" cap="all" dirty="0">
                <a:solidFill>
                  <a:srgbClr val="001A5A"/>
                </a:solidFill>
                <a:effectLst/>
                <a:latin typeface="Verdana" panose="020B0604030504040204" pitchFamily="34" charset="0"/>
              </a:rPr>
              <a:t>ПЛАТФОРМА </a:t>
            </a:r>
            <a:r>
              <a:rPr lang="ru-RU" sz="1400" b="1" cap="all" dirty="0">
                <a:solidFill>
                  <a:srgbClr val="001A5A"/>
                </a:solidFill>
                <a:latin typeface="Verdana" panose="020B0604030504040204" pitchFamily="34" charset="0"/>
              </a:rPr>
              <a:t>ВТОРОЙ</a:t>
            </a:r>
            <a:r>
              <a:rPr lang="ru-RU" sz="1400" b="1" i="0" u="none" strike="noStrike" cap="all" dirty="0">
                <a:solidFill>
                  <a:srgbClr val="001A5A"/>
                </a:solidFill>
                <a:effectLst/>
                <a:latin typeface="Verdana" panose="020B0604030504040204" pitchFamily="34" charset="0"/>
              </a:rPr>
              <a:t> </a:t>
            </a:r>
          </a:p>
          <a:p>
            <a:pPr algn="ctr"/>
            <a:r>
              <a:rPr lang="ru-RU" sz="1400" b="1" i="0" u="none" strike="noStrike" cap="all" dirty="0">
                <a:solidFill>
                  <a:srgbClr val="001A5A"/>
                </a:solidFill>
                <a:effectLst/>
                <a:latin typeface="Verdana" panose="020B0604030504040204" pitchFamily="34" charset="0"/>
              </a:rPr>
              <a:t>ЭКСТРУЗИОННОЙ СТУПЕНИ</a:t>
            </a:r>
            <a:endParaRPr lang="ru-RU" sz="1400" dirty="0"/>
          </a:p>
        </p:txBody>
      </p:sp>
      <p:pic>
        <p:nvPicPr>
          <p:cNvPr id="1054" name="Picture 10">
            <a:extLst>
              <a:ext uri="{FF2B5EF4-FFF2-40B4-BE49-F238E27FC236}">
                <a16:creationId xmlns:a16="http://schemas.microsoft.com/office/drawing/2014/main" id="{CDF61E1B-A08F-4C54-BABA-46D52BE14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22" y="2604414"/>
            <a:ext cx="6228391" cy="248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TextBox 1057">
            <a:extLst>
              <a:ext uri="{FF2B5EF4-FFF2-40B4-BE49-F238E27FC236}">
                <a16:creationId xmlns:a16="http://schemas.microsoft.com/office/drawing/2014/main" id="{F1B59936-ADA9-4642-92B0-B477D37D92B6}"/>
              </a:ext>
            </a:extLst>
          </p:cNvPr>
          <p:cNvSpPr txBox="1"/>
          <p:nvPr/>
        </p:nvSpPr>
        <p:spPr>
          <a:xfrm>
            <a:off x="65765" y="5091853"/>
            <a:ext cx="5120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1 – Экструдер; 2 – Формующая головка; 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3 – Вакуум - калибровочная камера;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4 – Охлаждающая камера; 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5 – Стеллаж; 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6 – Армирующая машина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4661262-0639-4A6B-916E-121C130E6766}"/>
              </a:ext>
            </a:extLst>
          </p:cNvPr>
          <p:cNvSpPr txBox="1"/>
          <p:nvPr/>
        </p:nvSpPr>
        <p:spPr>
          <a:xfrm>
            <a:off x="5241422" y="5091853"/>
            <a:ext cx="5120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1 – Формующая  головка; 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2 – Экструдер ; 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3 – Охлаждающая  камера;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4 – Тянущее устройство ; </a:t>
            </a:r>
          </a:p>
          <a:p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5 – Отрезное устройство; </a:t>
            </a:r>
          </a:p>
        </p:txBody>
      </p:sp>
      <p:cxnSp>
        <p:nvCxnSpPr>
          <p:cNvPr id="1062" name="Прямая со стрелкой 1061">
            <a:extLst>
              <a:ext uri="{FF2B5EF4-FFF2-40B4-BE49-F238E27FC236}">
                <a16:creationId xmlns:a16="http://schemas.microsoft.com/office/drawing/2014/main" id="{6D48678B-D95C-4971-888A-8B73685DB9A9}"/>
              </a:ext>
            </a:extLst>
          </p:cNvPr>
          <p:cNvCxnSpPr>
            <a:cxnSpLocks/>
          </p:cNvCxnSpPr>
          <p:nvPr/>
        </p:nvCxnSpPr>
        <p:spPr>
          <a:xfrm>
            <a:off x="944880" y="3238500"/>
            <a:ext cx="0" cy="75438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5" name="Прямая со стрелкой 1064">
            <a:extLst>
              <a:ext uri="{FF2B5EF4-FFF2-40B4-BE49-F238E27FC236}">
                <a16:creationId xmlns:a16="http://schemas.microsoft.com/office/drawing/2014/main" id="{3C0D804D-47E6-478D-A9CF-7AA743B6155E}"/>
              </a:ext>
            </a:extLst>
          </p:cNvPr>
          <p:cNvCxnSpPr/>
          <p:nvPr/>
        </p:nvCxnSpPr>
        <p:spPr>
          <a:xfrm>
            <a:off x="1569720" y="3238500"/>
            <a:ext cx="0" cy="75438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Прямая со стрелкой 1066">
            <a:extLst>
              <a:ext uri="{FF2B5EF4-FFF2-40B4-BE49-F238E27FC236}">
                <a16:creationId xmlns:a16="http://schemas.microsoft.com/office/drawing/2014/main" id="{1AD8772C-BF80-4239-8AA0-4E6B0FCA35F9}"/>
              </a:ext>
            </a:extLst>
          </p:cNvPr>
          <p:cNvCxnSpPr/>
          <p:nvPr/>
        </p:nvCxnSpPr>
        <p:spPr>
          <a:xfrm>
            <a:off x="1897380" y="3238500"/>
            <a:ext cx="0" cy="75438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9" name="Прямая со стрелкой 1068">
            <a:extLst>
              <a:ext uri="{FF2B5EF4-FFF2-40B4-BE49-F238E27FC236}">
                <a16:creationId xmlns:a16="http://schemas.microsoft.com/office/drawing/2014/main" id="{533B28F2-38FB-4D09-9AE1-97FCE1B2E23D}"/>
              </a:ext>
            </a:extLst>
          </p:cNvPr>
          <p:cNvCxnSpPr/>
          <p:nvPr/>
        </p:nvCxnSpPr>
        <p:spPr>
          <a:xfrm>
            <a:off x="2461260" y="3238500"/>
            <a:ext cx="0" cy="70104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1" name="Прямая со стрелкой 1070">
            <a:extLst>
              <a:ext uri="{FF2B5EF4-FFF2-40B4-BE49-F238E27FC236}">
                <a16:creationId xmlns:a16="http://schemas.microsoft.com/office/drawing/2014/main" id="{48389347-594D-4C93-8409-7A533DA7D6BA}"/>
              </a:ext>
            </a:extLst>
          </p:cNvPr>
          <p:cNvCxnSpPr/>
          <p:nvPr/>
        </p:nvCxnSpPr>
        <p:spPr>
          <a:xfrm>
            <a:off x="3337560" y="3238500"/>
            <a:ext cx="0" cy="75438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3" name="Прямая со стрелкой 1072">
            <a:extLst>
              <a:ext uri="{FF2B5EF4-FFF2-40B4-BE49-F238E27FC236}">
                <a16:creationId xmlns:a16="http://schemas.microsoft.com/office/drawing/2014/main" id="{B47B2969-2881-49FC-8014-3A0B689BB453}"/>
              </a:ext>
            </a:extLst>
          </p:cNvPr>
          <p:cNvCxnSpPr>
            <a:cxnSpLocks/>
            <a:stCxn id="127" idx="2"/>
          </p:cNvCxnSpPr>
          <p:nvPr/>
        </p:nvCxnSpPr>
        <p:spPr>
          <a:xfrm>
            <a:off x="6349284" y="3026851"/>
            <a:ext cx="0" cy="74511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4" name="TextBox 1073">
            <a:extLst>
              <a:ext uri="{FF2B5EF4-FFF2-40B4-BE49-F238E27FC236}">
                <a16:creationId xmlns:a16="http://schemas.microsoft.com/office/drawing/2014/main" id="{D442B59E-B197-4D23-9A4D-B9135391067B}"/>
              </a:ext>
            </a:extLst>
          </p:cNvPr>
          <p:cNvSpPr txBox="1"/>
          <p:nvPr/>
        </p:nvSpPr>
        <p:spPr>
          <a:xfrm>
            <a:off x="794037" y="28673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F9F88FE-50BE-44F5-916F-72EA994C6D95}"/>
              </a:ext>
            </a:extLst>
          </p:cNvPr>
          <p:cNvSpPr txBox="1"/>
          <p:nvPr/>
        </p:nvSpPr>
        <p:spPr>
          <a:xfrm>
            <a:off x="1418877" y="28673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6D6A6CC-B2A5-4A3F-B30F-EB8E18D437BD}"/>
              </a:ext>
            </a:extLst>
          </p:cNvPr>
          <p:cNvSpPr txBox="1"/>
          <p:nvPr/>
        </p:nvSpPr>
        <p:spPr>
          <a:xfrm>
            <a:off x="1729234" y="28673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3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69CF214-7917-4541-A6DE-F5B7773C95E5}"/>
              </a:ext>
            </a:extLst>
          </p:cNvPr>
          <p:cNvSpPr txBox="1"/>
          <p:nvPr/>
        </p:nvSpPr>
        <p:spPr>
          <a:xfrm>
            <a:off x="2311336" y="28673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2E0E45B-4E77-4DE3-95ED-5686C7791263}"/>
              </a:ext>
            </a:extLst>
          </p:cNvPr>
          <p:cNvSpPr txBox="1"/>
          <p:nvPr/>
        </p:nvSpPr>
        <p:spPr>
          <a:xfrm>
            <a:off x="3196626" y="28673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4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674471D-1C8E-4426-A524-53109BFBDC53}"/>
              </a:ext>
            </a:extLst>
          </p:cNvPr>
          <p:cNvSpPr txBox="1"/>
          <p:nvPr/>
        </p:nvSpPr>
        <p:spPr>
          <a:xfrm>
            <a:off x="6198441" y="26575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902A496-F07F-4E14-B81D-833AC3DC278F}"/>
              </a:ext>
            </a:extLst>
          </p:cNvPr>
          <p:cNvSpPr txBox="1"/>
          <p:nvPr/>
        </p:nvSpPr>
        <p:spPr>
          <a:xfrm>
            <a:off x="4407894" y="28691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6</a:t>
            </a:r>
          </a:p>
        </p:txBody>
      </p:sp>
      <p:cxnSp>
        <p:nvCxnSpPr>
          <p:cNvPr id="133" name="Прямая со стрелкой 132">
            <a:extLst>
              <a:ext uri="{FF2B5EF4-FFF2-40B4-BE49-F238E27FC236}">
                <a16:creationId xmlns:a16="http://schemas.microsoft.com/office/drawing/2014/main" id="{F27A0EF3-DADA-4778-BF15-1F2DF708CA10}"/>
              </a:ext>
            </a:extLst>
          </p:cNvPr>
          <p:cNvCxnSpPr>
            <a:cxnSpLocks/>
          </p:cNvCxnSpPr>
          <p:nvPr/>
        </p:nvCxnSpPr>
        <p:spPr>
          <a:xfrm>
            <a:off x="4581866" y="3238500"/>
            <a:ext cx="0" cy="74511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>
            <a:extLst>
              <a:ext uri="{FF2B5EF4-FFF2-40B4-BE49-F238E27FC236}">
                <a16:creationId xmlns:a16="http://schemas.microsoft.com/office/drawing/2014/main" id="{E50ACC89-F930-440A-AF90-F2A472B70BAE}"/>
              </a:ext>
            </a:extLst>
          </p:cNvPr>
          <p:cNvCxnSpPr>
            <a:cxnSpLocks/>
          </p:cNvCxnSpPr>
          <p:nvPr/>
        </p:nvCxnSpPr>
        <p:spPr>
          <a:xfrm>
            <a:off x="7111284" y="3026851"/>
            <a:ext cx="0" cy="8212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 стрелкой 134">
            <a:extLst>
              <a:ext uri="{FF2B5EF4-FFF2-40B4-BE49-F238E27FC236}">
                <a16:creationId xmlns:a16="http://schemas.microsoft.com/office/drawing/2014/main" id="{BC227A23-1C8D-4F2D-82C7-2A94C1F0F6EA}"/>
              </a:ext>
            </a:extLst>
          </p:cNvPr>
          <p:cNvCxnSpPr>
            <a:cxnSpLocks/>
          </p:cNvCxnSpPr>
          <p:nvPr/>
        </p:nvCxnSpPr>
        <p:spPr>
          <a:xfrm>
            <a:off x="7934244" y="3026850"/>
            <a:ext cx="558800" cy="77013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>
            <a:extLst>
              <a:ext uri="{FF2B5EF4-FFF2-40B4-BE49-F238E27FC236}">
                <a16:creationId xmlns:a16="http://schemas.microsoft.com/office/drawing/2014/main" id="{E0A39F79-F433-499C-A8B2-A482A41148EC}"/>
              </a:ext>
            </a:extLst>
          </p:cNvPr>
          <p:cNvCxnSpPr>
            <a:cxnSpLocks/>
          </p:cNvCxnSpPr>
          <p:nvPr/>
        </p:nvCxnSpPr>
        <p:spPr>
          <a:xfrm>
            <a:off x="7934244" y="3026850"/>
            <a:ext cx="0" cy="74511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>
            <a:extLst>
              <a:ext uri="{FF2B5EF4-FFF2-40B4-BE49-F238E27FC236}">
                <a16:creationId xmlns:a16="http://schemas.microsoft.com/office/drawing/2014/main" id="{60AE3F29-9764-420A-9328-8030536C2372}"/>
              </a:ext>
            </a:extLst>
          </p:cNvPr>
          <p:cNvCxnSpPr>
            <a:cxnSpLocks/>
          </p:cNvCxnSpPr>
          <p:nvPr/>
        </p:nvCxnSpPr>
        <p:spPr>
          <a:xfrm>
            <a:off x="10443764" y="2955118"/>
            <a:ext cx="0" cy="74511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>
            <a:extLst>
              <a:ext uri="{FF2B5EF4-FFF2-40B4-BE49-F238E27FC236}">
                <a16:creationId xmlns:a16="http://schemas.microsoft.com/office/drawing/2014/main" id="{F27F82AF-80B7-4189-95FA-1EF652A66045}"/>
              </a:ext>
            </a:extLst>
          </p:cNvPr>
          <p:cNvCxnSpPr>
            <a:cxnSpLocks/>
          </p:cNvCxnSpPr>
          <p:nvPr/>
        </p:nvCxnSpPr>
        <p:spPr>
          <a:xfrm>
            <a:off x="9976404" y="2955118"/>
            <a:ext cx="0" cy="74511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5EDBAE2A-E075-4F85-9E0A-505CD3134F44}"/>
              </a:ext>
            </a:extLst>
          </p:cNvPr>
          <p:cNvSpPr txBox="1"/>
          <p:nvPr/>
        </p:nvSpPr>
        <p:spPr>
          <a:xfrm>
            <a:off x="6970600" y="26573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2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EAF7C20-02F5-406E-AF9A-D05D946B5568}"/>
              </a:ext>
            </a:extLst>
          </p:cNvPr>
          <p:cNvSpPr txBox="1"/>
          <p:nvPr/>
        </p:nvSpPr>
        <p:spPr>
          <a:xfrm>
            <a:off x="9825561" y="26573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4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A3D53B4-81D7-45BD-8DD8-DE14E6B34ADE}"/>
              </a:ext>
            </a:extLst>
          </p:cNvPr>
          <p:cNvSpPr txBox="1"/>
          <p:nvPr/>
        </p:nvSpPr>
        <p:spPr>
          <a:xfrm>
            <a:off x="7799372" y="26573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9600277-5613-4F90-82A8-BCAC7F6A9318}"/>
              </a:ext>
            </a:extLst>
          </p:cNvPr>
          <p:cNvSpPr txBox="1"/>
          <p:nvPr/>
        </p:nvSpPr>
        <p:spPr>
          <a:xfrm>
            <a:off x="10292921" y="26575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4666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1084F5A-1E86-4F55-953D-DD4911BB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134"/>
            <a:ext cx="8580120" cy="2152847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8F00FF"/>
                </a:solidFill>
                <a:latin typeface="Franklin Gothic Demi" panose="020B0703020102020204" pitchFamily="34" charset="0"/>
              </a:rPr>
              <a:t>Результаты акселерационной программы </a:t>
            </a:r>
            <a:br>
              <a:rPr lang="ru-RU" sz="4400" dirty="0"/>
            </a:b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911F101-4D8B-4E43-8196-D992A411D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" y="1737360"/>
            <a:ext cx="7682183" cy="462667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Разработан паспорт проекта мобильный комплекс для непрерывного изготовления и строительства полимерного промыслового трубопровода.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Сформирована команда проекта.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8F00FF"/>
                </a:solidFill>
                <a:latin typeface="Franklin Gothic Demi" panose="020B0703020102020204" pitchFamily="34" charset="0"/>
              </a:rPr>
              <a:t>Разработан план реализации проекта.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B77529C-B6FC-4813-8C40-B4B358370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901" y="1219758"/>
            <a:ext cx="3665223" cy="522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69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ятиугольник 22"/>
          <p:cNvSpPr/>
          <p:nvPr/>
        </p:nvSpPr>
        <p:spPr>
          <a:xfrm>
            <a:off x="5301676" y="3288200"/>
            <a:ext cx="2921327" cy="1779734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9915" h="883530">
                <a:moveTo>
                  <a:pt x="45229" y="0"/>
                </a:moveTo>
                <a:lnTo>
                  <a:pt x="1779092" y="0"/>
                </a:lnTo>
                <a:lnTo>
                  <a:pt x="2339915" y="437003"/>
                </a:lnTo>
                <a:lnTo>
                  <a:pt x="1779092" y="874005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Прямоугольник 43"/>
          <p:cNvSpPr/>
          <p:nvPr/>
        </p:nvSpPr>
        <p:spPr>
          <a:xfrm>
            <a:off x="5794745" y="3476847"/>
            <a:ext cx="2254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Оформление патентов , участие  в конференциях (31.03.2025)</a:t>
            </a:r>
          </a:p>
        </p:txBody>
      </p:sp>
      <p:sp>
        <p:nvSpPr>
          <p:cNvPr id="35" name="Пятиугольник 22"/>
          <p:cNvSpPr/>
          <p:nvPr/>
        </p:nvSpPr>
        <p:spPr>
          <a:xfrm>
            <a:off x="8577555" y="1143197"/>
            <a:ext cx="2921327" cy="1779734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9915" h="883530">
                <a:moveTo>
                  <a:pt x="45229" y="0"/>
                </a:moveTo>
                <a:lnTo>
                  <a:pt x="1779092" y="0"/>
                </a:lnTo>
                <a:lnTo>
                  <a:pt x="2339915" y="437003"/>
                </a:lnTo>
                <a:lnTo>
                  <a:pt x="1779092" y="874005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Прямоугольник 35"/>
          <p:cNvSpPr/>
          <p:nvPr/>
        </p:nvSpPr>
        <p:spPr>
          <a:xfrm>
            <a:off x="9166419" y="1607234"/>
            <a:ext cx="19870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Подбор оборудования (31.12.2024)</a:t>
            </a:r>
          </a:p>
        </p:txBody>
      </p:sp>
      <p:sp>
        <p:nvSpPr>
          <p:cNvPr id="25" name="Пятиугольник 22"/>
          <p:cNvSpPr/>
          <p:nvPr/>
        </p:nvSpPr>
        <p:spPr>
          <a:xfrm>
            <a:off x="145722" y="1181112"/>
            <a:ext cx="2921327" cy="1779734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9915" h="883530">
                <a:moveTo>
                  <a:pt x="45229" y="0"/>
                </a:moveTo>
                <a:lnTo>
                  <a:pt x="1779092" y="0"/>
                </a:lnTo>
                <a:lnTo>
                  <a:pt x="2339915" y="437003"/>
                </a:lnTo>
                <a:lnTo>
                  <a:pt x="1779092" y="874005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393A990-07D5-449C-AE91-95C7E239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E03F1D6-BA3F-4E5D-AE99-12AD2004F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529994D-8C5A-4457-8BC1-04149EDBF3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828" y="5012142"/>
            <a:ext cx="1620452" cy="19223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17871-BE96-4EF6-BD67-31F02B56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926"/>
            <a:ext cx="12194526" cy="5378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8F00FF"/>
                </a:solidFill>
                <a:latin typeface="Franklin Gothic Demi" panose="020B0703020102020204" pitchFamily="34" charset="0"/>
              </a:rPr>
              <a:t>Дорожная карта проекта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69379" y="1171690"/>
            <a:ext cx="19870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Gilroy-ExtraBold"/>
              </a:rPr>
              <a:t>Разработка технологической схемы </a:t>
            </a:r>
            <a:r>
              <a:rPr lang="ru-RU" dirty="0" err="1">
                <a:latin typeface="Gilroy-ExtraBold"/>
              </a:rPr>
              <a:t>мобиль</a:t>
            </a:r>
            <a:r>
              <a:rPr lang="ru-RU" dirty="0">
                <a:latin typeface="Gilroy-ExtraBold"/>
              </a:rPr>
              <a:t>- </a:t>
            </a:r>
            <a:r>
              <a:rPr lang="ru-RU" dirty="0" err="1">
                <a:latin typeface="Gilroy-ExtraBold"/>
              </a:rPr>
              <a:t>ного</a:t>
            </a:r>
            <a:r>
              <a:rPr lang="ru-RU" dirty="0">
                <a:latin typeface="Gilroy-ExtraBold"/>
              </a:rPr>
              <a:t> комплекса, макета  (30.06.2024)</a:t>
            </a:r>
          </a:p>
        </p:txBody>
      </p:sp>
      <p:sp>
        <p:nvSpPr>
          <p:cNvPr id="31" name="Пятиугольник 22"/>
          <p:cNvSpPr/>
          <p:nvPr/>
        </p:nvSpPr>
        <p:spPr>
          <a:xfrm>
            <a:off x="2713208" y="1189602"/>
            <a:ext cx="3592342" cy="1789123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  <a:gd name="connsiteX0" fmla="*/ 45229 w 2698492"/>
              <a:gd name="connsiteY0" fmla="*/ 0 h 883530"/>
              <a:gd name="connsiteX1" fmla="*/ 1779092 w 2698492"/>
              <a:gd name="connsiteY1" fmla="*/ 0 h 883530"/>
              <a:gd name="connsiteX2" fmla="*/ 2698492 w 2698492"/>
              <a:gd name="connsiteY2" fmla="*/ 432275 h 883530"/>
              <a:gd name="connsiteX3" fmla="*/ 1779092 w 2698492"/>
              <a:gd name="connsiteY3" fmla="*/ 874005 h 883530"/>
              <a:gd name="connsiteX4" fmla="*/ 45229 w 2698492"/>
              <a:gd name="connsiteY4" fmla="*/ 883530 h 883530"/>
              <a:gd name="connsiteX5" fmla="*/ 427836 w 2698492"/>
              <a:gd name="connsiteY5" fmla="*/ 449210 h 883530"/>
              <a:gd name="connsiteX6" fmla="*/ 45229 w 2698492"/>
              <a:gd name="connsiteY6" fmla="*/ 0 h 883530"/>
              <a:gd name="connsiteX0" fmla="*/ 45229 w 2698492"/>
              <a:gd name="connsiteY0" fmla="*/ 0 h 883530"/>
              <a:gd name="connsiteX1" fmla="*/ 2290255 w 2698492"/>
              <a:gd name="connsiteY1" fmla="*/ 0 h 883530"/>
              <a:gd name="connsiteX2" fmla="*/ 2698492 w 2698492"/>
              <a:gd name="connsiteY2" fmla="*/ 432275 h 883530"/>
              <a:gd name="connsiteX3" fmla="*/ 1779092 w 2698492"/>
              <a:gd name="connsiteY3" fmla="*/ 874005 h 883530"/>
              <a:gd name="connsiteX4" fmla="*/ 45229 w 2698492"/>
              <a:gd name="connsiteY4" fmla="*/ 883530 h 883530"/>
              <a:gd name="connsiteX5" fmla="*/ 427836 w 2698492"/>
              <a:gd name="connsiteY5" fmla="*/ 449210 h 883530"/>
              <a:gd name="connsiteX6" fmla="*/ 45229 w 2698492"/>
              <a:gd name="connsiteY6" fmla="*/ 0 h 883530"/>
              <a:gd name="connsiteX0" fmla="*/ 45229 w 2698492"/>
              <a:gd name="connsiteY0" fmla="*/ 0 h 883530"/>
              <a:gd name="connsiteX1" fmla="*/ 2290255 w 2698492"/>
              <a:gd name="connsiteY1" fmla="*/ 0 h 883530"/>
              <a:gd name="connsiteX2" fmla="*/ 2698492 w 2698492"/>
              <a:gd name="connsiteY2" fmla="*/ 432275 h 883530"/>
              <a:gd name="connsiteX3" fmla="*/ 2351289 w 2698492"/>
              <a:gd name="connsiteY3" fmla="*/ 850362 h 883530"/>
              <a:gd name="connsiteX4" fmla="*/ 45229 w 2698492"/>
              <a:gd name="connsiteY4" fmla="*/ 883530 h 883530"/>
              <a:gd name="connsiteX5" fmla="*/ 427836 w 2698492"/>
              <a:gd name="connsiteY5" fmla="*/ 449210 h 883530"/>
              <a:gd name="connsiteX6" fmla="*/ 45229 w 2698492"/>
              <a:gd name="connsiteY6" fmla="*/ 0 h 883530"/>
              <a:gd name="connsiteX0" fmla="*/ 45229 w 2698492"/>
              <a:gd name="connsiteY0" fmla="*/ 0 h 888191"/>
              <a:gd name="connsiteX1" fmla="*/ 2290255 w 2698492"/>
              <a:gd name="connsiteY1" fmla="*/ 0 h 888191"/>
              <a:gd name="connsiteX2" fmla="*/ 2698492 w 2698492"/>
              <a:gd name="connsiteY2" fmla="*/ 432275 h 888191"/>
              <a:gd name="connsiteX3" fmla="*/ 2358295 w 2698492"/>
              <a:gd name="connsiteY3" fmla="*/ 888191 h 888191"/>
              <a:gd name="connsiteX4" fmla="*/ 45229 w 2698492"/>
              <a:gd name="connsiteY4" fmla="*/ 883530 h 888191"/>
              <a:gd name="connsiteX5" fmla="*/ 427836 w 2698492"/>
              <a:gd name="connsiteY5" fmla="*/ 449210 h 888191"/>
              <a:gd name="connsiteX6" fmla="*/ 45229 w 2698492"/>
              <a:gd name="connsiteY6" fmla="*/ 0 h 88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8492" h="888191">
                <a:moveTo>
                  <a:pt x="45229" y="0"/>
                </a:moveTo>
                <a:lnTo>
                  <a:pt x="2290255" y="0"/>
                </a:lnTo>
                <a:lnTo>
                  <a:pt x="2698492" y="432275"/>
                </a:lnTo>
                <a:lnTo>
                  <a:pt x="2358295" y="888191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Прямоугольник 31"/>
          <p:cNvSpPr/>
          <p:nvPr/>
        </p:nvSpPr>
        <p:spPr>
          <a:xfrm>
            <a:off x="3114940" y="1445603"/>
            <a:ext cx="29543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Gilroy-ExtraBold"/>
              </a:rPr>
              <a:t>Разработка методологии создания полимерных армированных трубопроводов (30.06.2024)</a:t>
            </a:r>
          </a:p>
        </p:txBody>
      </p:sp>
      <p:sp>
        <p:nvSpPr>
          <p:cNvPr id="33" name="Пятиугольник 22"/>
          <p:cNvSpPr/>
          <p:nvPr/>
        </p:nvSpPr>
        <p:spPr>
          <a:xfrm>
            <a:off x="6062119" y="1181112"/>
            <a:ext cx="2921327" cy="1779734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9915" h="883530">
                <a:moveTo>
                  <a:pt x="45229" y="0"/>
                </a:moveTo>
                <a:lnTo>
                  <a:pt x="1779092" y="0"/>
                </a:lnTo>
                <a:lnTo>
                  <a:pt x="2339915" y="437003"/>
                </a:lnTo>
                <a:lnTo>
                  <a:pt x="1779092" y="874005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Прямоугольник 33"/>
          <p:cNvSpPr/>
          <p:nvPr/>
        </p:nvSpPr>
        <p:spPr>
          <a:xfrm>
            <a:off x="6650983" y="1725687"/>
            <a:ext cx="1987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Разработка КД (30.06.2025)</a:t>
            </a:r>
          </a:p>
        </p:txBody>
      </p:sp>
      <p:sp>
        <p:nvSpPr>
          <p:cNvPr id="37" name="Пятиугольник 22"/>
          <p:cNvSpPr/>
          <p:nvPr/>
        </p:nvSpPr>
        <p:spPr>
          <a:xfrm>
            <a:off x="145722" y="3306079"/>
            <a:ext cx="2921327" cy="1779734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9915" h="883530">
                <a:moveTo>
                  <a:pt x="45229" y="0"/>
                </a:moveTo>
                <a:lnTo>
                  <a:pt x="1779092" y="0"/>
                </a:lnTo>
                <a:lnTo>
                  <a:pt x="2339915" y="437003"/>
                </a:lnTo>
                <a:lnTo>
                  <a:pt x="1779092" y="874005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Прямоугольник 37"/>
          <p:cNvSpPr/>
          <p:nvPr/>
        </p:nvSpPr>
        <p:spPr>
          <a:xfrm>
            <a:off x="669378" y="3595781"/>
            <a:ext cx="19870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Разработка конструкции трубопровода (31.12.2024)</a:t>
            </a:r>
          </a:p>
        </p:txBody>
      </p:sp>
      <p:sp>
        <p:nvSpPr>
          <p:cNvPr id="39" name="Пятиугольник 22"/>
          <p:cNvSpPr/>
          <p:nvPr/>
        </p:nvSpPr>
        <p:spPr>
          <a:xfrm>
            <a:off x="2682466" y="3306079"/>
            <a:ext cx="2921327" cy="1779734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9915" h="883530">
                <a:moveTo>
                  <a:pt x="45229" y="0"/>
                </a:moveTo>
                <a:lnTo>
                  <a:pt x="1779092" y="0"/>
                </a:lnTo>
                <a:lnTo>
                  <a:pt x="2339915" y="437003"/>
                </a:lnTo>
                <a:lnTo>
                  <a:pt x="1779092" y="874005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Прямоугольник 39"/>
          <p:cNvSpPr/>
          <p:nvPr/>
        </p:nvSpPr>
        <p:spPr>
          <a:xfrm>
            <a:off x="3314647" y="3403192"/>
            <a:ext cx="19870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Подбор и испытание полимерного материала (30.06.2024)</a:t>
            </a:r>
            <a:endParaRPr lang="ru-RU" dirty="0">
              <a:solidFill>
                <a:srgbClr val="8F00FF"/>
              </a:solidFill>
              <a:latin typeface="Gilroy-ExtraBold"/>
            </a:endParaRPr>
          </a:p>
        </p:txBody>
      </p:sp>
      <p:sp>
        <p:nvSpPr>
          <p:cNvPr id="46" name="Пятиугольник 22"/>
          <p:cNvSpPr/>
          <p:nvPr/>
        </p:nvSpPr>
        <p:spPr>
          <a:xfrm>
            <a:off x="7875798" y="3283195"/>
            <a:ext cx="3592342" cy="1789123"/>
          </a:xfrm>
          <a:custGeom>
            <a:avLst/>
            <a:gdLst>
              <a:gd name="connsiteX0" fmla="*/ 0 w 2294686"/>
              <a:gd name="connsiteY0" fmla="*/ 0 h 874005"/>
              <a:gd name="connsiteX1" fmla="*/ 1733863 w 2294686"/>
              <a:gd name="connsiteY1" fmla="*/ 0 h 874005"/>
              <a:gd name="connsiteX2" fmla="*/ 2294686 w 2294686"/>
              <a:gd name="connsiteY2" fmla="*/ 437003 h 874005"/>
              <a:gd name="connsiteX3" fmla="*/ 1733863 w 2294686"/>
              <a:gd name="connsiteY3" fmla="*/ 874005 h 874005"/>
              <a:gd name="connsiteX4" fmla="*/ 0 w 2294686"/>
              <a:gd name="connsiteY4" fmla="*/ 874005 h 874005"/>
              <a:gd name="connsiteX5" fmla="*/ 0 w 2294686"/>
              <a:gd name="connsiteY5" fmla="*/ 0 h 874005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0 w 2294686"/>
              <a:gd name="connsiteY0" fmla="*/ 0 h 883530"/>
              <a:gd name="connsiteX1" fmla="*/ 1733863 w 2294686"/>
              <a:gd name="connsiteY1" fmla="*/ 0 h 883530"/>
              <a:gd name="connsiteX2" fmla="*/ 2294686 w 2294686"/>
              <a:gd name="connsiteY2" fmla="*/ 437003 h 883530"/>
              <a:gd name="connsiteX3" fmla="*/ 1733863 w 2294686"/>
              <a:gd name="connsiteY3" fmla="*/ 874005 h 883530"/>
              <a:gd name="connsiteX4" fmla="*/ 0 w 2294686"/>
              <a:gd name="connsiteY4" fmla="*/ 883530 h 883530"/>
              <a:gd name="connsiteX5" fmla="*/ 0 w 2294686"/>
              <a:gd name="connsiteY5" fmla="*/ 0 h 883530"/>
              <a:gd name="connsiteX0" fmla="*/ 45229 w 2339915"/>
              <a:gd name="connsiteY0" fmla="*/ 0 h 883530"/>
              <a:gd name="connsiteX1" fmla="*/ 1779092 w 2339915"/>
              <a:gd name="connsiteY1" fmla="*/ 0 h 883530"/>
              <a:gd name="connsiteX2" fmla="*/ 2339915 w 2339915"/>
              <a:gd name="connsiteY2" fmla="*/ 437003 h 883530"/>
              <a:gd name="connsiteX3" fmla="*/ 1779092 w 2339915"/>
              <a:gd name="connsiteY3" fmla="*/ 874005 h 883530"/>
              <a:gd name="connsiteX4" fmla="*/ 45229 w 2339915"/>
              <a:gd name="connsiteY4" fmla="*/ 883530 h 883530"/>
              <a:gd name="connsiteX5" fmla="*/ 427836 w 2339915"/>
              <a:gd name="connsiteY5" fmla="*/ 449210 h 883530"/>
              <a:gd name="connsiteX6" fmla="*/ 45229 w 2339915"/>
              <a:gd name="connsiteY6" fmla="*/ 0 h 883530"/>
              <a:gd name="connsiteX0" fmla="*/ 45229 w 2698492"/>
              <a:gd name="connsiteY0" fmla="*/ 0 h 883530"/>
              <a:gd name="connsiteX1" fmla="*/ 1779092 w 2698492"/>
              <a:gd name="connsiteY1" fmla="*/ 0 h 883530"/>
              <a:gd name="connsiteX2" fmla="*/ 2698492 w 2698492"/>
              <a:gd name="connsiteY2" fmla="*/ 432275 h 883530"/>
              <a:gd name="connsiteX3" fmla="*/ 1779092 w 2698492"/>
              <a:gd name="connsiteY3" fmla="*/ 874005 h 883530"/>
              <a:gd name="connsiteX4" fmla="*/ 45229 w 2698492"/>
              <a:gd name="connsiteY4" fmla="*/ 883530 h 883530"/>
              <a:gd name="connsiteX5" fmla="*/ 427836 w 2698492"/>
              <a:gd name="connsiteY5" fmla="*/ 449210 h 883530"/>
              <a:gd name="connsiteX6" fmla="*/ 45229 w 2698492"/>
              <a:gd name="connsiteY6" fmla="*/ 0 h 883530"/>
              <a:gd name="connsiteX0" fmla="*/ 45229 w 2698492"/>
              <a:gd name="connsiteY0" fmla="*/ 0 h 883530"/>
              <a:gd name="connsiteX1" fmla="*/ 2290255 w 2698492"/>
              <a:gd name="connsiteY1" fmla="*/ 0 h 883530"/>
              <a:gd name="connsiteX2" fmla="*/ 2698492 w 2698492"/>
              <a:gd name="connsiteY2" fmla="*/ 432275 h 883530"/>
              <a:gd name="connsiteX3" fmla="*/ 1779092 w 2698492"/>
              <a:gd name="connsiteY3" fmla="*/ 874005 h 883530"/>
              <a:gd name="connsiteX4" fmla="*/ 45229 w 2698492"/>
              <a:gd name="connsiteY4" fmla="*/ 883530 h 883530"/>
              <a:gd name="connsiteX5" fmla="*/ 427836 w 2698492"/>
              <a:gd name="connsiteY5" fmla="*/ 449210 h 883530"/>
              <a:gd name="connsiteX6" fmla="*/ 45229 w 2698492"/>
              <a:gd name="connsiteY6" fmla="*/ 0 h 883530"/>
              <a:gd name="connsiteX0" fmla="*/ 45229 w 2698492"/>
              <a:gd name="connsiteY0" fmla="*/ 0 h 883530"/>
              <a:gd name="connsiteX1" fmla="*/ 2290255 w 2698492"/>
              <a:gd name="connsiteY1" fmla="*/ 0 h 883530"/>
              <a:gd name="connsiteX2" fmla="*/ 2698492 w 2698492"/>
              <a:gd name="connsiteY2" fmla="*/ 432275 h 883530"/>
              <a:gd name="connsiteX3" fmla="*/ 2351289 w 2698492"/>
              <a:gd name="connsiteY3" fmla="*/ 850362 h 883530"/>
              <a:gd name="connsiteX4" fmla="*/ 45229 w 2698492"/>
              <a:gd name="connsiteY4" fmla="*/ 883530 h 883530"/>
              <a:gd name="connsiteX5" fmla="*/ 427836 w 2698492"/>
              <a:gd name="connsiteY5" fmla="*/ 449210 h 883530"/>
              <a:gd name="connsiteX6" fmla="*/ 45229 w 2698492"/>
              <a:gd name="connsiteY6" fmla="*/ 0 h 883530"/>
              <a:gd name="connsiteX0" fmla="*/ 45229 w 2698492"/>
              <a:gd name="connsiteY0" fmla="*/ 0 h 888191"/>
              <a:gd name="connsiteX1" fmla="*/ 2290255 w 2698492"/>
              <a:gd name="connsiteY1" fmla="*/ 0 h 888191"/>
              <a:gd name="connsiteX2" fmla="*/ 2698492 w 2698492"/>
              <a:gd name="connsiteY2" fmla="*/ 432275 h 888191"/>
              <a:gd name="connsiteX3" fmla="*/ 2358295 w 2698492"/>
              <a:gd name="connsiteY3" fmla="*/ 888191 h 888191"/>
              <a:gd name="connsiteX4" fmla="*/ 45229 w 2698492"/>
              <a:gd name="connsiteY4" fmla="*/ 883530 h 888191"/>
              <a:gd name="connsiteX5" fmla="*/ 427836 w 2698492"/>
              <a:gd name="connsiteY5" fmla="*/ 449210 h 888191"/>
              <a:gd name="connsiteX6" fmla="*/ 45229 w 2698492"/>
              <a:gd name="connsiteY6" fmla="*/ 0 h 88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8492" h="888191">
                <a:moveTo>
                  <a:pt x="45229" y="0"/>
                </a:moveTo>
                <a:lnTo>
                  <a:pt x="2290255" y="0"/>
                </a:lnTo>
                <a:lnTo>
                  <a:pt x="2698492" y="432275"/>
                </a:lnTo>
                <a:lnTo>
                  <a:pt x="2358295" y="888191"/>
                </a:lnTo>
                <a:lnTo>
                  <a:pt x="45229" y="883530"/>
                </a:lnTo>
                <a:cubicBezTo>
                  <a:pt x="-165374" y="812731"/>
                  <a:pt x="427836" y="596465"/>
                  <a:pt x="427836" y="449210"/>
                </a:cubicBezTo>
                <a:cubicBezTo>
                  <a:pt x="427836" y="301955"/>
                  <a:pt x="-165374" y="74868"/>
                  <a:pt x="45229" y="0"/>
                </a:cubicBezTo>
                <a:close/>
              </a:path>
            </a:pathLst>
          </a:cu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7" name="Прямоугольник 46"/>
          <p:cNvSpPr/>
          <p:nvPr/>
        </p:nvSpPr>
        <p:spPr>
          <a:xfrm>
            <a:off x="8580474" y="3274828"/>
            <a:ext cx="24151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Поиск потенциального индустриального партнера , разработка ТЭО (30.06.2025)</a:t>
            </a:r>
          </a:p>
        </p:txBody>
      </p:sp>
    </p:spTree>
    <p:extLst>
      <p:ext uri="{BB962C8B-B14F-4D97-AF65-F5344CB8AC3E}">
        <p14:creationId xmlns:p14="http://schemas.microsoft.com/office/powerpoint/2010/main" val="3665399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0" y="2076069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Помощь в поиске индустриального партнёра.</a:t>
            </a:r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Организация  рекламной компании.</a:t>
            </a:r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Участие в отраслевых конференциях. </a:t>
            </a:r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>
              <a:solidFill>
                <a:srgbClr val="8F00FF"/>
              </a:solidFill>
              <a:latin typeface="Gilroy-ExtraBold"/>
            </a:endParaRPr>
          </a:p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Помощь в получении гранта на проведение работ.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D254F0-8D23-4FF4-AF9B-41FCEA98A856}"/>
              </a:ext>
            </a:extLst>
          </p:cNvPr>
          <p:cNvSpPr txBox="1"/>
          <p:nvPr/>
        </p:nvSpPr>
        <p:spPr>
          <a:xfrm>
            <a:off x="0" y="345043"/>
            <a:ext cx="61055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Запросы команды </a:t>
            </a:r>
            <a:br>
              <a:rPr lang="ru-RU" sz="2800" dirty="0">
                <a:solidFill>
                  <a:srgbClr val="8F00FF"/>
                </a:solidFill>
                <a:latin typeface="Gilroy-ExtraBold"/>
              </a:rPr>
            </a:br>
            <a:r>
              <a:rPr lang="ru-RU" sz="2800" dirty="0">
                <a:solidFill>
                  <a:srgbClr val="8F00FF"/>
                </a:solidFill>
                <a:latin typeface="Gilroy-ExtraBold"/>
              </a:rPr>
              <a:t>(призыв к действию)</a:t>
            </a:r>
          </a:p>
        </p:txBody>
      </p:sp>
    </p:spTree>
    <p:extLst>
      <p:ext uri="{BB962C8B-B14F-4D97-AF65-F5344CB8AC3E}">
        <p14:creationId xmlns:p14="http://schemas.microsoft.com/office/powerpoint/2010/main" val="204818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136702" y="300244"/>
            <a:ext cx="562563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Команда проекта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Научный руководитель: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 err="1">
                <a:solidFill>
                  <a:srgbClr val="8F00FF"/>
                </a:solidFill>
                <a:latin typeface="Gilroy-ExtraBold"/>
              </a:rPr>
              <a:t>Шайдаков</a:t>
            </a:r>
            <a:r>
              <a:rPr lang="ru-RU" sz="2000" dirty="0">
                <a:solidFill>
                  <a:srgbClr val="8F00FF"/>
                </a:solidFill>
                <a:latin typeface="Gilroy-ExtraBold"/>
              </a:rPr>
              <a:t> Владимир Владимирович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Лидер проекта: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Хафизов Тимур </a:t>
            </a:r>
            <a:r>
              <a:rPr lang="ru-RU" sz="2000" dirty="0" err="1">
                <a:solidFill>
                  <a:srgbClr val="8F00FF"/>
                </a:solidFill>
                <a:latin typeface="Gilroy-ExtraBold"/>
              </a:rPr>
              <a:t>Азаматович</a:t>
            </a: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Ответственный за технологию: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Мутных Никита Вячеславович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Ответственный за технику: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Каргин Никита Сергеевич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Научные консультанты: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Пензин Алексей Вячеславович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Гамилова </a:t>
            </a:r>
            <a:r>
              <a:rPr lang="ru-RU" sz="2000" dirty="0" err="1">
                <a:solidFill>
                  <a:srgbClr val="8F00FF"/>
                </a:solidFill>
                <a:latin typeface="Gilroy-ExtraBold"/>
              </a:rPr>
              <a:t>Дилара</a:t>
            </a:r>
            <a:r>
              <a:rPr lang="ru-RU" sz="2000" dirty="0">
                <a:solidFill>
                  <a:srgbClr val="8F00FF"/>
                </a:solidFill>
                <a:latin typeface="Gilroy-ExtraBold"/>
              </a:rPr>
              <a:t> </a:t>
            </a:r>
            <a:r>
              <a:rPr lang="ru-RU" sz="2000" dirty="0" err="1">
                <a:solidFill>
                  <a:srgbClr val="8F00FF"/>
                </a:solidFill>
                <a:latin typeface="Gilroy-ExtraBold"/>
              </a:rPr>
              <a:t>Агеламовна</a:t>
            </a:r>
            <a:br>
              <a:rPr lang="ru-RU" sz="2000" dirty="0">
                <a:solidFill>
                  <a:srgbClr val="8F00FF"/>
                </a:solidFill>
                <a:latin typeface="Gilroy-ExtraBold"/>
              </a:rPr>
            </a:b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Копейкин Илья Сергеевич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376129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CE796-78AA-448D-88A8-43A2AF434C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088" y="669112"/>
            <a:ext cx="5399223" cy="60335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421BD-C79F-49CC-BC14-B96750474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7C97D7-878A-45B8-82CC-C4CF0C428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5BD7E6-D9FD-4BCF-B3D9-AF9C66C0C5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" y="-814235"/>
            <a:ext cx="2203050" cy="26134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94F4FF-DE6C-4EC2-8BB5-62F2C88BEF00}"/>
              </a:ext>
            </a:extLst>
          </p:cNvPr>
          <p:cNvSpPr txBox="1"/>
          <p:nvPr/>
        </p:nvSpPr>
        <p:spPr>
          <a:xfrm>
            <a:off x="4900364" y="492510"/>
            <a:ext cx="1123846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Контакты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Научный руководитель: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 err="1">
                <a:solidFill>
                  <a:srgbClr val="8F00FF"/>
                </a:solidFill>
                <a:latin typeface="Gilroy-ExtraBold"/>
              </a:rPr>
              <a:t>Шайдаков</a:t>
            </a:r>
            <a:r>
              <a:rPr lang="ru-RU" sz="2000" dirty="0">
                <a:solidFill>
                  <a:srgbClr val="8F00FF"/>
                </a:solidFill>
                <a:latin typeface="Gilroy-ExtraBold"/>
              </a:rPr>
              <a:t> Владимир Владимирович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8-917-342-29-18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Лидер проекта: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Хафизов Тимур </a:t>
            </a:r>
            <a:r>
              <a:rPr lang="ru-RU" sz="2000" dirty="0" err="1">
                <a:solidFill>
                  <a:srgbClr val="8F00FF"/>
                </a:solidFill>
                <a:latin typeface="Gilroy-ExtraBold"/>
              </a:rPr>
              <a:t>Азаматович</a:t>
            </a: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8-987-100-72-29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>
              <a:solidFill>
                <a:srgbClr val="8F00FF"/>
              </a:solidFill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589699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421BD-C79F-49CC-BC14-B96750474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7C97D7-878A-45B8-82CC-C4CF0C428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5BD7E6-D9FD-4BCF-B3D9-AF9C66C0C5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" y="-814235"/>
            <a:ext cx="2203050" cy="2613491"/>
          </a:xfrm>
          <a:prstGeom prst="rect">
            <a:avLst/>
          </a:prstGeom>
        </p:spPr>
      </p:pic>
      <p:pic>
        <p:nvPicPr>
          <p:cNvPr id="2" name="мобильный комплек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28720" y="613860"/>
            <a:ext cx="7076303" cy="530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0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043093-DF52-0D23-2D56-D946C3FCF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29" y="-1322705"/>
            <a:ext cx="3765227" cy="44607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40BCEF-5734-8A05-8D5F-3146D5BF5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901" y="0"/>
            <a:ext cx="1934563" cy="27343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0D9533-2490-078E-DFEB-DA3519B0B5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499" y="3555019"/>
            <a:ext cx="2220114" cy="31380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AEA1CF-B7A1-167E-7348-15FD25AE55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768" y="3962274"/>
            <a:ext cx="2466267" cy="34859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BB6687-7ED2-EB35-9452-FED07E5EE6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97" y="4928617"/>
            <a:ext cx="1266175" cy="17896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7738FA-6E03-C574-600A-D29C42138F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97" y="316826"/>
            <a:ext cx="3499709" cy="24760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A2EE1D0-38AF-C4FA-EBCD-AAC3189812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922" y="321476"/>
            <a:ext cx="1900052" cy="190005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765D34E-D2CB-E20F-7179-9EC4FAF066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321" y="2605309"/>
            <a:ext cx="2008324" cy="200832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B75761-7D2A-D719-7F16-678ACC18CF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9538" y="-68093"/>
            <a:ext cx="1732594" cy="244892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BAB3163-0587-C74B-FC24-13237AE0D3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728" y="4163701"/>
            <a:ext cx="2134028" cy="301633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EB03B50-217B-5688-B1DC-8C6F4B02A12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" y="2095826"/>
            <a:ext cx="2766770" cy="195746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F5319C8-8B2A-D996-414F-CC34A1F734C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514" y="3609471"/>
            <a:ext cx="4591619" cy="324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65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618</Words>
  <Application>Microsoft Office PowerPoint</Application>
  <PresentationFormat>Широкоэкранный</PresentationFormat>
  <Paragraphs>130</Paragraphs>
  <Slides>13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Franklin Gothic Demi</vt:lpstr>
      <vt:lpstr>Gilroy-ExtraBold</vt:lpstr>
      <vt:lpstr>Helvetica Neue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акселерационной программы  </vt:lpstr>
      <vt:lpstr>Дорожная карта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PolinaYO</dc:creator>
  <cp:lastModifiedBy>timur.26102000@mail.ru</cp:lastModifiedBy>
  <cp:revision>54</cp:revision>
  <dcterms:created xsi:type="dcterms:W3CDTF">2023-07-06T18:33:38Z</dcterms:created>
  <dcterms:modified xsi:type="dcterms:W3CDTF">2023-12-05T10:43:09Z</dcterms:modified>
</cp:coreProperties>
</file>