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70" r:id="rId2"/>
    <p:sldId id="309" r:id="rId3"/>
    <p:sldId id="308" r:id="rId4"/>
    <p:sldId id="281" r:id="rId5"/>
    <p:sldId id="307" r:id="rId6"/>
    <p:sldId id="310" r:id="rId7"/>
    <p:sldId id="311" r:id="rId8"/>
    <p:sldId id="313" r:id="rId9"/>
    <p:sldId id="312" r:id="rId10"/>
    <p:sldId id="315" r:id="rId11"/>
    <p:sldId id="314" r:id="rId12"/>
    <p:sldId id="316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3C1"/>
    <a:srgbClr val="ADDAE3"/>
    <a:srgbClr val="9F00FF"/>
    <a:srgbClr val="F5862B"/>
    <a:srgbClr val="FCAF17"/>
    <a:srgbClr val="FF2F2D"/>
    <a:srgbClr val="B5D8E1"/>
    <a:srgbClr val="FD493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653" autoAdjust="0"/>
    <p:restoredTop sz="94694"/>
  </p:normalViewPr>
  <p:slideViewPr>
    <p:cSldViewPr snapToGrid="0" snapToObjects="1" showGuides="1">
      <p:cViewPr varScale="1">
        <p:scale>
          <a:sx n="85" d="100"/>
          <a:sy n="85" d="100"/>
        </p:scale>
        <p:origin x="264" y="9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6596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3313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4784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8457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A26D743-E31F-44F6-B546-F176D83478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34000"/>
                    </a14:imgEffect>
                  </a14:imgLayer>
                </a14:imgProps>
              </a:ext>
            </a:extLst>
          </a:blip>
          <a:srcRect t="1408" r="5487" b="17450"/>
          <a:stretch/>
        </p:blipFill>
        <p:spPr>
          <a:xfrm>
            <a:off x="1" y="-123671"/>
            <a:ext cx="12192000" cy="6981671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B124F95-5422-4B8A-A8DF-2784F8B48B4E}"/>
              </a:ext>
            </a:extLst>
          </p:cNvPr>
          <p:cNvSpPr/>
          <p:nvPr/>
        </p:nvSpPr>
        <p:spPr>
          <a:xfrm>
            <a:off x="0" y="-123671"/>
            <a:ext cx="12192000" cy="6981671"/>
          </a:xfrm>
          <a:prstGeom prst="rect">
            <a:avLst/>
          </a:prstGeom>
          <a:solidFill>
            <a:srgbClr val="FBB3C1">
              <a:alpha val="60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51" name="Текст 2"/>
          <p:cNvSpPr txBox="1"/>
          <p:nvPr/>
        </p:nvSpPr>
        <p:spPr>
          <a:xfrm>
            <a:off x="623888" y="1681313"/>
            <a:ext cx="4831212" cy="50773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 lnSpcReduction="2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>
              <a:solidFill>
                <a:schemeClr val="tx1"/>
              </a:solidFill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>
                <a:solidFill>
                  <a:schemeClr val="tx1"/>
                </a:solidFill>
              </a:rPr>
              <a:t>Разработка </a:t>
            </a:r>
            <a:r>
              <a:rPr lang="ru-RU" sz="4000" dirty="0" err="1">
                <a:solidFill>
                  <a:schemeClr val="tx1"/>
                </a:solidFill>
              </a:rPr>
              <a:t>безглютеновых</a:t>
            </a:r>
            <a:r>
              <a:rPr lang="ru-RU" sz="4000" dirty="0">
                <a:solidFill>
                  <a:schemeClr val="tx1"/>
                </a:solidFill>
              </a:rPr>
              <a:t> и </a:t>
            </a:r>
            <a:r>
              <a:rPr lang="ru-RU" sz="4000" dirty="0" err="1">
                <a:solidFill>
                  <a:schemeClr val="tx1"/>
                </a:solidFill>
              </a:rPr>
              <a:t>безлактозных</a:t>
            </a:r>
            <a:r>
              <a:rPr lang="ru-RU" sz="4000" dirty="0">
                <a:solidFill>
                  <a:schemeClr val="tx1"/>
                </a:solidFill>
              </a:rPr>
              <a:t> кондитерских изделий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chemeClr val="tx1"/>
              </a:solidFill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/>
                </a:solidFill>
              </a:rPr>
              <a:t>ЗАКУТНЯЯ ДИАНА</a:t>
            </a:r>
            <a:r>
              <a:rPr dirty="0">
                <a:solidFill>
                  <a:schemeClr val="tx1"/>
                </a:solidFill>
              </a:rPr>
              <a:t> </a:t>
            </a:r>
            <a:endParaRPr sz="6900" dirty="0">
              <a:solidFill>
                <a:schemeClr val="tx1"/>
              </a:solidFill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ЛИДЕР КОМАНДЫ</a:t>
            </a:r>
            <a:endParaRPr dirty="0"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6D2F760-A039-41C7-A88D-C7D624414C5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9000"/>
                    </a14:imgEffect>
                  </a14:imgLayer>
                </a14:imgProps>
              </a:ext>
            </a:extLst>
          </a:blip>
          <a:srcRect l="8860" t="5032" r="9167" b="7577"/>
          <a:stretch/>
        </p:blipFill>
        <p:spPr>
          <a:xfrm>
            <a:off x="10095065" y="-123671"/>
            <a:ext cx="2096934" cy="2147455"/>
          </a:xfrm>
          <a:custGeom>
            <a:avLst/>
            <a:gdLst>
              <a:gd name="connsiteX0" fmla="*/ 349496 w 2096934"/>
              <a:gd name="connsiteY0" fmla="*/ 0 h 2147455"/>
              <a:gd name="connsiteX1" fmla="*/ 1747440 w 2096934"/>
              <a:gd name="connsiteY1" fmla="*/ 0 h 2147455"/>
              <a:gd name="connsiteX2" fmla="*/ 2089835 w 2096934"/>
              <a:gd name="connsiteY2" fmla="*/ 279060 h 2147455"/>
              <a:gd name="connsiteX3" fmla="*/ 2096934 w 2096934"/>
              <a:gd name="connsiteY3" fmla="*/ 349476 h 2147455"/>
              <a:gd name="connsiteX4" fmla="*/ 2096934 w 2096934"/>
              <a:gd name="connsiteY4" fmla="*/ 1797979 h 2147455"/>
              <a:gd name="connsiteX5" fmla="*/ 2089835 w 2096934"/>
              <a:gd name="connsiteY5" fmla="*/ 1868395 h 2147455"/>
              <a:gd name="connsiteX6" fmla="*/ 1747440 w 2096934"/>
              <a:gd name="connsiteY6" fmla="*/ 2147455 h 2147455"/>
              <a:gd name="connsiteX7" fmla="*/ 349496 w 2096934"/>
              <a:gd name="connsiteY7" fmla="*/ 2147455 h 2147455"/>
              <a:gd name="connsiteX8" fmla="*/ 0 w 2096934"/>
              <a:gd name="connsiteY8" fmla="*/ 1797959 h 2147455"/>
              <a:gd name="connsiteX9" fmla="*/ 0 w 2096934"/>
              <a:gd name="connsiteY9" fmla="*/ 349496 h 2147455"/>
              <a:gd name="connsiteX10" fmla="*/ 349496 w 2096934"/>
              <a:gd name="connsiteY10" fmla="*/ 0 h 2147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6934" h="2147455">
                <a:moveTo>
                  <a:pt x="349496" y="0"/>
                </a:moveTo>
                <a:lnTo>
                  <a:pt x="1747440" y="0"/>
                </a:lnTo>
                <a:cubicBezTo>
                  <a:pt x="1916333" y="0"/>
                  <a:pt x="2057246" y="119801"/>
                  <a:pt x="2089835" y="279060"/>
                </a:cubicBezTo>
                <a:lnTo>
                  <a:pt x="2096934" y="349476"/>
                </a:lnTo>
                <a:lnTo>
                  <a:pt x="2096934" y="1797979"/>
                </a:lnTo>
                <a:lnTo>
                  <a:pt x="2089835" y="1868395"/>
                </a:lnTo>
                <a:cubicBezTo>
                  <a:pt x="2057246" y="2027654"/>
                  <a:pt x="1916333" y="2147455"/>
                  <a:pt x="1747440" y="2147455"/>
                </a:cubicBezTo>
                <a:lnTo>
                  <a:pt x="349496" y="2147455"/>
                </a:lnTo>
                <a:cubicBezTo>
                  <a:pt x="156475" y="2147455"/>
                  <a:pt x="0" y="1990980"/>
                  <a:pt x="0" y="1797959"/>
                </a:cubicBezTo>
                <a:lnTo>
                  <a:pt x="0" y="349496"/>
                </a:lnTo>
                <a:cubicBezTo>
                  <a:pt x="0" y="156475"/>
                  <a:pt x="156475" y="0"/>
                  <a:pt x="349496" y="0"/>
                </a:cubicBezTo>
                <a:close/>
              </a:path>
            </a:pathLst>
          </a:cu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77900487-CC78-4CEE-AEA0-9880CE4707EB}"/>
              </a:ext>
            </a:extLst>
          </p:cNvPr>
          <p:cNvSpPr/>
          <p:nvPr/>
        </p:nvSpPr>
        <p:spPr>
          <a:xfrm>
            <a:off x="10095065" y="-123671"/>
            <a:ext cx="2096935" cy="2147455"/>
          </a:xfrm>
          <a:prstGeom prst="round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8D930B2-1266-4DFC-8EDD-57A34EEF0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D42472C5-FC21-FB0D-7361-C6F48B2412B8}"/>
              </a:ext>
            </a:extLst>
          </p:cNvPr>
          <p:cNvSpPr/>
          <p:nvPr/>
        </p:nvSpPr>
        <p:spPr>
          <a:xfrm>
            <a:off x="2607571" y="2246319"/>
            <a:ext cx="1347020" cy="1297093"/>
          </a:xfrm>
          <a:prstGeom prst="roundRect">
            <a:avLst/>
          </a:prstGeom>
          <a:noFill/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5FA128-7C45-90A3-0AAB-5E415594BADE}"/>
              </a:ext>
            </a:extLst>
          </p:cNvPr>
          <p:cNvSpPr txBox="1"/>
          <p:nvPr/>
        </p:nvSpPr>
        <p:spPr>
          <a:xfrm>
            <a:off x="530941" y="642743"/>
            <a:ext cx="6607277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Gilroy-ExtraBold"/>
                <a:sym typeface="Helvetica"/>
              </a:rPr>
              <a:t>ПРОБЛЕМА И ЕЕ РЕШЕНИЕ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FD97EA0-8A14-695F-082A-F1B5D3D232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27584" y="2322005"/>
            <a:ext cx="1106995" cy="110699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B88BD00-EEC1-E2C5-1E8A-3C46925D08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35510" y="2322005"/>
            <a:ext cx="1005136" cy="100513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492A028-5470-0A4A-D984-3BE4D9157C41}"/>
              </a:ext>
            </a:extLst>
          </p:cNvPr>
          <p:cNvSpPr txBox="1"/>
          <p:nvPr/>
        </p:nvSpPr>
        <p:spPr>
          <a:xfrm>
            <a:off x="976427" y="3963134"/>
            <a:ext cx="4609307" cy="19389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Gilroy-Light"/>
                <a:sym typeface="Helvetica"/>
              </a:rPr>
              <a:t>В последние годы возросла потребность в </a:t>
            </a:r>
            <a:r>
              <a:rPr kumimoji="0" lang="ru-RU" sz="2400" b="0" i="0" u="none" strike="noStrike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uFillTx/>
                <a:latin typeface="Gilroy-Light"/>
                <a:sym typeface="Helvetica"/>
              </a:rPr>
              <a:t>безглютеновых</a:t>
            </a: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Gilroy-Light"/>
                <a:sym typeface="Helvetica"/>
              </a:rPr>
              <a:t> и </a:t>
            </a:r>
            <a:r>
              <a:rPr kumimoji="0" lang="ru-RU" sz="2400" b="0" i="0" u="none" strike="noStrike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uFillTx/>
                <a:latin typeface="Gilroy-Light"/>
                <a:sym typeface="Helvetica"/>
              </a:rPr>
              <a:t>безлактозных</a:t>
            </a:r>
            <a:r>
              <a:rPr lang="ru-RU" sz="2400" dirty="0">
                <a:solidFill>
                  <a:schemeClr val="tx1"/>
                </a:solidFill>
                <a:latin typeface="Gilroy-Light"/>
              </a:rPr>
              <a:t> </a:t>
            </a: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Gilroy-Light"/>
                <a:sym typeface="Helvetica"/>
              </a:rPr>
              <a:t>продуктах питания для больных целиакией и людей с непереносимостью лактозы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Gilroy-Light"/>
              <a:sym typeface="Helvetic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39E7B6-A653-376E-621E-DEFF9F313024}"/>
              </a:ext>
            </a:extLst>
          </p:cNvPr>
          <p:cNvSpPr txBox="1"/>
          <p:nvPr/>
        </p:nvSpPr>
        <p:spPr>
          <a:xfrm>
            <a:off x="6964472" y="3963134"/>
            <a:ext cx="3747212" cy="19389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Gilroy-Light"/>
                <a:sym typeface="Helvetica"/>
              </a:rPr>
              <a:t>Продукт проекта поможет удовлетворить потребность потребителя во вкусных, но разрешенных для него кондитерских изделиях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F8F7E381-ACAA-6F4E-7658-53519B66A3F9}"/>
              </a:ext>
            </a:extLst>
          </p:cNvPr>
          <p:cNvSpPr/>
          <p:nvPr/>
        </p:nvSpPr>
        <p:spPr>
          <a:xfrm>
            <a:off x="8164568" y="2225537"/>
            <a:ext cx="1347020" cy="1297093"/>
          </a:xfrm>
          <a:prstGeom prst="roundRect">
            <a:avLst/>
          </a:prstGeom>
          <a:noFill/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350419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DB0FCD8-9204-41AA-8211-6A844CAA9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C87E1F0-3813-6162-3E01-1242B5B6A3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305" t="129" r="30626"/>
          <a:stretch/>
        </p:blipFill>
        <p:spPr>
          <a:xfrm>
            <a:off x="7350073" y="1207530"/>
            <a:ext cx="4286865" cy="5378246"/>
          </a:xfrm>
          <a:custGeom>
            <a:avLst/>
            <a:gdLst>
              <a:gd name="connsiteX0" fmla="*/ 714492 w 4286865"/>
              <a:gd name="connsiteY0" fmla="*/ 0 h 5378246"/>
              <a:gd name="connsiteX1" fmla="*/ 3572373 w 4286865"/>
              <a:gd name="connsiteY1" fmla="*/ 0 h 5378246"/>
              <a:gd name="connsiteX2" fmla="*/ 4286865 w 4286865"/>
              <a:gd name="connsiteY2" fmla="*/ 714492 h 5378246"/>
              <a:gd name="connsiteX3" fmla="*/ 4286865 w 4286865"/>
              <a:gd name="connsiteY3" fmla="*/ 4663754 h 5378246"/>
              <a:gd name="connsiteX4" fmla="*/ 3572373 w 4286865"/>
              <a:gd name="connsiteY4" fmla="*/ 5378246 h 5378246"/>
              <a:gd name="connsiteX5" fmla="*/ 714492 w 4286865"/>
              <a:gd name="connsiteY5" fmla="*/ 5378246 h 5378246"/>
              <a:gd name="connsiteX6" fmla="*/ 0 w 4286865"/>
              <a:gd name="connsiteY6" fmla="*/ 4663754 h 5378246"/>
              <a:gd name="connsiteX7" fmla="*/ 0 w 4286865"/>
              <a:gd name="connsiteY7" fmla="*/ 714492 h 5378246"/>
              <a:gd name="connsiteX8" fmla="*/ 714492 w 4286865"/>
              <a:gd name="connsiteY8" fmla="*/ 0 h 5378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86865" h="5378246">
                <a:moveTo>
                  <a:pt x="714492" y="0"/>
                </a:moveTo>
                <a:lnTo>
                  <a:pt x="3572373" y="0"/>
                </a:lnTo>
                <a:cubicBezTo>
                  <a:pt x="3966976" y="0"/>
                  <a:pt x="4286865" y="319889"/>
                  <a:pt x="4286865" y="714492"/>
                </a:cubicBezTo>
                <a:lnTo>
                  <a:pt x="4286865" y="4663754"/>
                </a:lnTo>
                <a:cubicBezTo>
                  <a:pt x="4286865" y="5058357"/>
                  <a:pt x="3966976" y="5378246"/>
                  <a:pt x="3572373" y="5378246"/>
                </a:cubicBezTo>
                <a:lnTo>
                  <a:pt x="714492" y="5378246"/>
                </a:lnTo>
                <a:cubicBezTo>
                  <a:pt x="319889" y="5378246"/>
                  <a:pt x="0" y="5058357"/>
                  <a:pt x="0" y="4663754"/>
                </a:cubicBezTo>
                <a:lnTo>
                  <a:pt x="0" y="714492"/>
                </a:lnTo>
                <a:cubicBezTo>
                  <a:pt x="0" y="319889"/>
                  <a:pt x="319889" y="0"/>
                  <a:pt x="714492" y="0"/>
                </a:cubicBez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B44C17-28F8-9379-F4B6-B94AEA70DE44}"/>
              </a:ext>
            </a:extLst>
          </p:cNvPr>
          <p:cNvSpPr txBox="1"/>
          <p:nvPr/>
        </p:nvSpPr>
        <p:spPr>
          <a:xfrm>
            <a:off x="555062" y="680575"/>
            <a:ext cx="4420060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ЦЕЛЕВАЯ АУДИТОРИЯ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A4C97D-BD67-D65F-C7A1-987D5631DDCA}"/>
              </a:ext>
            </a:extLst>
          </p:cNvPr>
          <p:cNvSpPr txBox="1"/>
          <p:nvPr/>
        </p:nvSpPr>
        <p:spPr>
          <a:xfrm>
            <a:off x="732042" y="2927159"/>
            <a:ext cx="5363957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>
              <a:spcBef>
                <a:spcPts val="20"/>
              </a:spcBef>
              <a:spcAft>
                <a:spcPts val="5"/>
              </a:spcAft>
            </a:pPr>
            <a:r>
              <a:rPr lang="ru-RU" sz="2400" dirty="0">
                <a:latin typeface="Gilroy-Light"/>
                <a:ea typeface="Times New Roman" panose="02020603050405020304" pitchFamily="18" charset="0"/>
              </a:rPr>
              <a:t>Л</a:t>
            </a:r>
            <a:r>
              <a:rPr lang="ru-RU" sz="2400" dirty="0">
                <a:effectLst/>
                <a:latin typeface="Gilroy-Light"/>
                <a:ea typeface="Times New Roman" panose="02020603050405020304" pitchFamily="18" charset="0"/>
              </a:rPr>
              <a:t>юди на правильном питании, диете, а также те, у кого аллергия на лактозу, целиакия,  сахарный диабет</a:t>
            </a:r>
          </a:p>
        </p:txBody>
      </p:sp>
    </p:spTree>
    <p:extLst>
      <p:ext uri="{BB962C8B-B14F-4D97-AF65-F5344CB8AC3E}">
        <p14:creationId xmlns:p14="http://schemas.microsoft.com/office/powerpoint/2010/main" val="3810526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59281D1-CBAC-53E9-08ED-9C0B345B9201}"/>
              </a:ext>
            </a:extLst>
          </p:cNvPr>
          <p:cNvSpPr/>
          <p:nvPr/>
        </p:nvSpPr>
        <p:spPr>
          <a:xfrm>
            <a:off x="0" y="0"/>
            <a:ext cx="12191989" cy="6858000"/>
          </a:xfrm>
          <a:prstGeom prst="rect">
            <a:avLst/>
          </a:prstGeom>
          <a:solidFill>
            <a:srgbClr val="FCAF17">
              <a:alpha val="77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87E56DC-37D5-4E78-BEE1-522E867708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427" t="10185" b="41"/>
          <a:stretch>
            <a:fillRect/>
          </a:stretch>
        </p:blipFill>
        <p:spPr>
          <a:xfrm>
            <a:off x="7561006" y="1406014"/>
            <a:ext cx="3991897" cy="5106381"/>
          </a:xfrm>
          <a:custGeom>
            <a:avLst/>
            <a:gdLst>
              <a:gd name="connsiteX0" fmla="*/ 665329 w 3991897"/>
              <a:gd name="connsiteY0" fmla="*/ 0 h 5106381"/>
              <a:gd name="connsiteX1" fmla="*/ 3326568 w 3991897"/>
              <a:gd name="connsiteY1" fmla="*/ 0 h 5106381"/>
              <a:gd name="connsiteX2" fmla="*/ 3991897 w 3991897"/>
              <a:gd name="connsiteY2" fmla="*/ 665329 h 5106381"/>
              <a:gd name="connsiteX3" fmla="*/ 3991897 w 3991897"/>
              <a:gd name="connsiteY3" fmla="*/ 4441052 h 5106381"/>
              <a:gd name="connsiteX4" fmla="*/ 3326568 w 3991897"/>
              <a:gd name="connsiteY4" fmla="*/ 5106381 h 5106381"/>
              <a:gd name="connsiteX5" fmla="*/ 665329 w 3991897"/>
              <a:gd name="connsiteY5" fmla="*/ 5106381 h 5106381"/>
              <a:gd name="connsiteX6" fmla="*/ 0 w 3991897"/>
              <a:gd name="connsiteY6" fmla="*/ 4441052 h 5106381"/>
              <a:gd name="connsiteX7" fmla="*/ 0 w 3991897"/>
              <a:gd name="connsiteY7" fmla="*/ 665329 h 5106381"/>
              <a:gd name="connsiteX8" fmla="*/ 665329 w 3991897"/>
              <a:gd name="connsiteY8" fmla="*/ 0 h 510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1897" h="5106381">
                <a:moveTo>
                  <a:pt x="665329" y="0"/>
                </a:moveTo>
                <a:lnTo>
                  <a:pt x="3326568" y="0"/>
                </a:lnTo>
                <a:cubicBezTo>
                  <a:pt x="3694019" y="0"/>
                  <a:pt x="3991897" y="297878"/>
                  <a:pt x="3991897" y="665329"/>
                </a:cubicBezTo>
                <a:lnTo>
                  <a:pt x="3991897" y="4441052"/>
                </a:lnTo>
                <a:cubicBezTo>
                  <a:pt x="3991897" y="4808503"/>
                  <a:pt x="3694019" y="5106381"/>
                  <a:pt x="3326568" y="5106381"/>
                </a:cubicBezTo>
                <a:lnTo>
                  <a:pt x="665329" y="5106381"/>
                </a:lnTo>
                <a:cubicBezTo>
                  <a:pt x="297878" y="5106381"/>
                  <a:pt x="0" y="4808503"/>
                  <a:pt x="0" y="4441052"/>
                </a:cubicBezTo>
                <a:lnTo>
                  <a:pt x="0" y="665329"/>
                </a:lnTo>
                <a:cubicBezTo>
                  <a:pt x="0" y="297878"/>
                  <a:pt x="297878" y="0"/>
                  <a:pt x="665329" y="0"/>
                </a:cubicBezTo>
                <a:close/>
              </a:path>
            </a:pathLst>
          </a:custGeom>
        </p:spPr>
      </p:pic>
      <p:sp>
        <p:nvSpPr>
          <p:cNvPr id="184" name="Текст 2"/>
          <p:cNvSpPr txBox="1"/>
          <p:nvPr/>
        </p:nvSpPr>
        <p:spPr>
          <a:xfrm>
            <a:off x="559690" y="66850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chemeClr val="tx1"/>
                </a:solidFill>
              </a:rPr>
              <a:t>ОПИСАНИЕ СТАРТАП-ПРОЕКТА</a:t>
            </a:r>
            <a:endParaRPr sz="3600" dirty="0">
              <a:solidFill>
                <a:schemeClr val="tx1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-18522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C7E668-EC30-BF1F-7453-2D0ACC414712}"/>
              </a:ext>
            </a:extLst>
          </p:cNvPr>
          <p:cNvSpPr txBox="1"/>
          <p:nvPr/>
        </p:nvSpPr>
        <p:spPr>
          <a:xfrm>
            <a:off x="728158" y="2944257"/>
            <a:ext cx="5025573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Готовый продукт питания: эклеры без глютена, лактозы и белого сахара</a:t>
            </a: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87BC910-C30A-225C-1215-D3F1EAD8884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2F2D">
              <a:alpha val="86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6D513289-2718-F20B-D60A-CCD4AD7B3001}"/>
              </a:ext>
            </a:extLst>
          </p:cNvPr>
          <p:cNvSpPr/>
          <p:nvPr/>
        </p:nvSpPr>
        <p:spPr>
          <a:xfrm>
            <a:off x="1839085" y="2023014"/>
            <a:ext cx="1445342" cy="1477323"/>
          </a:xfrm>
          <a:prstGeom prst="roundRect">
            <a:avLst/>
          </a:prstGeom>
          <a:noFill/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51D5755-D97A-981A-7412-8E2C9ABB2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0260" y="2243999"/>
            <a:ext cx="1111479" cy="110213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5F656E3-BBBE-4965-1718-D7B4A98CB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2663" y="2126903"/>
            <a:ext cx="1302097" cy="130209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E68A381-BDA2-80F5-E4EA-A5DC14F9C62F}"/>
              </a:ext>
            </a:extLst>
          </p:cNvPr>
          <p:cNvSpPr txBox="1"/>
          <p:nvPr/>
        </p:nvSpPr>
        <p:spPr>
          <a:xfrm>
            <a:off x="582610" y="688478"/>
            <a:ext cx="3940961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БИЗНЕС-МОДЕЛЬ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392D786-74C4-5220-FB49-217C284772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5248" y="2253121"/>
            <a:ext cx="1093016" cy="109301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3F35AD0-AF28-41CC-D827-DC84199E15F9}"/>
              </a:ext>
            </a:extLst>
          </p:cNvPr>
          <p:cNvSpPr txBox="1"/>
          <p:nvPr/>
        </p:nvSpPr>
        <p:spPr>
          <a:xfrm>
            <a:off x="1180603" y="3953539"/>
            <a:ext cx="3342968" cy="15696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Канал продвижения продукта-интернет(ведение социальных сетей, сайт)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29AEA5-CC9A-136F-1D18-43EAEE3B2EFE}"/>
              </a:ext>
            </a:extLst>
          </p:cNvPr>
          <p:cNvSpPr txBox="1"/>
          <p:nvPr/>
        </p:nvSpPr>
        <p:spPr>
          <a:xfrm>
            <a:off x="4768427" y="3953539"/>
            <a:ext cx="3190335" cy="26776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Канал продвижения продукта-реклама внутри учреждения(плакаты, раздаточные материалы) и наружная реклама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0EB9942-44F3-1F57-C3D6-84040FE1888A}"/>
              </a:ext>
            </a:extLst>
          </p:cNvPr>
          <p:cNvSpPr txBox="1"/>
          <p:nvPr/>
        </p:nvSpPr>
        <p:spPr>
          <a:xfrm>
            <a:off x="8115004" y="3953539"/>
            <a:ext cx="3190335" cy="15696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Будет осуществляться поставка продукции в пекарни, кондитерские и кафе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64770243-769C-D644-DBB1-2C35A4928643}"/>
              </a:ext>
            </a:extLst>
          </p:cNvPr>
          <p:cNvSpPr/>
          <p:nvPr/>
        </p:nvSpPr>
        <p:spPr>
          <a:xfrm>
            <a:off x="5373328" y="2023014"/>
            <a:ext cx="1445342" cy="1477323"/>
          </a:xfrm>
          <a:prstGeom prst="roundRect">
            <a:avLst/>
          </a:prstGeom>
          <a:noFill/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625A4D3D-30A8-8BE6-ADBB-5CF5BF9CA28C}"/>
              </a:ext>
            </a:extLst>
          </p:cNvPr>
          <p:cNvSpPr/>
          <p:nvPr/>
        </p:nvSpPr>
        <p:spPr>
          <a:xfrm>
            <a:off x="8711040" y="2023014"/>
            <a:ext cx="1445342" cy="1477323"/>
          </a:xfrm>
          <a:prstGeom prst="roundRect">
            <a:avLst/>
          </a:prstGeom>
          <a:noFill/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069958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94C8DC0-6136-0EBE-F6E7-332FA0F127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BB3C1">
              <a:alpha val="93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3F9AA3-0C6B-FDF6-2876-A6F517388E69}"/>
              </a:ext>
            </a:extLst>
          </p:cNvPr>
          <p:cNvSpPr txBox="1"/>
          <p:nvPr/>
        </p:nvSpPr>
        <p:spPr>
          <a:xfrm>
            <a:off x="535398" y="619432"/>
            <a:ext cx="2782529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3600" dirty="0">
                <a:latin typeface="Gilroy-ExtraBold"/>
              </a:rPr>
              <a:t>КОНКУРЕНТЫ</a:t>
            </a:r>
            <a:endParaRPr kumimoji="0" lang="ru-RU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ExtraBold"/>
              <a:sym typeface="Helvetica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BBC911D7-5E5F-379D-0F84-0D27DE0D8547}"/>
              </a:ext>
            </a:extLst>
          </p:cNvPr>
          <p:cNvCxnSpPr>
            <a:cxnSpLocks/>
          </p:cNvCxnSpPr>
          <p:nvPr/>
        </p:nvCxnSpPr>
        <p:spPr>
          <a:xfrm>
            <a:off x="412955" y="2172929"/>
            <a:ext cx="11375922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88208C55-B2C2-2B47-19C0-0FF03F47B3CA}"/>
              </a:ext>
            </a:extLst>
          </p:cNvPr>
          <p:cNvCxnSpPr>
            <a:cxnSpLocks/>
          </p:cNvCxnSpPr>
          <p:nvPr/>
        </p:nvCxnSpPr>
        <p:spPr>
          <a:xfrm>
            <a:off x="412955" y="2989005"/>
            <a:ext cx="11375922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A5EFDB79-EA75-656C-CAF5-0A8C00AB0C60}"/>
              </a:ext>
            </a:extLst>
          </p:cNvPr>
          <p:cNvCxnSpPr>
            <a:cxnSpLocks/>
          </p:cNvCxnSpPr>
          <p:nvPr/>
        </p:nvCxnSpPr>
        <p:spPr>
          <a:xfrm>
            <a:off x="412955" y="3792547"/>
            <a:ext cx="11375922" cy="2706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CAC9D805-D461-5A7E-E8CD-D99ADAA06945}"/>
              </a:ext>
            </a:extLst>
          </p:cNvPr>
          <p:cNvCxnSpPr>
            <a:cxnSpLocks/>
          </p:cNvCxnSpPr>
          <p:nvPr/>
        </p:nvCxnSpPr>
        <p:spPr>
          <a:xfrm>
            <a:off x="412955" y="4601501"/>
            <a:ext cx="11375922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57286F80-2917-38EB-0AE9-61278E0D5489}"/>
              </a:ext>
            </a:extLst>
          </p:cNvPr>
          <p:cNvCxnSpPr>
            <a:cxnSpLocks/>
          </p:cNvCxnSpPr>
          <p:nvPr/>
        </p:nvCxnSpPr>
        <p:spPr>
          <a:xfrm>
            <a:off x="412955" y="5407741"/>
            <a:ext cx="11375922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3B2A3228-9F9C-36F1-ECFC-A83DD68740E1}"/>
              </a:ext>
            </a:extLst>
          </p:cNvPr>
          <p:cNvCxnSpPr>
            <a:cxnSpLocks/>
          </p:cNvCxnSpPr>
          <p:nvPr/>
        </p:nvCxnSpPr>
        <p:spPr>
          <a:xfrm>
            <a:off x="3224981" y="1573160"/>
            <a:ext cx="0" cy="4562169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26077E34-8635-BBBF-991D-F9A78CB4D25D}"/>
              </a:ext>
            </a:extLst>
          </p:cNvPr>
          <p:cNvCxnSpPr>
            <a:cxnSpLocks/>
          </p:cNvCxnSpPr>
          <p:nvPr/>
        </p:nvCxnSpPr>
        <p:spPr>
          <a:xfrm>
            <a:off x="6942334" y="1573162"/>
            <a:ext cx="0" cy="4562168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E5559D67-38EE-F7D9-C7F1-2448D398C633}"/>
              </a:ext>
            </a:extLst>
          </p:cNvPr>
          <p:cNvCxnSpPr>
            <a:cxnSpLocks/>
          </p:cNvCxnSpPr>
          <p:nvPr/>
        </p:nvCxnSpPr>
        <p:spPr>
          <a:xfrm>
            <a:off x="10290189" y="1573161"/>
            <a:ext cx="0" cy="4562169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7326BE55-57C8-B379-0FA0-0F093409B0B3}"/>
              </a:ext>
            </a:extLst>
          </p:cNvPr>
          <p:cNvSpPr txBox="1"/>
          <p:nvPr/>
        </p:nvSpPr>
        <p:spPr>
          <a:xfrm>
            <a:off x="535398" y="2187820"/>
            <a:ext cx="3058293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ООО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«ЗОЛОТОЙ КОЛОС»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5012ACC-861B-F821-54D3-2714CFBE3520}"/>
              </a:ext>
            </a:extLst>
          </p:cNvPr>
          <p:cNvSpPr txBox="1"/>
          <p:nvPr/>
        </p:nvSpPr>
        <p:spPr>
          <a:xfrm>
            <a:off x="530485" y="3198169"/>
            <a:ext cx="1858296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ООО «ТБК»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BAABC44-53B1-DECB-040B-82D3E55135D5}"/>
              </a:ext>
            </a:extLst>
          </p:cNvPr>
          <p:cNvSpPr txBox="1"/>
          <p:nvPr/>
        </p:nvSpPr>
        <p:spPr>
          <a:xfrm>
            <a:off x="518421" y="1571011"/>
            <a:ext cx="2816481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Название компании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FB64C40-992C-45C2-D48D-2627CF67F434}"/>
              </a:ext>
            </a:extLst>
          </p:cNvPr>
          <p:cNvSpPr txBox="1"/>
          <p:nvPr/>
        </p:nvSpPr>
        <p:spPr>
          <a:xfrm>
            <a:off x="530485" y="3792547"/>
            <a:ext cx="2773849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ООО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«ФЭМИЛИ ФРЭНД»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140D9F3-A475-BA4A-73BD-211BA515FAE1}"/>
              </a:ext>
            </a:extLst>
          </p:cNvPr>
          <p:cNvSpPr txBox="1"/>
          <p:nvPr/>
        </p:nvSpPr>
        <p:spPr>
          <a:xfrm>
            <a:off x="535398" y="4748803"/>
            <a:ext cx="2340307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ООО «АВОСЬКА»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C29D479-3B54-3271-9428-CA191222C3FC}"/>
              </a:ext>
            </a:extLst>
          </p:cNvPr>
          <p:cNvSpPr txBox="1"/>
          <p:nvPr/>
        </p:nvSpPr>
        <p:spPr>
          <a:xfrm>
            <a:off x="535398" y="5587552"/>
            <a:ext cx="1484670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ООО «АВ»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360D52D-C235-446C-E728-CD20A624DA6E}"/>
              </a:ext>
            </a:extLst>
          </p:cNvPr>
          <p:cNvSpPr txBox="1"/>
          <p:nvPr/>
        </p:nvSpPr>
        <p:spPr>
          <a:xfrm>
            <a:off x="3927987" y="1571011"/>
            <a:ext cx="2369576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Преимущества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85B4AEE-2C20-E586-BC18-D7FA3414FB76}"/>
              </a:ext>
            </a:extLst>
          </p:cNvPr>
          <p:cNvSpPr txBox="1"/>
          <p:nvPr/>
        </p:nvSpPr>
        <p:spPr>
          <a:xfrm>
            <a:off x="7462689" y="1570344"/>
            <a:ext cx="1592825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Недостатки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C8118DB-1F27-276A-254B-85F5960A6A20}"/>
              </a:ext>
            </a:extLst>
          </p:cNvPr>
          <p:cNvSpPr txBox="1"/>
          <p:nvPr/>
        </p:nvSpPr>
        <p:spPr>
          <a:xfrm>
            <a:off x="10593168" y="1570343"/>
            <a:ext cx="1366681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latin typeface="Gilroy-ExtraBold"/>
              </a:rPr>
              <a:t>Ц</a:t>
            </a: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ена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5FBB09-7138-49ED-9047-118075BFF9E7}"/>
              </a:ext>
            </a:extLst>
          </p:cNvPr>
          <p:cNvSpPr txBox="1"/>
          <p:nvPr/>
        </p:nvSpPr>
        <p:spPr>
          <a:xfrm>
            <a:off x="3254098" y="2137466"/>
            <a:ext cx="3717353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Широкий ассортимент продукции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Низкая стоимость продукции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Известность брен</a:t>
            </a:r>
            <a:r>
              <a:rPr lang="ru-RU" dirty="0"/>
              <a:t>да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1C96CB-2CA0-423D-A1E0-60E2F1E7663B}"/>
              </a:ext>
            </a:extLst>
          </p:cNvPr>
          <p:cNvSpPr txBox="1"/>
          <p:nvPr/>
        </p:nvSpPr>
        <p:spPr>
          <a:xfrm>
            <a:off x="7000566" y="2133515"/>
            <a:ext cx="3362634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Состав продукции подходит не для всех потребителей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Большая калорийность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94AB2B-BD5C-4006-9FBD-9DBA08188343}"/>
              </a:ext>
            </a:extLst>
          </p:cNvPr>
          <p:cNvSpPr txBox="1"/>
          <p:nvPr/>
        </p:nvSpPr>
        <p:spPr>
          <a:xfrm>
            <a:off x="3250507" y="2923170"/>
            <a:ext cx="3580033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Узкая специализация на </a:t>
            </a:r>
            <a:r>
              <a:rPr kumimoji="0" lang="ru-RU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безлактозной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и </a:t>
            </a:r>
            <a:r>
              <a:rPr kumimoji="0" lang="ru-RU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безглютеновой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продукции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41CAA6-C58E-4C59-8BC4-4DFD02ECEBC8}"/>
              </a:ext>
            </a:extLst>
          </p:cNvPr>
          <p:cNvSpPr txBox="1"/>
          <p:nvPr/>
        </p:nvSpPr>
        <p:spPr>
          <a:xfrm>
            <a:off x="7000565" y="2939754"/>
            <a:ext cx="3260505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Наличие сахара в составе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6B6D2B-866C-4C08-8C94-5EE3B413123C}"/>
              </a:ext>
            </a:extLst>
          </p:cNvPr>
          <p:cNvSpPr txBox="1"/>
          <p:nvPr/>
        </p:nvSpPr>
        <p:spPr>
          <a:xfrm>
            <a:off x="3257541" y="3739245"/>
            <a:ext cx="3636549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Долгий срок нахождения на рынке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Отсутствие глютена в продукции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811A4F-5698-49EA-BDB7-AFF8232BBDDC}"/>
              </a:ext>
            </a:extLst>
          </p:cNvPr>
          <p:cNvSpPr txBox="1"/>
          <p:nvPr/>
        </p:nvSpPr>
        <p:spPr>
          <a:xfrm>
            <a:off x="7000566" y="3748372"/>
            <a:ext cx="3318734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Высокая цена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Наличие лактозы в продукции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Наличие сахара </a:t>
            </a:r>
            <a:r>
              <a:rPr lang="ru-RU" dirty="0"/>
              <a:t>в продукции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F3F96A4-94AC-40E6-97B4-8AC0E2AED9E0}"/>
              </a:ext>
            </a:extLst>
          </p:cNvPr>
          <p:cNvSpPr txBox="1"/>
          <p:nvPr/>
        </p:nvSpPr>
        <p:spPr>
          <a:xfrm>
            <a:off x="3248870" y="4533666"/>
            <a:ext cx="3622462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Отсутствие сахара, глютена, лактозы в продукции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Широкий ассортимент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0F9693-964D-4C06-A157-8E1060BCD841}"/>
              </a:ext>
            </a:extLst>
          </p:cNvPr>
          <p:cNvSpPr txBox="1"/>
          <p:nvPr/>
        </p:nvSpPr>
        <p:spPr>
          <a:xfrm>
            <a:off x="7013337" y="4567860"/>
            <a:ext cx="3449056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Высокая цена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16FFC35-D117-40A8-9C0E-82ADEDE9440A}"/>
              </a:ext>
            </a:extLst>
          </p:cNvPr>
          <p:cNvSpPr txBox="1"/>
          <p:nvPr/>
        </p:nvSpPr>
        <p:spPr>
          <a:xfrm>
            <a:off x="3257541" y="5394326"/>
            <a:ext cx="3104048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Отсутствие сахара, глютена в продукции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83F99C8-645A-4460-A31E-2058E97B1B8A}"/>
              </a:ext>
            </a:extLst>
          </p:cNvPr>
          <p:cNvSpPr txBox="1"/>
          <p:nvPr/>
        </p:nvSpPr>
        <p:spPr>
          <a:xfrm>
            <a:off x="7008016" y="5402886"/>
            <a:ext cx="3152939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Высокая цена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Наличие лактозы в составе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7836CF0-9284-4EF3-9A4B-A6B015EB2CEC}"/>
              </a:ext>
            </a:extLst>
          </p:cNvPr>
          <p:cNvSpPr txBox="1"/>
          <p:nvPr/>
        </p:nvSpPr>
        <p:spPr>
          <a:xfrm>
            <a:off x="10442772" y="2259664"/>
            <a:ext cx="1234671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21-24 руб.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(за штуку)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8921E5D-1140-417A-9526-C2AE0E1AD966}"/>
              </a:ext>
            </a:extLst>
          </p:cNvPr>
          <p:cNvSpPr txBox="1"/>
          <p:nvPr/>
        </p:nvSpPr>
        <p:spPr>
          <a:xfrm>
            <a:off x="10458703" y="3258199"/>
            <a:ext cx="1202810" cy="4652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7ED67E3-E61C-493E-A216-453102309CE5}"/>
              </a:ext>
            </a:extLst>
          </p:cNvPr>
          <p:cNvSpPr txBox="1"/>
          <p:nvPr/>
        </p:nvSpPr>
        <p:spPr>
          <a:xfrm>
            <a:off x="10437972" y="3061669"/>
            <a:ext cx="1455716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380 руб.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(за 3 штуки)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FC1D6AA-4C6E-4BC9-BFAB-62019073CE4B}"/>
              </a:ext>
            </a:extLst>
          </p:cNvPr>
          <p:cNvSpPr txBox="1"/>
          <p:nvPr/>
        </p:nvSpPr>
        <p:spPr>
          <a:xfrm>
            <a:off x="10442772" y="3858393"/>
            <a:ext cx="1323482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229 руб</a:t>
            </a:r>
            <a:r>
              <a:rPr lang="ru-RU" dirty="0"/>
              <a:t>.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(за штуку)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396A2A4-8555-4D8D-AB00-733C15EBCB3D}"/>
              </a:ext>
            </a:extLst>
          </p:cNvPr>
          <p:cNvSpPr txBox="1"/>
          <p:nvPr/>
        </p:nvSpPr>
        <p:spPr>
          <a:xfrm>
            <a:off x="10442772" y="4668897"/>
            <a:ext cx="1311242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179 руб.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(за штуку)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4218620-AC4E-4A27-887C-31B4A8F4F92D}"/>
              </a:ext>
            </a:extLst>
          </p:cNvPr>
          <p:cNvSpPr txBox="1"/>
          <p:nvPr/>
        </p:nvSpPr>
        <p:spPr>
          <a:xfrm>
            <a:off x="10442772" y="5453098"/>
            <a:ext cx="1175921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179 руб.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(за штуку)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69240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1B9A921-081D-4FCD-B358-C8CC1709F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1DE826F-F507-2F0D-DCDA-49CCC60666A5}"/>
              </a:ext>
            </a:extLst>
          </p:cNvPr>
          <p:cNvSpPr txBox="1"/>
          <p:nvPr/>
        </p:nvSpPr>
        <p:spPr>
          <a:xfrm>
            <a:off x="550607" y="708374"/>
            <a:ext cx="3313470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3600" dirty="0">
                <a:latin typeface="Gilroy-ExtraBold"/>
              </a:rPr>
              <a:t>ОЦЕНКА РЫНКА</a:t>
            </a:r>
            <a:endParaRPr kumimoji="0" lang="ru-RU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ExtraBold"/>
              <a:sym typeface="Helvetica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B2C71CA7-411F-4F31-9285-5F6B9BC9590B}"/>
              </a:ext>
            </a:extLst>
          </p:cNvPr>
          <p:cNvSpPr/>
          <p:nvPr/>
        </p:nvSpPr>
        <p:spPr>
          <a:xfrm>
            <a:off x="5936316" y="2514617"/>
            <a:ext cx="3781778" cy="3635022"/>
          </a:xfrm>
          <a:prstGeom prst="ellipse">
            <a:avLst/>
          </a:prstGeom>
          <a:noFill/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71D8E59F-7E42-4E84-8D7C-41A591035232}"/>
              </a:ext>
            </a:extLst>
          </p:cNvPr>
          <p:cNvSpPr/>
          <p:nvPr/>
        </p:nvSpPr>
        <p:spPr>
          <a:xfrm>
            <a:off x="6044291" y="3561052"/>
            <a:ext cx="2377950" cy="2266261"/>
          </a:xfrm>
          <a:prstGeom prst="ellipse">
            <a:avLst/>
          </a:prstGeom>
          <a:noFill/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EEE4AE-ACE2-437A-AA6C-632205243911}"/>
              </a:ext>
            </a:extLst>
          </p:cNvPr>
          <p:cNvSpPr txBox="1"/>
          <p:nvPr/>
        </p:nvSpPr>
        <p:spPr>
          <a:xfrm>
            <a:off x="6721489" y="4931662"/>
            <a:ext cx="1151831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SOM</a:t>
            </a:r>
            <a:endParaRPr kumimoji="0" lang="ru-RU" sz="2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E96321-E0C0-4E59-84D2-6D8FD44314F1}"/>
              </a:ext>
            </a:extLst>
          </p:cNvPr>
          <p:cNvSpPr txBox="1"/>
          <p:nvPr/>
        </p:nvSpPr>
        <p:spPr>
          <a:xfrm>
            <a:off x="8602497" y="4176557"/>
            <a:ext cx="1365955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SAM</a:t>
            </a:r>
            <a:endParaRPr kumimoji="0" lang="ru-RU" sz="2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BA28EA-3809-4F29-AD24-F57849AA59DE}"/>
              </a:ext>
            </a:extLst>
          </p:cNvPr>
          <p:cNvSpPr txBox="1"/>
          <p:nvPr/>
        </p:nvSpPr>
        <p:spPr>
          <a:xfrm>
            <a:off x="6134691" y="4159123"/>
            <a:ext cx="2341538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3 420 129, 85 млн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5BFCFD-F0BC-471D-8825-2029A187A9EB}"/>
              </a:ext>
            </a:extLst>
          </p:cNvPr>
          <p:cNvSpPr txBox="1"/>
          <p:nvPr/>
        </p:nvSpPr>
        <p:spPr>
          <a:xfrm>
            <a:off x="6722618" y="3007895"/>
            <a:ext cx="2341537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81 265 964 млн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001B4FD-D652-4794-93D2-2E2AF626A265}"/>
              </a:ext>
            </a:extLst>
          </p:cNvPr>
          <p:cNvSpPr txBox="1"/>
          <p:nvPr/>
        </p:nvSpPr>
        <p:spPr>
          <a:xfrm>
            <a:off x="564168" y="3429000"/>
            <a:ext cx="4414231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SOM-</a:t>
            </a: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достижимая доля рынка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4AA156D-BF84-494F-9FCD-EB6CDF95E70B}"/>
              </a:ext>
            </a:extLst>
          </p:cNvPr>
          <p:cNvSpPr txBox="1"/>
          <p:nvPr/>
        </p:nvSpPr>
        <p:spPr>
          <a:xfrm>
            <a:off x="564168" y="4128344"/>
            <a:ext cx="4334933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SAM-</a:t>
            </a: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доступный объе</a:t>
            </a:r>
            <a:r>
              <a:rPr lang="ru-RU" sz="2400" dirty="0"/>
              <a:t>м рынка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257034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EEA13E6-D263-409C-B28B-FB7250C7E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092471-89BE-DF6C-450C-AC45519A0326}"/>
              </a:ext>
            </a:extLst>
          </p:cNvPr>
          <p:cNvSpPr txBox="1"/>
          <p:nvPr/>
        </p:nvSpPr>
        <p:spPr>
          <a:xfrm>
            <a:off x="550607" y="530943"/>
            <a:ext cx="6636774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КАЛЕНДАРНЫЙ ПЛАН РЕАЛИЗАЦИИ СТАРТАП-ПРОЕКТА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A8E14002-BE1E-4DC4-B891-95A9C46708AD}"/>
              </a:ext>
            </a:extLst>
          </p:cNvPr>
          <p:cNvCxnSpPr>
            <a:cxnSpLocks/>
          </p:cNvCxnSpPr>
          <p:nvPr/>
        </p:nvCxnSpPr>
        <p:spPr>
          <a:xfrm>
            <a:off x="835378" y="2777067"/>
            <a:ext cx="10668000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4E7FA38-18B7-4600-A3F4-A68DCB3403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378" y="3541501"/>
            <a:ext cx="10681118" cy="2438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0C18A64-9880-4E8E-B3CC-0BD2DC6A19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378" y="4333252"/>
            <a:ext cx="10681118" cy="2438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7FD0885-174F-4CA0-AE9B-607589767D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260" y="5124208"/>
            <a:ext cx="10681118" cy="24386"/>
          </a:xfrm>
          <a:prstGeom prst="rect">
            <a:avLst/>
          </a:prstGeom>
        </p:spPr>
      </p:pic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50AAD2E9-A328-4A70-923E-E9FFF4FA02FB}"/>
              </a:ext>
            </a:extLst>
          </p:cNvPr>
          <p:cNvCxnSpPr>
            <a:cxnSpLocks/>
          </p:cNvCxnSpPr>
          <p:nvPr/>
        </p:nvCxnSpPr>
        <p:spPr>
          <a:xfrm>
            <a:off x="5373510" y="2305402"/>
            <a:ext cx="0" cy="4298598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0ABE537-C30F-410F-8C7F-FD9AF801E813}"/>
              </a:ext>
            </a:extLst>
          </p:cNvPr>
          <p:cNvSpPr txBox="1"/>
          <p:nvPr/>
        </p:nvSpPr>
        <p:spPr>
          <a:xfrm>
            <a:off x="2164423" y="2307871"/>
            <a:ext cx="1481886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Название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FE0F07-9284-4D71-82AC-A1C861C415A7}"/>
              </a:ext>
            </a:extLst>
          </p:cNvPr>
          <p:cNvSpPr txBox="1"/>
          <p:nvPr/>
        </p:nvSpPr>
        <p:spPr>
          <a:xfrm>
            <a:off x="5949244" y="2278181"/>
            <a:ext cx="2137653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Длительность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F470284-D520-4EB8-B1BE-CA291F126F23}"/>
              </a:ext>
            </a:extLst>
          </p:cNvPr>
          <p:cNvSpPr txBox="1"/>
          <p:nvPr/>
        </p:nvSpPr>
        <p:spPr>
          <a:xfrm>
            <a:off x="9194127" y="2284081"/>
            <a:ext cx="1666900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Стоимость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D391764-D6AF-4E9F-9939-04A5A26C72E4}"/>
              </a:ext>
            </a:extLst>
          </p:cNvPr>
          <p:cNvSpPr txBox="1"/>
          <p:nvPr/>
        </p:nvSpPr>
        <p:spPr>
          <a:xfrm>
            <a:off x="891826" y="2940647"/>
            <a:ext cx="3589859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Разработка рецептуры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AE44174-4C2A-496C-91F8-3D0BFCE68985}"/>
              </a:ext>
            </a:extLst>
          </p:cNvPr>
          <p:cNvSpPr txBox="1"/>
          <p:nvPr/>
        </p:nvSpPr>
        <p:spPr>
          <a:xfrm>
            <a:off x="891826" y="3743549"/>
            <a:ext cx="2709331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/>
              <a:t>Поиск помещения 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4936768-E686-4651-AC57-A4A5DB413B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260" y="5913027"/>
            <a:ext cx="10681118" cy="24386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82DE776-E6BD-4C22-AB63-6F8450B98B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50437" y="2287658"/>
            <a:ext cx="24386" cy="4316342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3A824F9-E110-4895-80A8-7EFEA79AA610}"/>
              </a:ext>
            </a:extLst>
          </p:cNvPr>
          <p:cNvSpPr txBox="1"/>
          <p:nvPr/>
        </p:nvSpPr>
        <p:spPr>
          <a:xfrm>
            <a:off x="891826" y="4305408"/>
            <a:ext cx="3939819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Поиск оборудования и покупка оборудования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D513802-FEAD-4C37-B4BB-E1449906C2A7}"/>
              </a:ext>
            </a:extLst>
          </p:cNvPr>
          <p:cNvSpPr txBox="1"/>
          <p:nvPr/>
        </p:nvSpPr>
        <p:spPr>
          <a:xfrm>
            <a:off x="891826" y="5289595"/>
            <a:ext cx="2608646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/>
              <a:t>Поиск персонала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1BDB2AF-1483-402C-9471-C359AD3E05C6}"/>
              </a:ext>
            </a:extLst>
          </p:cNvPr>
          <p:cNvSpPr txBox="1"/>
          <p:nvPr/>
        </p:nvSpPr>
        <p:spPr>
          <a:xfrm>
            <a:off x="891826" y="6087737"/>
            <a:ext cx="2935111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Поиск поставщиков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7A06B6-8114-47F2-9D53-473106A8312B}"/>
              </a:ext>
            </a:extLst>
          </p:cNvPr>
          <p:cNvSpPr txBox="1"/>
          <p:nvPr/>
        </p:nvSpPr>
        <p:spPr>
          <a:xfrm>
            <a:off x="6346387" y="2940647"/>
            <a:ext cx="1331173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1 месяц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FBCF5C6-D682-460A-AA0F-68C539A7975E}"/>
              </a:ext>
            </a:extLst>
          </p:cNvPr>
          <p:cNvSpPr txBox="1"/>
          <p:nvPr/>
        </p:nvSpPr>
        <p:spPr>
          <a:xfrm>
            <a:off x="6346387" y="3740309"/>
            <a:ext cx="1434601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3 месяца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12CD3EF-2C33-4516-9337-FAA921F242BE}"/>
              </a:ext>
            </a:extLst>
          </p:cNvPr>
          <p:cNvSpPr txBox="1"/>
          <p:nvPr/>
        </p:nvSpPr>
        <p:spPr>
          <a:xfrm>
            <a:off x="6346387" y="4490073"/>
            <a:ext cx="1456266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2 месяца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C027A7B-80FA-403E-8B29-CAF875644A2F}"/>
              </a:ext>
            </a:extLst>
          </p:cNvPr>
          <p:cNvSpPr txBox="1"/>
          <p:nvPr/>
        </p:nvSpPr>
        <p:spPr>
          <a:xfrm>
            <a:off x="6346387" y="5299980"/>
            <a:ext cx="1398687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3 месяца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70C8C4C-67EA-48C7-971B-72033117D2A7}"/>
              </a:ext>
            </a:extLst>
          </p:cNvPr>
          <p:cNvSpPr txBox="1"/>
          <p:nvPr/>
        </p:nvSpPr>
        <p:spPr>
          <a:xfrm>
            <a:off x="6346387" y="6099184"/>
            <a:ext cx="1352633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1 месяц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9B7D1EA-1D27-45AF-B42A-2A84BE3C17D2}"/>
              </a:ext>
            </a:extLst>
          </p:cNvPr>
          <p:cNvSpPr txBox="1"/>
          <p:nvPr/>
        </p:nvSpPr>
        <p:spPr>
          <a:xfrm>
            <a:off x="9149320" y="4494494"/>
            <a:ext cx="1892678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291 172 руб.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527F2F7-1522-4F3F-B375-D3949DB69F33}"/>
              </a:ext>
            </a:extLst>
          </p:cNvPr>
          <p:cNvSpPr txBox="1"/>
          <p:nvPr/>
        </p:nvSpPr>
        <p:spPr>
          <a:xfrm>
            <a:off x="9194127" y="3734735"/>
            <a:ext cx="1729900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45 000 руб.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55CE2F6-8B64-4810-9D2C-307C2770A3C0}"/>
              </a:ext>
            </a:extLst>
          </p:cNvPr>
          <p:cNvSpPr txBox="1"/>
          <p:nvPr/>
        </p:nvSpPr>
        <p:spPr>
          <a:xfrm>
            <a:off x="9287708" y="2945916"/>
            <a:ext cx="1479737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2500 руб.</a:t>
            </a:r>
          </a:p>
        </p:txBody>
      </p:sp>
    </p:spTree>
    <p:extLst>
      <p:ext uri="{BB962C8B-B14F-4D97-AF65-F5344CB8AC3E}">
        <p14:creationId xmlns:p14="http://schemas.microsoft.com/office/powerpoint/2010/main" val="1357379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7DD3E49-36C2-FD5C-1001-E8631B1ED2D1}"/>
              </a:ext>
            </a:extLst>
          </p:cNvPr>
          <p:cNvSpPr/>
          <p:nvPr/>
        </p:nvSpPr>
        <p:spPr>
          <a:xfrm>
            <a:off x="0" y="-29"/>
            <a:ext cx="12192000" cy="6858000"/>
          </a:xfrm>
          <a:prstGeom prst="rect">
            <a:avLst/>
          </a:prstGeom>
          <a:solidFill>
            <a:srgbClr val="FF2F2D">
              <a:alpha val="86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5FB0F2-772D-FD23-A67F-0F35E4415A98}"/>
              </a:ext>
            </a:extLst>
          </p:cNvPr>
          <p:cNvSpPr txBox="1"/>
          <p:nvPr/>
        </p:nvSpPr>
        <p:spPr>
          <a:xfrm>
            <a:off x="550607" y="688258"/>
            <a:ext cx="6233651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ФИНАНСЫ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EECCAA-3440-4EEF-9658-09CDEDFCD7A7}"/>
              </a:ext>
            </a:extLst>
          </p:cNvPr>
          <p:cNvSpPr txBox="1"/>
          <p:nvPr/>
        </p:nvSpPr>
        <p:spPr>
          <a:xfrm>
            <a:off x="2511049" y="1379929"/>
            <a:ext cx="7411884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Общие расходы(на первый год)-3 152 585,59 руб.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/>
              <a:t>                           (в последующие)-2 871 413,59 руб.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B57D92-21E8-4057-A968-01F5F7C353F3}"/>
              </a:ext>
            </a:extLst>
          </p:cNvPr>
          <p:cNvSpPr txBox="1"/>
          <p:nvPr/>
        </p:nvSpPr>
        <p:spPr>
          <a:xfrm>
            <a:off x="711200" y="2664178"/>
            <a:ext cx="3736622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D04DD6-2D60-4157-91FD-77DA31FEBF72}"/>
              </a:ext>
            </a:extLst>
          </p:cNvPr>
          <p:cNvSpPr txBox="1"/>
          <p:nvPr/>
        </p:nvSpPr>
        <p:spPr>
          <a:xfrm>
            <a:off x="4337754" y="2667646"/>
            <a:ext cx="3516491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Продукты: 1 450 650,76 руб.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C6F44E-3F68-46DB-B28A-81450008B373}"/>
              </a:ext>
            </a:extLst>
          </p:cNvPr>
          <p:cNvSpPr txBox="1"/>
          <p:nvPr/>
        </p:nvSpPr>
        <p:spPr>
          <a:xfrm>
            <a:off x="4284131" y="3177445"/>
            <a:ext cx="3623734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Оборудование: 281 172 руб.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CA58C0-57E8-4A93-AC2A-9EFC2A2C851D}"/>
              </a:ext>
            </a:extLst>
          </p:cNvPr>
          <p:cNvSpPr txBox="1"/>
          <p:nvPr/>
        </p:nvSpPr>
        <p:spPr>
          <a:xfrm>
            <a:off x="4964286" y="4737483"/>
            <a:ext cx="2263423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Вода: 6 594,9 руб.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D56416-7D8D-48AE-9CE8-7FFF38DDEEC8}"/>
              </a:ext>
            </a:extLst>
          </p:cNvPr>
          <p:cNvSpPr txBox="1"/>
          <p:nvPr/>
        </p:nvSpPr>
        <p:spPr>
          <a:xfrm>
            <a:off x="4120442" y="3705199"/>
            <a:ext cx="3951113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Электроэнергия: 42 748,29 руб.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735999-C284-4B9B-8B80-DD8CEF201870}"/>
              </a:ext>
            </a:extLst>
          </p:cNvPr>
          <p:cNvSpPr txBox="1"/>
          <p:nvPr/>
        </p:nvSpPr>
        <p:spPr>
          <a:xfrm>
            <a:off x="3736621" y="4232119"/>
            <a:ext cx="4718754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Зарплата работникам: 639 553,57 руб.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1D5CBB-41CD-483A-B250-3EF87564DD56}"/>
              </a:ext>
            </a:extLst>
          </p:cNvPr>
          <p:cNvSpPr txBox="1"/>
          <p:nvPr/>
        </p:nvSpPr>
        <p:spPr>
          <a:xfrm>
            <a:off x="3815641" y="5242847"/>
            <a:ext cx="4560711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/>
              <a:t>Аренда помещения: 540 000 руб.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71107B-3254-4E45-8E94-09A0E998FBFE}"/>
              </a:ext>
            </a:extLst>
          </p:cNvPr>
          <p:cNvSpPr txBox="1"/>
          <p:nvPr/>
        </p:nvSpPr>
        <p:spPr>
          <a:xfrm>
            <a:off x="3657596" y="5748211"/>
            <a:ext cx="4718756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Накладные расходы: 191 866, 07 руб.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BD879428-A8E6-4FE3-8811-24A0340C9CE1}"/>
              </a:ext>
            </a:extLst>
          </p:cNvPr>
          <p:cNvCxnSpPr>
            <a:cxnSpLocks/>
          </p:cNvCxnSpPr>
          <p:nvPr/>
        </p:nvCxnSpPr>
        <p:spPr>
          <a:xfrm>
            <a:off x="1783644" y="2384425"/>
            <a:ext cx="8839200" cy="0"/>
          </a:xfrm>
          <a:prstGeom prst="line">
            <a:avLst/>
          </a:prstGeom>
          <a:noFill/>
          <a:ln w="9525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33196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14C3A17-8944-460E-AC15-F621714EC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EA913FB-1C46-47C9-A13D-05B499A29A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266" r="6945"/>
          <a:stretch/>
        </p:blipFill>
        <p:spPr>
          <a:xfrm>
            <a:off x="7338871" y="970511"/>
            <a:ext cx="4312356" cy="5667356"/>
          </a:xfrm>
          <a:custGeom>
            <a:avLst/>
            <a:gdLst>
              <a:gd name="connsiteX0" fmla="*/ 718740 w 4312356"/>
              <a:gd name="connsiteY0" fmla="*/ 0 h 5667356"/>
              <a:gd name="connsiteX1" fmla="*/ 3593616 w 4312356"/>
              <a:gd name="connsiteY1" fmla="*/ 0 h 5667356"/>
              <a:gd name="connsiteX2" fmla="*/ 4312356 w 4312356"/>
              <a:gd name="connsiteY2" fmla="*/ 718740 h 5667356"/>
              <a:gd name="connsiteX3" fmla="*/ 4312356 w 4312356"/>
              <a:gd name="connsiteY3" fmla="*/ 4948616 h 5667356"/>
              <a:gd name="connsiteX4" fmla="*/ 3593616 w 4312356"/>
              <a:gd name="connsiteY4" fmla="*/ 5667356 h 5667356"/>
              <a:gd name="connsiteX5" fmla="*/ 718740 w 4312356"/>
              <a:gd name="connsiteY5" fmla="*/ 5667356 h 5667356"/>
              <a:gd name="connsiteX6" fmla="*/ 0 w 4312356"/>
              <a:gd name="connsiteY6" fmla="*/ 4948616 h 5667356"/>
              <a:gd name="connsiteX7" fmla="*/ 0 w 4312356"/>
              <a:gd name="connsiteY7" fmla="*/ 718740 h 5667356"/>
              <a:gd name="connsiteX8" fmla="*/ 718740 w 4312356"/>
              <a:gd name="connsiteY8" fmla="*/ 0 h 5667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12356" h="5667356">
                <a:moveTo>
                  <a:pt x="718740" y="0"/>
                </a:moveTo>
                <a:lnTo>
                  <a:pt x="3593616" y="0"/>
                </a:lnTo>
                <a:cubicBezTo>
                  <a:pt x="3990565" y="0"/>
                  <a:pt x="4312356" y="321791"/>
                  <a:pt x="4312356" y="718740"/>
                </a:cubicBezTo>
                <a:lnTo>
                  <a:pt x="4312356" y="4948616"/>
                </a:lnTo>
                <a:cubicBezTo>
                  <a:pt x="4312356" y="5345565"/>
                  <a:pt x="3990565" y="5667356"/>
                  <a:pt x="3593616" y="5667356"/>
                </a:cubicBezTo>
                <a:lnTo>
                  <a:pt x="718740" y="5667356"/>
                </a:lnTo>
                <a:cubicBezTo>
                  <a:pt x="321791" y="5667356"/>
                  <a:pt x="0" y="5345565"/>
                  <a:pt x="0" y="4948616"/>
                </a:cubicBezTo>
                <a:lnTo>
                  <a:pt x="0" y="718740"/>
                </a:lnTo>
                <a:cubicBezTo>
                  <a:pt x="0" y="321791"/>
                  <a:pt x="321791" y="0"/>
                  <a:pt x="718740" y="0"/>
                </a:cubicBez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261F294-3D2D-CE19-32F9-1DCDB20CD453}"/>
              </a:ext>
            </a:extLst>
          </p:cNvPr>
          <p:cNvSpPr txBox="1"/>
          <p:nvPr/>
        </p:nvSpPr>
        <p:spPr>
          <a:xfrm>
            <a:off x="540773" y="471949"/>
            <a:ext cx="4916129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3600" dirty="0">
                <a:latin typeface="Gilroy-ExtraBold"/>
              </a:rPr>
              <a:t>РЕЗУЛЬТАТЫ УЧАСТИЯ В АКСЕЛЕРАТОРЕ</a:t>
            </a:r>
            <a:endParaRPr kumimoji="0" lang="ru-RU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ExtraBold"/>
              <a:sym typeface="Helvetic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9B67B0-2F8F-4F6D-AB6A-3519C48FE09F}"/>
              </a:ext>
            </a:extLst>
          </p:cNvPr>
          <p:cNvSpPr txBox="1"/>
          <p:nvPr/>
        </p:nvSpPr>
        <p:spPr>
          <a:xfrm>
            <a:off x="623888" y="2847269"/>
            <a:ext cx="5895713" cy="21236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2200" dirty="0">
                <a:latin typeface="Gilroy-Light"/>
              </a:rPr>
              <a:t>Наш продукт позволил людям с такой проблемой как: аллергия на глютен и лактозу не ограничивать себя в кондитерских изделиях. Мы смогли создать новое </a:t>
            </a:r>
            <a:r>
              <a:rPr lang="ru-RU" sz="2200" dirty="0" err="1">
                <a:latin typeface="Gilroy-Light"/>
              </a:rPr>
              <a:t>безглютеное</a:t>
            </a:r>
            <a:r>
              <a:rPr lang="ru-RU" sz="2200" dirty="0">
                <a:latin typeface="Gilroy-Light"/>
              </a:rPr>
              <a:t> и </a:t>
            </a:r>
            <a:r>
              <a:rPr lang="ru-RU" sz="2200" dirty="0" err="1">
                <a:latin typeface="Gilroy-Light"/>
              </a:rPr>
              <a:t>безлактозное</a:t>
            </a:r>
            <a:r>
              <a:rPr lang="ru-RU" sz="2200" dirty="0">
                <a:latin typeface="Gilroy-Light"/>
              </a:rPr>
              <a:t> кондитерское изделие целевого назначения</a:t>
            </a:r>
            <a:endParaRPr kumimoji="0" lang="ru-RU" sz="2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Light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647578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C17498C2-BFC9-40F6-9F91-09918CCB4A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5FB4913C-1580-442C-AC2A-940A1BAA42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326" t="9790" r="11859" b="5679"/>
          <a:stretch/>
        </p:blipFill>
        <p:spPr>
          <a:xfrm>
            <a:off x="9360311" y="3903549"/>
            <a:ext cx="1809502" cy="2289276"/>
          </a:xfrm>
          <a:custGeom>
            <a:avLst/>
            <a:gdLst>
              <a:gd name="connsiteX0" fmla="*/ 303167 w 1809502"/>
              <a:gd name="connsiteY0" fmla="*/ 0 h 2289276"/>
              <a:gd name="connsiteX1" fmla="*/ 1515800 w 1809502"/>
              <a:gd name="connsiteY1" fmla="*/ 0 h 2289276"/>
              <a:gd name="connsiteX2" fmla="*/ 1795143 w 1809502"/>
              <a:gd name="connsiteY2" fmla="*/ 185161 h 2289276"/>
              <a:gd name="connsiteX3" fmla="*/ 1809502 w 1809502"/>
              <a:gd name="connsiteY3" fmla="*/ 231419 h 2289276"/>
              <a:gd name="connsiteX4" fmla="*/ 1809502 w 1809502"/>
              <a:gd name="connsiteY4" fmla="*/ 2059497 h 2289276"/>
              <a:gd name="connsiteX5" fmla="*/ 1795143 w 1809502"/>
              <a:gd name="connsiteY5" fmla="*/ 2105756 h 2289276"/>
              <a:gd name="connsiteX6" fmla="*/ 1576899 w 1809502"/>
              <a:gd name="connsiteY6" fmla="*/ 2284757 h 2289276"/>
              <a:gd name="connsiteX7" fmla="*/ 1532068 w 1809502"/>
              <a:gd name="connsiteY7" fmla="*/ 2289276 h 2289276"/>
              <a:gd name="connsiteX8" fmla="*/ 286899 w 1809502"/>
              <a:gd name="connsiteY8" fmla="*/ 2289276 h 2289276"/>
              <a:gd name="connsiteX9" fmla="*/ 242068 w 1809502"/>
              <a:gd name="connsiteY9" fmla="*/ 2284757 h 2289276"/>
              <a:gd name="connsiteX10" fmla="*/ 0 w 1809502"/>
              <a:gd name="connsiteY10" fmla="*/ 1987749 h 2289276"/>
              <a:gd name="connsiteX11" fmla="*/ 0 w 1809502"/>
              <a:gd name="connsiteY11" fmla="*/ 303167 h 2289276"/>
              <a:gd name="connsiteX12" fmla="*/ 303167 w 1809502"/>
              <a:gd name="connsiteY12" fmla="*/ 0 h 2289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09502" h="2289276">
                <a:moveTo>
                  <a:pt x="303167" y="0"/>
                </a:moveTo>
                <a:lnTo>
                  <a:pt x="1515800" y="0"/>
                </a:lnTo>
                <a:cubicBezTo>
                  <a:pt x="1641376" y="0"/>
                  <a:pt x="1749120" y="76349"/>
                  <a:pt x="1795143" y="185161"/>
                </a:cubicBezTo>
                <a:lnTo>
                  <a:pt x="1809502" y="231419"/>
                </a:lnTo>
                <a:lnTo>
                  <a:pt x="1809502" y="2059497"/>
                </a:lnTo>
                <a:lnTo>
                  <a:pt x="1795143" y="2105756"/>
                </a:lnTo>
                <a:cubicBezTo>
                  <a:pt x="1756790" y="2196432"/>
                  <a:pt x="1675576" y="2264565"/>
                  <a:pt x="1576899" y="2284757"/>
                </a:cubicBezTo>
                <a:lnTo>
                  <a:pt x="1532068" y="2289276"/>
                </a:lnTo>
                <a:lnTo>
                  <a:pt x="286899" y="2289276"/>
                </a:lnTo>
                <a:lnTo>
                  <a:pt x="242068" y="2284757"/>
                </a:lnTo>
                <a:cubicBezTo>
                  <a:pt x="103920" y="2256488"/>
                  <a:pt x="0" y="2134255"/>
                  <a:pt x="0" y="1987749"/>
                </a:cubicBezTo>
                <a:lnTo>
                  <a:pt x="0" y="303167"/>
                </a:lnTo>
                <a:cubicBezTo>
                  <a:pt x="0" y="135732"/>
                  <a:pt x="135732" y="0"/>
                  <a:pt x="303167" y="0"/>
                </a:cubicBezTo>
                <a:close/>
              </a:path>
            </a:pathLst>
          </a:cu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06B50A4E-B0EC-407E-A0A1-0577046615A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486" t="12843" r="19991" b="9666"/>
          <a:stretch/>
        </p:blipFill>
        <p:spPr>
          <a:xfrm>
            <a:off x="4992100" y="3903549"/>
            <a:ext cx="1818966" cy="2289276"/>
          </a:xfrm>
          <a:custGeom>
            <a:avLst/>
            <a:gdLst>
              <a:gd name="connsiteX0" fmla="*/ 303166 w 1818966"/>
              <a:gd name="connsiteY0" fmla="*/ 0 h 2289276"/>
              <a:gd name="connsiteX1" fmla="*/ 1515799 w 1818966"/>
              <a:gd name="connsiteY1" fmla="*/ 0 h 2289276"/>
              <a:gd name="connsiteX2" fmla="*/ 1818966 w 1818966"/>
              <a:gd name="connsiteY2" fmla="*/ 303167 h 2289276"/>
              <a:gd name="connsiteX3" fmla="*/ 1818966 w 1818966"/>
              <a:gd name="connsiteY3" fmla="*/ 1987749 h 2289276"/>
              <a:gd name="connsiteX4" fmla="*/ 1576898 w 1818966"/>
              <a:gd name="connsiteY4" fmla="*/ 2284757 h 2289276"/>
              <a:gd name="connsiteX5" fmla="*/ 1532068 w 1818966"/>
              <a:gd name="connsiteY5" fmla="*/ 2289276 h 2289276"/>
              <a:gd name="connsiteX6" fmla="*/ 286898 w 1818966"/>
              <a:gd name="connsiteY6" fmla="*/ 2289276 h 2289276"/>
              <a:gd name="connsiteX7" fmla="*/ 242067 w 1818966"/>
              <a:gd name="connsiteY7" fmla="*/ 2284757 h 2289276"/>
              <a:gd name="connsiteX8" fmla="*/ 6159 w 1818966"/>
              <a:gd name="connsiteY8" fmla="*/ 2048848 h 2289276"/>
              <a:gd name="connsiteX9" fmla="*/ 0 w 1818966"/>
              <a:gd name="connsiteY9" fmla="*/ 1987759 h 2289276"/>
              <a:gd name="connsiteX10" fmla="*/ 0 w 1818966"/>
              <a:gd name="connsiteY10" fmla="*/ 303158 h 2289276"/>
              <a:gd name="connsiteX11" fmla="*/ 6159 w 1818966"/>
              <a:gd name="connsiteY11" fmla="*/ 242068 h 2289276"/>
              <a:gd name="connsiteX12" fmla="*/ 303166 w 1818966"/>
              <a:gd name="connsiteY12" fmla="*/ 0 h 2289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18966" h="2289276">
                <a:moveTo>
                  <a:pt x="303166" y="0"/>
                </a:moveTo>
                <a:lnTo>
                  <a:pt x="1515799" y="0"/>
                </a:lnTo>
                <a:cubicBezTo>
                  <a:pt x="1683234" y="0"/>
                  <a:pt x="1818966" y="135732"/>
                  <a:pt x="1818966" y="303167"/>
                </a:cubicBezTo>
                <a:lnTo>
                  <a:pt x="1818966" y="1987749"/>
                </a:lnTo>
                <a:cubicBezTo>
                  <a:pt x="1818966" y="2134255"/>
                  <a:pt x="1715046" y="2256488"/>
                  <a:pt x="1576898" y="2284757"/>
                </a:cubicBezTo>
                <a:lnTo>
                  <a:pt x="1532068" y="2289276"/>
                </a:lnTo>
                <a:lnTo>
                  <a:pt x="286898" y="2289276"/>
                </a:lnTo>
                <a:lnTo>
                  <a:pt x="242067" y="2284757"/>
                </a:lnTo>
                <a:cubicBezTo>
                  <a:pt x="123655" y="2260526"/>
                  <a:pt x="30389" y="2167261"/>
                  <a:pt x="6159" y="2048848"/>
                </a:cubicBezTo>
                <a:lnTo>
                  <a:pt x="0" y="1987759"/>
                </a:lnTo>
                <a:lnTo>
                  <a:pt x="0" y="303158"/>
                </a:lnTo>
                <a:lnTo>
                  <a:pt x="6159" y="242068"/>
                </a:lnTo>
                <a:cubicBezTo>
                  <a:pt x="34428" y="103920"/>
                  <a:pt x="156661" y="0"/>
                  <a:pt x="303166" y="0"/>
                </a:cubicBezTo>
                <a:close/>
              </a:path>
            </a:pathLst>
          </a:cu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36D5A55-0225-4C8E-98EB-FF13B5BEB3C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511" t="27548" r="19963"/>
          <a:stretch/>
        </p:blipFill>
        <p:spPr>
          <a:xfrm>
            <a:off x="623890" y="3903549"/>
            <a:ext cx="1818963" cy="2290916"/>
          </a:xfrm>
          <a:custGeom>
            <a:avLst/>
            <a:gdLst>
              <a:gd name="connsiteX0" fmla="*/ 303163 w 1818963"/>
              <a:gd name="connsiteY0" fmla="*/ 0 h 2290916"/>
              <a:gd name="connsiteX1" fmla="*/ 1515796 w 1818963"/>
              <a:gd name="connsiteY1" fmla="*/ 0 h 2290916"/>
              <a:gd name="connsiteX2" fmla="*/ 1818963 w 1818963"/>
              <a:gd name="connsiteY2" fmla="*/ 303167 h 2290916"/>
              <a:gd name="connsiteX3" fmla="*/ 1818963 w 1818963"/>
              <a:gd name="connsiteY3" fmla="*/ 1987749 h 2290916"/>
              <a:gd name="connsiteX4" fmla="*/ 1515796 w 1818963"/>
              <a:gd name="connsiteY4" fmla="*/ 2290916 h 2290916"/>
              <a:gd name="connsiteX5" fmla="*/ 303163 w 1818963"/>
              <a:gd name="connsiteY5" fmla="*/ 2290916 h 2290916"/>
              <a:gd name="connsiteX6" fmla="*/ 6155 w 1818963"/>
              <a:gd name="connsiteY6" fmla="*/ 2048848 h 2290916"/>
              <a:gd name="connsiteX7" fmla="*/ 0 w 1818963"/>
              <a:gd name="connsiteY7" fmla="*/ 1987789 h 2290916"/>
              <a:gd name="connsiteX8" fmla="*/ 0 w 1818963"/>
              <a:gd name="connsiteY8" fmla="*/ 303128 h 2290916"/>
              <a:gd name="connsiteX9" fmla="*/ 6155 w 1818963"/>
              <a:gd name="connsiteY9" fmla="*/ 242068 h 2290916"/>
              <a:gd name="connsiteX10" fmla="*/ 303163 w 1818963"/>
              <a:gd name="connsiteY10" fmla="*/ 0 h 2290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18963" h="2290916">
                <a:moveTo>
                  <a:pt x="303163" y="0"/>
                </a:moveTo>
                <a:lnTo>
                  <a:pt x="1515796" y="0"/>
                </a:lnTo>
                <a:cubicBezTo>
                  <a:pt x="1683231" y="0"/>
                  <a:pt x="1818963" y="135732"/>
                  <a:pt x="1818963" y="303167"/>
                </a:cubicBezTo>
                <a:lnTo>
                  <a:pt x="1818963" y="1987749"/>
                </a:lnTo>
                <a:cubicBezTo>
                  <a:pt x="1818963" y="2155184"/>
                  <a:pt x="1683231" y="2290916"/>
                  <a:pt x="1515796" y="2290916"/>
                </a:cubicBezTo>
                <a:lnTo>
                  <a:pt x="303163" y="2290916"/>
                </a:lnTo>
                <a:cubicBezTo>
                  <a:pt x="156657" y="2290916"/>
                  <a:pt x="34424" y="2186996"/>
                  <a:pt x="6155" y="2048848"/>
                </a:cubicBezTo>
                <a:lnTo>
                  <a:pt x="0" y="1987789"/>
                </a:lnTo>
                <a:lnTo>
                  <a:pt x="0" y="303128"/>
                </a:lnTo>
                <a:lnTo>
                  <a:pt x="6155" y="242068"/>
                </a:lnTo>
                <a:cubicBezTo>
                  <a:pt x="34424" y="103920"/>
                  <a:pt x="156657" y="0"/>
                  <a:pt x="303163" y="0"/>
                </a:cubicBezTo>
                <a:close/>
              </a:path>
            </a:pathLst>
          </a:cu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BE92EE8-9277-460D-AEB4-CEED33E168D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502" t="32937" r="11596"/>
          <a:stretch/>
        </p:blipFill>
        <p:spPr>
          <a:xfrm>
            <a:off x="9360313" y="949099"/>
            <a:ext cx="1818966" cy="2290915"/>
          </a:xfrm>
          <a:custGeom>
            <a:avLst/>
            <a:gdLst>
              <a:gd name="connsiteX0" fmla="*/ 303166 w 1818966"/>
              <a:gd name="connsiteY0" fmla="*/ 0 h 2290915"/>
              <a:gd name="connsiteX1" fmla="*/ 1515799 w 1818966"/>
              <a:gd name="connsiteY1" fmla="*/ 0 h 2290915"/>
              <a:gd name="connsiteX2" fmla="*/ 1818966 w 1818966"/>
              <a:gd name="connsiteY2" fmla="*/ 303167 h 2290915"/>
              <a:gd name="connsiteX3" fmla="*/ 1818966 w 1818966"/>
              <a:gd name="connsiteY3" fmla="*/ 1987749 h 2290915"/>
              <a:gd name="connsiteX4" fmla="*/ 1576898 w 1818966"/>
              <a:gd name="connsiteY4" fmla="*/ 2284757 h 2290915"/>
              <a:gd name="connsiteX5" fmla="*/ 1515809 w 1818966"/>
              <a:gd name="connsiteY5" fmla="*/ 2290915 h 2290915"/>
              <a:gd name="connsiteX6" fmla="*/ 303156 w 1818966"/>
              <a:gd name="connsiteY6" fmla="*/ 2290915 h 2290915"/>
              <a:gd name="connsiteX7" fmla="*/ 242067 w 1818966"/>
              <a:gd name="connsiteY7" fmla="*/ 2284757 h 2290915"/>
              <a:gd name="connsiteX8" fmla="*/ 6158 w 1818966"/>
              <a:gd name="connsiteY8" fmla="*/ 2048848 h 2290915"/>
              <a:gd name="connsiteX9" fmla="*/ 0 w 1818966"/>
              <a:gd name="connsiteY9" fmla="*/ 1987759 h 2290915"/>
              <a:gd name="connsiteX10" fmla="*/ 0 w 1818966"/>
              <a:gd name="connsiteY10" fmla="*/ 303157 h 2290915"/>
              <a:gd name="connsiteX11" fmla="*/ 6158 w 1818966"/>
              <a:gd name="connsiteY11" fmla="*/ 242068 h 2290915"/>
              <a:gd name="connsiteX12" fmla="*/ 303166 w 1818966"/>
              <a:gd name="connsiteY12" fmla="*/ 0 h 2290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18966" h="2290915">
                <a:moveTo>
                  <a:pt x="303166" y="0"/>
                </a:moveTo>
                <a:lnTo>
                  <a:pt x="1515799" y="0"/>
                </a:lnTo>
                <a:cubicBezTo>
                  <a:pt x="1683234" y="0"/>
                  <a:pt x="1818966" y="135732"/>
                  <a:pt x="1818966" y="303167"/>
                </a:cubicBezTo>
                <a:lnTo>
                  <a:pt x="1818966" y="1987749"/>
                </a:lnTo>
                <a:cubicBezTo>
                  <a:pt x="1818966" y="2134255"/>
                  <a:pt x="1715046" y="2256488"/>
                  <a:pt x="1576898" y="2284757"/>
                </a:cubicBezTo>
                <a:lnTo>
                  <a:pt x="1515809" y="2290915"/>
                </a:lnTo>
                <a:lnTo>
                  <a:pt x="303156" y="2290915"/>
                </a:lnTo>
                <a:lnTo>
                  <a:pt x="242067" y="2284757"/>
                </a:lnTo>
                <a:cubicBezTo>
                  <a:pt x="123654" y="2260526"/>
                  <a:pt x="30389" y="2167261"/>
                  <a:pt x="6158" y="2048848"/>
                </a:cubicBezTo>
                <a:lnTo>
                  <a:pt x="0" y="1987759"/>
                </a:lnTo>
                <a:lnTo>
                  <a:pt x="0" y="303157"/>
                </a:lnTo>
                <a:lnTo>
                  <a:pt x="6158" y="242068"/>
                </a:lnTo>
                <a:cubicBezTo>
                  <a:pt x="34427" y="103920"/>
                  <a:pt x="156660" y="0"/>
                  <a:pt x="303166" y="0"/>
                </a:cubicBezTo>
                <a:close/>
              </a:path>
            </a:pathLst>
          </a:cu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4872961-45A0-4EAB-B33D-64CB6A3F619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0075" t="16317" r="13205" b="11212"/>
          <a:stretch/>
        </p:blipFill>
        <p:spPr>
          <a:xfrm>
            <a:off x="4992100" y="949099"/>
            <a:ext cx="1818966" cy="2290916"/>
          </a:xfrm>
          <a:custGeom>
            <a:avLst/>
            <a:gdLst>
              <a:gd name="connsiteX0" fmla="*/ 303166 w 1818966"/>
              <a:gd name="connsiteY0" fmla="*/ 0 h 2290916"/>
              <a:gd name="connsiteX1" fmla="*/ 1515799 w 1818966"/>
              <a:gd name="connsiteY1" fmla="*/ 0 h 2290916"/>
              <a:gd name="connsiteX2" fmla="*/ 1818966 w 1818966"/>
              <a:gd name="connsiteY2" fmla="*/ 303167 h 2290916"/>
              <a:gd name="connsiteX3" fmla="*/ 1818966 w 1818966"/>
              <a:gd name="connsiteY3" fmla="*/ 1987749 h 2290916"/>
              <a:gd name="connsiteX4" fmla="*/ 1515799 w 1818966"/>
              <a:gd name="connsiteY4" fmla="*/ 2290916 h 2290916"/>
              <a:gd name="connsiteX5" fmla="*/ 303166 w 1818966"/>
              <a:gd name="connsiteY5" fmla="*/ 2290916 h 2290916"/>
              <a:gd name="connsiteX6" fmla="*/ 6159 w 1818966"/>
              <a:gd name="connsiteY6" fmla="*/ 2048848 h 2290916"/>
              <a:gd name="connsiteX7" fmla="*/ 0 w 1818966"/>
              <a:gd name="connsiteY7" fmla="*/ 1987759 h 2290916"/>
              <a:gd name="connsiteX8" fmla="*/ 0 w 1818966"/>
              <a:gd name="connsiteY8" fmla="*/ 303157 h 2290916"/>
              <a:gd name="connsiteX9" fmla="*/ 6159 w 1818966"/>
              <a:gd name="connsiteY9" fmla="*/ 242068 h 2290916"/>
              <a:gd name="connsiteX10" fmla="*/ 303166 w 1818966"/>
              <a:gd name="connsiteY10" fmla="*/ 0 h 2290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18966" h="2290916">
                <a:moveTo>
                  <a:pt x="303166" y="0"/>
                </a:moveTo>
                <a:lnTo>
                  <a:pt x="1515799" y="0"/>
                </a:lnTo>
                <a:cubicBezTo>
                  <a:pt x="1683234" y="0"/>
                  <a:pt x="1818966" y="135732"/>
                  <a:pt x="1818966" y="303167"/>
                </a:cubicBezTo>
                <a:lnTo>
                  <a:pt x="1818966" y="1987749"/>
                </a:lnTo>
                <a:cubicBezTo>
                  <a:pt x="1818966" y="2155184"/>
                  <a:pt x="1683234" y="2290916"/>
                  <a:pt x="1515799" y="2290916"/>
                </a:cubicBezTo>
                <a:lnTo>
                  <a:pt x="303166" y="2290916"/>
                </a:lnTo>
                <a:cubicBezTo>
                  <a:pt x="156661" y="2290916"/>
                  <a:pt x="34428" y="2186996"/>
                  <a:pt x="6159" y="2048848"/>
                </a:cubicBezTo>
                <a:lnTo>
                  <a:pt x="0" y="1987759"/>
                </a:lnTo>
                <a:lnTo>
                  <a:pt x="0" y="303157"/>
                </a:lnTo>
                <a:lnTo>
                  <a:pt x="6159" y="242068"/>
                </a:lnTo>
                <a:cubicBezTo>
                  <a:pt x="34428" y="103920"/>
                  <a:pt x="156661" y="0"/>
                  <a:pt x="303166" y="0"/>
                </a:cubicBez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F227D95-312D-1754-1D79-120F4CE73EBF}"/>
              </a:ext>
            </a:extLst>
          </p:cNvPr>
          <p:cNvSpPr txBox="1"/>
          <p:nvPr/>
        </p:nvSpPr>
        <p:spPr>
          <a:xfrm>
            <a:off x="540775" y="151386"/>
            <a:ext cx="2281084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КОМАНДА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5C7B151-E33D-380C-3295-85FFFB59BB10}"/>
              </a:ext>
            </a:extLst>
          </p:cNvPr>
          <p:cNvSpPr txBox="1"/>
          <p:nvPr/>
        </p:nvSpPr>
        <p:spPr>
          <a:xfrm>
            <a:off x="559975" y="3340951"/>
            <a:ext cx="2123306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Закутняя Диана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5262D8-E3F4-C079-A2A8-7CADFACA01AE}"/>
              </a:ext>
            </a:extLst>
          </p:cNvPr>
          <p:cNvSpPr txBox="1"/>
          <p:nvPr/>
        </p:nvSpPr>
        <p:spPr>
          <a:xfrm>
            <a:off x="4660026" y="3340951"/>
            <a:ext cx="2713703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Пономаренко Юлия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98C5661-8E64-8A84-A758-A58B724478ED}"/>
              </a:ext>
            </a:extLst>
          </p:cNvPr>
          <p:cNvSpPr txBox="1"/>
          <p:nvPr/>
        </p:nvSpPr>
        <p:spPr>
          <a:xfrm>
            <a:off x="8863897" y="3340950"/>
            <a:ext cx="2811794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Проценко Анастасия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42020F-B3C3-9AE0-8A15-02BD6F64E7FC}"/>
              </a:ext>
            </a:extLst>
          </p:cNvPr>
          <p:cNvSpPr txBox="1"/>
          <p:nvPr/>
        </p:nvSpPr>
        <p:spPr>
          <a:xfrm>
            <a:off x="559975" y="6302477"/>
            <a:ext cx="1946787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Бедрина</a:t>
            </a: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 Анна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FBD99A-BDF1-ECEC-847F-B8F22118DAE9}"/>
              </a:ext>
            </a:extLst>
          </p:cNvPr>
          <p:cNvSpPr txBox="1"/>
          <p:nvPr/>
        </p:nvSpPr>
        <p:spPr>
          <a:xfrm>
            <a:off x="4743601" y="6302477"/>
            <a:ext cx="2546555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Пличенко</a:t>
            </a: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 Наталья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BC668D-D290-E205-7706-947F2B174E7F}"/>
              </a:ext>
            </a:extLst>
          </p:cNvPr>
          <p:cNvSpPr txBox="1"/>
          <p:nvPr/>
        </p:nvSpPr>
        <p:spPr>
          <a:xfrm>
            <a:off x="8676969" y="6295402"/>
            <a:ext cx="3185650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Кондрашова Екатерина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87285B04-1E0B-4057-A9AA-A5E1C022030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34767" r="24683" b="11935"/>
          <a:stretch/>
        </p:blipFill>
        <p:spPr>
          <a:xfrm>
            <a:off x="641838" y="949827"/>
            <a:ext cx="1818963" cy="2290186"/>
          </a:xfrm>
          <a:custGeom>
            <a:avLst/>
            <a:gdLst>
              <a:gd name="connsiteX0" fmla="*/ 303167 w 1818963"/>
              <a:gd name="connsiteY0" fmla="*/ 0 h 2290186"/>
              <a:gd name="connsiteX1" fmla="*/ 1515796 w 1818963"/>
              <a:gd name="connsiteY1" fmla="*/ 0 h 2290186"/>
              <a:gd name="connsiteX2" fmla="*/ 1818963 w 1818963"/>
              <a:gd name="connsiteY2" fmla="*/ 303167 h 2290186"/>
              <a:gd name="connsiteX3" fmla="*/ 1818963 w 1818963"/>
              <a:gd name="connsiteY3" fmla="*/ 1994824 h 2290186"/>
              <a:gd name="connsiteX4" fmla="*/ 1633803 w 1818963"/>
              <a:gd name="connsiteY4" fmla="*/ 2274167 h 2290186"/>
              <a:gd name="connsiteX5" fmla="*/ 1582197 w 1818963"/>
              <a:gd name="connsiteY5" fmla="*/ 2290186 h 2290186"/>
              <a:gd name="connsiteX6" fmla="*/ 236766 w 1818963"/>
              <a:gd name="connsiteY6" fmla="*/ 2290186 h 2290186"/>
              <a:gd name="connsiteX7" fmla="*/ 185161 w 1818963"/>
              <a:gd name="connsiteY7" fmla="*/ 2274167 h 2290186"/>
              <a:gd name="connsiteX8" fmla="*/ 0 w 1818963"/>
              <a:gd name="connsiteY8" fmla="*/ 1994824 h 2290186"/>
              <a:gd name="connsiteX9" fmla="*/ 0 w 1818963"/>
              <a:gd name="connsiteY9" fmla="*/ 303167 h 2290186"/>
              <a:gd name="connsiteX10" fmla="*/ 303167 w 1818963"/>
              <a:gd name="connsiteY10" fmla="*/ 0 h 229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18963" h="2290186">
                <a:moveTo>
                  <a:pt x="303167" y="0"/>
                </a:moveTo>
                <a:lnTo>
                  <a:pt x="1515796" y="0"/>
                </a:lnTo>
                <a:cubicBezTo>
                  <a:pt x="1683231" y="0"/>
                  <a:pt x="1818963" y="135732"/>
                  <a:pt x="1818963" y="303167"/>
                </a:cubicBezTo>
                <a:lnTo>
                  <a:pt x="1818963" y="1994824"/>
                </a:lnTo>
                <a:cubicBezTo>
                  <a:pt x="1818963" y="2120400"/>
                  <a:pt x="1742614" y="2228144"/>
                  <a:pt x="1633803" y="2274167"/>
                </a:cubicBezTo>
                <a:lnTo>
                  <a:pt x="1582197" y="2290186"/>
                </a:lnTo>
                <a:lnTo>
                  <a:pt x="236766" y="2290186"/>
                </a:lnTo>
                <a:lnTo>
                  <a:pt x="185161" y="2274167"/>
                </a:lnTo>
                <a:cubicBezTo>
                  <a:pt x="76349" y="2228144"/>
                  <a:pt x="0" y="2120400"/>
                  <a:pt x="0" y="1994824"/>
                </a:cubicBezTo>
                <a:lnTo>
                  <a:pt x="0" y="303167"/>
                </a:lnTo>
                <a:cubicBezTo>
                  <a:pt x="0" y="135732"/>
                  <a:pt x="135732" y="0"/>
                  <a:pt x="303167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57056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36FBFF0-0DDD-3810-B98B-505BDB6017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39" b="7839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4214200-E6DF-4C7E-6FA5-4736BD3E41C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BB3C1">
              <a:alpha val="85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1F157F-0361-BA8C-3BBC-59A82C42325B}"/>
              </a:ext>
            </a:extLst>
          </p:cNvPr>
          <p:cNvSpPr txBox="1"/>
          <p:nvPr/>
        </p:nvSpPr>
        <p:spPr>
          <a:xfrm>
            <a:off x="6484374" y="2215138"/>
            <a:ext cx="3805084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3600" dirty="0"/>
              <a:t>СПАСИБО ЗА ВНИМАНИЕ!</a:t>
            </a:r>
            <a:endParaRPr kumimoji="0" lang="ru-RU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727C30-B46F-EEB7-6E9A-B59237529F1C}"/>
              </a:ext>
            </a:extLst>
          </p:cNvPr>
          <p:cNvSpPr txBox="1"/>
          <p:nvPr/>
        </p:nvSpPr>
        <p:spPr>
          <a:xfrm>
            <a:off x="808610" y="4273673"/>
            <a:ext cx="4515744" cy="19389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Контакты</a:t>
            </a:r>
            <a:endParaRPr lang="ru-RU" sz="2400" dirty="0">
              <a:latin typeface="Gilroy-ExtraBold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ExtraBold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latin typeface="Gilroy-ExtraBold"/>
              </a:rPr>
              <a:t>Закутняя Диана Владимировна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ExtraBold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ExtraBold"/>
                <a:sym typeface="Helvetica"/>
              </a:rPr>
              <a:t>89081726266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latin typeface="Gilroy-ExtraBold"/>
              </a:rPr>
              <a:t>z6005118353@gmail.com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ExtraBold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768898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10178</TotalTime>
  <Words>452</Words>
  <Application>Microsoft Office PowerPoint</Application>
  <PresentationFormat>Широкоэкранный</PresentationFormat>
  <Paragraphs>108</Paragraphs>
  <Slides>12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Gilroy-ExtraBold</vt:lpstr>
      <vt:lpstr>Gilroy-Light</vt:lpstr>
      <vt:lpstr>Helvetica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DIANA</cp:lastModifiedBy>
  <cp:revision>199</cp:revision>
  <dcterms:modified xsi:type="dcterms:W3CDTF">2023-12-04T08:43:06Z</dcterms:modified>
</cp:coreProperties>
</file>