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8" r:id="rId5"/>
    <p:sldMasterId id="214748366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y="5143500" cx="9144000"/>
  <p:notesSz cx="6858000" cy="9144000"/>
  <p:embeddedFontLst>
    <p:embeddedFont>
      <p:font typeface="Helvetica Neue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61C8941-A986-4961-BCF6-55A4A3173AD4}">
  <a:tblStyle styleId="{461C8941-A986-4961-BCF6-55A4A3173AD4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1H>
      <a:tcTxStyle/>
    </a:band1H>
    <a:band2H>
      <a:tcTxStyle b="off" i="off"/>
      <a:tcStyle>
        <a:fill>
          <a:solidFill>
            <a:srgbClr val="FFFFFF"/>
          </a:solidFill>
        </a:fill>
      </a:tcStyle>
    </a:band2H>
    <a:band1V>
      <a:tcTxStyle/>
    </a:band1V>
    <a:band2V>
      <a:tcTxStyle/>
    </a:band2V>
    <a:lastCol>
      <a:tcTxStyle/>
    </a:lastCol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font" Target="fonts/HelveticaNeue-bold.fntdata"/><Relationship Id="rId23" Type="http://schemas.openxmlformats.org/officeDocument/2006/relationships/font" Target="fonts/HelveticaNeue-regular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HelveticaNeue-boldItalic.fntdata"/><Relationship Id="rId25" Type="http://schemas.openxmlformats.org/officeDocument/2006/relationships/font" Target="fonts/HelveticaNeue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926176be02_2_9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6" name="Google Shape;146;g2926176be02_2_9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926176be02_6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g2926176be02_6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926176be02_7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g2926176be02_7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926176be02_7_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g2926176be02_7_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926176be02_7_10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g2926176be02_7_10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926176be02_6_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g2926176be02_6_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926176be02_7_2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g2926176be02_7_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2926176be02_2_13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g2926176be02_2_13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2926176be02_7_7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g2926176be02_7_7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2926176be02_7_11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g2926176be02_7_1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2926176be02_7_4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g2926176be02_7_4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2926176be02_6_3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g2926176be02_6_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92a756f1be_0_2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g292a756f1be_0_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292a756f1be_0_4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g292a756f1be_0_4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2926176be02_2_28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g2926176be02_2_28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g"/><Relationship Id="rId3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1143000" y="841772"/>
            <a:ext cx="6858000" cy="1790701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1143000" y="2701528"/>
            <a:ext cx="6858000" cy="12418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1pPr>
            <a:lvl2pPr indent="-228600" lvl="1" marL="9144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2pPr>
            <a:lvl3pPr indent="-228600" lvl="2" marL="1371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3pPr>
            <a:lvl4pPr indent="-228600" lvl="3" marL="18288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4pPr>
            <a:lvl5pPr indent="-228600" lvl="4" marL="22860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321386" y="4811072"/>
            <a:ext cx="193965" cy="18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tx">
  <p:cSld name="TITLE_AND_BOD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1" name="Google Shape;61;p15"/>
          <p:cNvSpPr txBox="1"/>
          <p:nvPr>
            <p:ph idx="12" type="sldNum"/>
          </p:nvPr>
        </p:nvSpPr>
        <p:spPr>
          <a:xfrm>
            <a:off x="8321386" y="4811072"/>
            <a:ext cx="193965" cy="18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>
  <p:cSld name="Заголовок раздела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" type="body"/>
          </p:nvPr>
        </p:nvSpPr>
        <p:spPr>
          <a:xfrm>
            <a:off x="623888" y="3442096"/>
            <a:ext cx="7886700" cy="112514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</a:defRPr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12" type="sldNum"/>
          </p:nvPr>
        </p:nvSpPr>
        <p:spPr>
          <a:xfrm>
            <a:off x="8321386" y="4811072"/>
            <a:ext cx="193965" cy="18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/>
          <p:nvPr/>
        </p:nvSpPr>
        <p:spPr>
          <a:xfrm>
            <a:off x="383027" y="1444464"/>
            <a:ext cx="4889201" cy="525778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b="0" i="0" lang="ru" sz="3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100"/>
          </a:p>
        </p:txBody>
      </p:sp>
      <p:sp>
        <p:nvSpPr>
          <p:cNvPr id="68" name="Google Shape;68;p17"/>
          <p:cNvSpPr txBox="1"/>
          <p:nvPr/>
        </p:nvSpPr>
        <p:spPr>
          <a:xfrm>
            <a:off x="456864" y="2391289"/>
            <a:ext cx="3586643" cy="148589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9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 sz="1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 sz="1100"/>
          </a:p>
        </p:txBody>
      </p:sp>
      <p:sp>
        <p:nvSpPr>
          <p:cNvPr id="69" name="Google Shape;69;p17"/>
          <p:cNvSpPr txBox="1"/>
          <p:nvPr/>
        </p:nvSpPr>
        <p:spPr>
          <a:xfrm>
            <a:off x="5208745" y="2381395"/>
            <a:ext cx="3259327" cy="86867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-215900" lvl="0" marL="215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Char char="•"/>
            </a:pPr>
            <a:r>
              <a:rPr b="0" i="0" lang="ru" sz="12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b="0" i="0" sz="9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15900" lvl="0" marL="215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Char char="•"/>
            </a:pPr>
            <a:r>
              <a:rPr b="0" i="0" lang="ru" sz="12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b="0" i="0" sz="9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15900" lvl="0" marL="215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Char char="•"/>
            </a:pPr>
            <a:r>
              <a:rPr b="0" i="0" lang="ru" sz="12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 sz="1100"/>
          </a:p>
        </p:txBody>
      </p:sp>
      <p:sp>
        <p:nvSpPr>
          <p:cNvPr id="70" name="Google Shape;70;p17"/>
          <p:cNvSpPr/>
          <p:nvPr/>
        </p:nvSpPr>
        <p:spPr>
          <a:xfrm>
            <a:off x="7109138" y="-7265"/>
            <a:ext cx="1393225" cy="994724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71" name="Google Shape;71;p17"/>
          <p:cNvGrpSpPr/>
          <p:nvPr/>
        </p:nvGrpSpPr>
        <p:grpSpPr>
          <a:xfrm>
            <a:off x="7116473" y="4618038"/>
            <a:ext cx="1757387" cy="528867"/>
            <a:chOff x="-2" y="-2"/>
            <a:chExt cx="2343182" cy="705155"/>
          </a:xfrm>
        </p:grpSpPr>
        <p:sp>
          <p:nvSpPr>
            <p:cNvPr id="72" name="Google Shape;72;p17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3" name="Google Shape;73;p17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34275" spcFirstLastPara="1" rIns="34275" wrap="square" tIns="342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sz="1100"/>
            </a:p>
          </p:txBody>
        </p:sp>
      </p:grpSp>
      <p:pic>
        <p:nvPicPr>
          <p:cNvPr descr="Рисунок 9" id="74" name="Google Shape;74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997208" y="-19319"/>
            <a:ext cx="1617085" cy="9096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5" name="Google Shape;75;p17"/>
          <p:cNvGrpSpPr/>
          <p:nvPr/>
        </p:nvGrpSpPr>
        <p:grpSpPr>
          <a:xfrm>
            <a:off x="462592" y="4676533"/>
            <a:ext cx="501806" cy="469031"/>
            <a:chOff x="-1" y="-2"/>
            <a:chExt cx="669073" cy="625373"/>
          </a:xfrm>
        </p:grpSpPr>
        <p:sp>
          <p:nvSpPr>
            <p:cNvPr id="76" name="Google Shape;76;p17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" name="Google Shape;77;p1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34275" spcFirstLastPara="1" rIns="34275" wrap="square" tIns="342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r>
                <a:rPr b="0" i="0" lang="ru" sz="1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100"/>
            </a:p>
          </p:txBody>
        </p:sp>
      </p:grpSp>
      <p:grpSp>
        <p:nvGrpSpPr>
          <p:cNvPr id="78" name="Google Shape;78;p17"/>
          <p:cNvGrpSpPr/>
          <p:nvPr/>
        </p:nvGrpSpPr>
        <p:grpSpPr>
          <a:xfrm>
            <a:off x="472069" y="-1838"/>
            <a:ext cx="2047570" cy="380132"/>
            <a:chOff x="-2" y="-2"/>
            <a:chExt cx="2730092" cy="506841"/>
          </a:xfrm>
        </p:grpSpPr>
        <p:sp>
          <p:nvSpPr>
            <p:cNvPr id="79" name="Google Shape;79;p17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" name="Google Shape;80;p17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34275" spcFirstLastPara="1" rIns="342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None/>
              </a:pPr>
              <a:r>
                <a:rPr b="0" i="0" lang="ru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100"/>
            </a:p>
          </p:txBody>
        </p:sp>
      </p:grpSp>
      <p:sp>
        <p:nvSpPr>
          <p:cNvPr id="81" name="Google Shape;81;p17"/>
          <p:cNvSpPr txBox="1"/>
          <p:nvPr>
            <p:ph idx="12" type="sldNum"/>
          </p:nvPr>
        </p:nvSpPr>
        <p:spPr>
          <a:xfrm>
            <a:off x="8321386" y="4811072"/>
            <a:ext cx="193965" cy="18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>
  <p:cSld name="Сравнение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/>
          <p:nvPr/>
        </p:nvSpPr>
        <p:spPr>
          <a:xfrm>
            <a:off x="4112419" y="0"/>
            <a:ext cx="5031581" cy="515493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4" name="Google Shape;84;p18"/>
          <p:cNvSpPr txBox="1"/>
          <p:nvPr/>
        </p:nvSpPr>
        <p:spPr>
          <a:xfrm>
            <a:off x="424565" y="1158714"/>
            <a:ext cx="2830532" cy="1097278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b="0" i="0" lang="ru" sz="3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100"/>
          </a:p>
        </p:txBody>
      </p:sp>
      <p:pic>
        <p:nvPicPr>
          <p:cNvPr descr="Рисунок 9" id="85" name="Google Shape;85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997208" y="-19319"/>
            <a:ext cx="1617085" cy="90961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8"/>
          <p:cNvSpPr txBox="1"/>
          <p:nvPr/>
        </p:nvSpPr>
        <p:spPr>
          <a:xfrm>
            <a:off x="4687433" y="170634"/>
            <a:ext cx="569846" cy="1211578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0"/>
              <a:buFont typeface="Arial"/>
              <a:buNone/>
            </a:pPr>
            <a:r>
              <a:rPr b="0" i="0" lang="ru" sz="9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100"/>
          </a:p>
        </p:txBody>
      </p:sp>
      <p:sp>
        <p:nvSpPr>
          <p:cNvPr id="87" name="Google Shape;87;p18"/>
          <p:cNvSpPr txBox="1"/>
          <p:nvPr/>
        </p:nvSpPr>
        <p:spPr>
          <a:xfrm>
            <a:off x="4606288" y="2373876"/>
            <a:ext cx="569846" cy="1211578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0"/>
              <a:buFont typeface="Arial"/>
              <a:buNone/>
            </a:pPr>
            <a:r>
              <a:rPr b="0" i="0" lang="ru" sz="9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100"/>
          </a:p>
        </p:txBody>
      </p:sp>
      <p:sp>
        <p:nvSpPr>
          <p:cNvPr id="88" name="Google Shape;88;p18"/>
          <p:cNvSpPr txBox="1"/>
          <p:nvPr/>
        </p:nvSpPr>
        <p:spPr>
          <a:xfrm>
            <a:off x="6989793" y="1219447"/>
            <a:ext cx="569846" cy="1211578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0"/>
              <a:buFont typeface="Arial"/>
              <a:buNone/>
            </a:pPr>
            <a:r>
              <a:rPr b="0" i="0" lang="ru" sz="9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100"/>
          </a:p>
        </p:txBody>
      </p:sp>
      <p:sp>
        <p:nvSpPr>
          <p:cNvPr id="89" name="Google Shape;89;p18"/>
          <p:cNvSpPr txBox="1"/>
          <p:nvPr/>
        </p:nvSpPr>
        <p:spPr>
          <a:xfrm>
            <a:off x="7374392" y="3066447"/>
            <a:ext cx="569846" cy="1211578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0"/>
              <a:buFont typeface="Arial"/>
              <a:buNone/>
            </a:pPr>
            <a:r>
              <a:rPr b="0" i="0" lang="ru" sz="9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100"/>
          </a:p>
        </p:txBody>
      </p:sp>
      <p:sp>
        <p:nvSpPr>
          <p:cNvPr id="90" name="Google Shape;90;p18"/>
          <p:cNvSpPr txBox="1"/>
          <p:nvPr/>
        </p:nvSpPr>
        <p:spPr>
          <a:xfrm>
            <a:off x="4655544" y="3553917"/>
            <a:ext cx="1173758" cy="58102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100"/>
          </a:p>
        </p:txBody>
      </p:sp>
      <p:sp>
        <p:nvSpPr>
          <p:cNvPr id="91" name="Google Shape;91;p18"/>
          <p:cNvSpPr txBox="1"/>
          <p:nvPr/>
        </p:nvSpPr>
        <p:spPr>
          <a:xfrm>
            <a:off x="4723034" y="1302206"/>
            <a:ext cx="1173759" cy="58102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100"/>
          </a:p>
        </p:txBody>
      </p:sp>
      <p:sp>
        <p:nvSpPr>
          <p:cNvPr id="92" name="Google Shape;92;p18"/>
          <p:cNvSpPr txBox="1"/>
          <p:nvPr/>
        </p:nvSpPr>
        <p:spPr>
          <a:xfrm>
            <a:off x="7014852" y="2365198"/>
            <a:ext cx="1173758" cy="58102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100"/>
          </a:p>
        </p:txBody>
      </p:sp>
      <p:sp>
        <p:nvSpPr>
          <p:cNvPr id="93" name="Google Shape;93;p18"/>
          <p:cNvSpPr txBox="1"/>
          <p:nvPr/>
        </p:nvSpPr>
        <p:spPr>
          <a:xfrm>
            <a:off x="7425957" y="4210949"/>
            <a:ext cx="1173758" cy="58102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100"/>
          </a:p>
        </p:txBody>
      </p:sp>
      <p:sp>
        <p:nvSpPr>
          <p:cNvPr id="94" name="Google Shape;94;p18"/>
          <p:cNvSpPr/>
          <p:nvPr/>
        </p:nvSpPr>
        <p:spPr>
          <a:xfrm>
            <a:off x="7109138" y="-7265"/>
            <a:ext cx="1393225" cy="994724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9" id="95" name="Google Shape;95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997208" y="-19319"/>
            <a:ext cx="1617085" cy="9096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6" name="Google Shape;96;p18"/>
          <p:cNvGrpSpPr/>
          <p:nvPr/>
        </p:nvGrpSpPr>
        <p:grpSpPr>
          <a:xfrm>
            <a:off x="462592" y="4676533"/>
            <a:ext cx="501806" cy="469031"/>
            <a:chOff x="-1" y="-2"/>
            <a:chExt cx="669073" cy="625373"/>
          </a:xfrm>
        </p:grpSpPr>
        <p:sp>
          <p:nvSpPr>
            <p:cNvPr id="97" name="Google Shape;97;p18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8" name="Google Shape;98;p18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34275" spcFirstLastPara="1" rIns="34275" wrap="square" tIns="342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r>
                <a:rPr b="0" i="0" lang="ru" sz="1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100"/>
            </a:p>
          </p:txBody>
        </p:sp>
      </p:grpSp>
      <p:grpSp>
        <p:nvGrpSpPr>
          <p:cNvPr id="99" name="Google Shape;99;p18"/>
          <p:cNvGrpSpPr/>
          <p:nvPr/>
        </p:nvGrpSpPr>
        <p:grpSpPr>
          <a:xfrm>
            <a:off x="472069" y="-1838"/>
            <a:ext cx="2047570" cy="380132"/>
            <a:chOff x="-2" y="-2"/>
            <a:chExt cx="2730092" cy="506841"/>
          </a:xfrm>
        </p:grpSpPr>
        <p:sp>
          <p:nvSpPr>
            <p:cNvPr id="100" name="Google Shape;100;p18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1" name="Google Shape;101;p18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34275" spcFirstLastPara="1" rIns="342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None/>
              </a:pPr>
              <a:r>
                <a:rPr b="0" i="0" lang="ru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100"/>
            </a:p>
          </p:txBody>
        </p:sp>
      </p:grpSp>
      <p:sp>
        <p:nvSpPr>
          <p:cNvPr id="102" name="Google Shape;102;p18"/>
          <p:cNvSpPr txBox="1"/>
          <p:nvPr/>
        </p:nvSpPr>
        <p:spPr>
          <a:xfrm>
            <a:off x="456864" y="2391289"/>
            <a:ext cx="3586643" cy="148589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9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 sz="1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 sz="1100"/>
          </a:p>
        </p:txBody>
      </p:sp>
      <p:sp>
        <p:nvSpPr>
          <p:cNvPr id="103" name="Google Shape;103;p18"/>
          <p:cNvSpPr/>
          <p:nvPr/>
        </p:nvSpPr>
        <p:spPr>
          <a:xfrm>
            <a:off x="5333999" y="890290"/>
            <a:ext cx="1621510" cy="99294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" name="Google Shape;104;p18"/>
          <p:cNvSpPr/>
          <p:nvPr/>
        </p:nvSpPr>
        <p:spPr>
          <a:xfrm flipH="1">
            <a:off x="5473699" y="2158998"/>
            <a:ext cx="1371604" cy="800103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" name="Google Shape;105;p18"/>
          <p:cNvSpPr/>
          <p:nvPr/>
        </p:nvSpPr>
        <p:spPr>
          <a:xfrm>
            <a:off x="5473700" y="3260267"/>
            <a:ext cx="1739900" cy="616928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" name="Google Shape;106;p18"/>
          <p:cNvSpPr txBox="1"/>
          <p:nvPr>
            <p:ph idx="12" type="sldNum"/>
          </p:nvPr>
        </p:nvSpPr>
        <p:spPr>
          <a:xfrm>
            <a:off x="8321386" y="4811072"/>
            <a:ext cx="193965" cy="18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>
  <p:cSld name="Только заголовок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/>
          <p:nvPr/>
        </p:nvSpPr>
        <p:spPr>
          <a:xfrm>
            <a:off x="373739" y="1145224"/>
            <a:ext cx="6967758" cy="116086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5400"/>
              <a:buFont typeface="Arial"/>
              <a:buNone/>
            </a:pPr>
            <a:r>
              <a:rPr b="0" i="0" lang="ru" sz="54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 sz="1100"/>
          </a:p>
        </p:txBody>
      </p:sp>
      <p:sp>
        <p:nvSpPr>
          <p:cNvPr id="109" name="Google Shape;109;p19"/>
          <p:cNvSpPr txBox="1"/>
          <p:nvPr>
            <p:ph idx="12" type="sldNum"/>
          </p:nvPr>
        </p:nvSpPr>
        <p:spPr>
          <a:xfrm>
            <a:off x="8321386" y="4811072"/>
            <a:ext cx="193965" cy="18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>
  <p:cSld name="Пустой слайд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idx="12" type="sldNum"/>
          </p:nvPr>
        </p:nvSpPr>
        <p:spPr>
          <a:xfrm>
            <a:off x="8321386" y="4811072"/>
            <a:ext cx="193965" cy="18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>
  <p:cSld name="Объект с подписью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/>
          <p:nvPr/>
        </p:nvSpPr>
        <p:spPr>
          <a:xfrm>
            <a:off x="7109138" y="-7265"/>
            <a:ext cx="1393225" cy="994724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1"/>
          <p:cNvSpPr txBox="1"/>
          <p:nvPr/>
        </p:nvSpPr>
        <p:spPr>
          <a:xfrm>
            <a:off x="405382" y="627400"/>
            <a:ext cx="4889201" cy="525778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b="0" i="0" lang="ru" sz="3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100"/>
          </a:p>
        </p:txBody>
      </p:sp>
      <p:pic>
        <p:nvPicPr>
          <p:cNvPr descr="Рисунок 9" id="115" name="Google Shape;115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997208" y="-19319"/>
            <a:ext cx="1617085" cy="9096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6" name="Google Shape;116;p21"/>
          <p:cNvGraphicFramePr/>
          <p:nvPr/>
        </p:nvGraphicFramePr>
        <p:xfrm>
          <a:off x="467915" y="122544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{461C8941-A986-4961-BCF6-55A4A3173AD4}</a:tableStyleId>
              </a:tblPr>
              <a:tblGrid>
                <a:gridCol w="1339050"/>
                <a:gridCol w="1339050"/>
                <a:gridCol w="1339050"/>
                <a:gridCol w="1339050"/>
                <a:gridCol w="1339050"/>
                <a:gridCol w="1339050"/>
              </a:tblGrid>
              <a:tr h="548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30375" marB="30375" marR="30375" marL="30375"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</a:tr>
              <a:tr h="548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30375" marB="30375" marR="30375" marL="303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48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30375" marB="30375" marR="30375" marL="303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48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30375" marB="30375" marR="30375" marL="303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48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30375" marB="30375" marR="30375" marL="303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48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30375" marB="30375" marR="30375" marL="303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117" name="Google Shape;117;p21"/>
          <p:cNvGrpSpPr/>
          <p:nvPr/>
        </p:nvGrpSpPr>
        <p:grpSpPr>
          <a:xfrm>
            <a:off x="7116473" y="4618038"/>
            <a:ext cx="1757387" cy="528867"/>
            <a:chOff x="-2" y="-2"/>
            <a:chExt cx="2343182" cy="705155"/>
          </a:xfrm>
        </p:grpSpPr>
        <p:sp>
          <p:nvSpPr>
            <p:cNvPr id="118" name="Google Shape;118;p21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" name="Google Shape;119;p21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34275" spcFirstLastPara="1" rIns="34275" wrap="square" tIns="342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sz="1100"/>
            </a:p>
          </p:txBody>
        </p:sp>
      </p:grpSp>
      <p:grpSp>
        <p:nvGrpSpPr>
          <p:cNvPr id="120" name="Google Shape;120;p21"/>
          <p:cNvGrpSpPr/>
          <p:nvPr/>
        </p:nvGrpSpPr>
        <p:grpSpPr>
          <a:xfrm>
            <a:off x="462592" y="4676533"/>
            <a:ext cx="501806" cy="469031"/>
            <a:chOff x="-1" y="-2"/>
            <a:chExt cx="669073" cy="625373"/>
          </a:xfrm>
        </p:grpSpPr>
        <p:sp>
          <p:nvSpPr>
            <p:cNvPr id="121" name="Google Shape;121;p21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" name="Google Shape;122;p21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34275" spcFirstLastPara="1" rIns="34275" wrap="square" tIns="342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r>
                <a:rPr b="0" i="0" lang="ru" sz="1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100"/>
            </a:p>
          </p:txBody>
        </p:sp>
      </p:grpSp>
      <p:grpSp>
        <p:nvGrpSpPr>
          <p:cNvPr id="123" name="Google Shape;123;p21"/>
          <p:cNvGrpSpPr/>
          <p:nvPr/>
        </p:nvGrpSpPr>
        <p:grpSpPr>
          <a:xfrm>
            <a:off x="472069" y="-1838"/>
            <a:ext cx="2047570" cy="380132"/>
            <a:chOff x="-2" y="-2"/>
            <a:chExt cx="2730092" cy="506841"/>
          </a:xfrm>
        </p:grpSpPr>
        <p:sp>
          <p:nvSpPr>
            <p:cNvPr id="124" name="Google Shape;124;p21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" name="Google Shape;125;p21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34275" spcFirstLastPara="1" rIns="342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None/>
              </a:pPr>
              <a:r>
                <a:rPr b="0" i="0" lang="ru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100"/>
            </a:p>
          </p:txBody>
        </p:sp>
      </p:grpSp>
      <p:sp>
        <p:nvSpPr>
          <p:cNvPr id="126" name="Google Shape;126;p21"/>
          <p:cNvSpPr txBox="1"/>
          <p:nvPr>
            <p:ph idx="12" type="sldNum"/>
          </p:nvPr>
        </p:nvSpPr>
        <p:spPr>
          <a:xfrm>
            <a:off x="8321386" y="4811072"/>
            <a:ext cx="193965" cy="18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>
  <p:cSld name="Рисунок с подписью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022-11-09 02.38.22.jpg" id="128" name="Google Shape;128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461050" y="-2"/>
            <a:ext cx="3660728" cy="51435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Рисунок 9" id="129" name="Google Shape;12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7208" y="-19319"/>
            <a:ext cx="1617085" cy="90961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2"/>
          <p:cNvSpPr txBox="1"/>
          <p:nvPr/>
        </p:nvSpPr>
        <p:spPr>
          <a:xfrm>
            <a:off x="424565" y="1158714"/>
            <a:ext cx="2830532" cy="1097278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b="0" i="0" lang="ru" sz="3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100"/>
          </a:p>
        </p:txBody>
      </p:sp>
      <p:sp>
        <p:nvSpPr>
          <p:cNvPr id="131" name="Google Shape;131;p22"/>
          <p:cNvSpPr/>
          <p:nvPr/>
        </p:nvSpPr>
        <p:spPr>
          <a:xfrm>
            <a:off x="7109138" y="-7265"/>
            <a:ext cx="1393225" cy="994724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9" id="132" name="Google Shape;13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7208" y="-19319"/>
            <a:ext cx="1617085" cy="9096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3" name="Google Shape;133;p22"/>
          <p:cNvGrpSpPr/>
          <p:nvPr/>
        </p:nvGrpSpPr>
        <p:grpSpPr>
          <a:xfrm>
            <a:off x="7116473" y="4618038"/>
            <a:ext cx="1757387" cy="528867"/>
            <a:chOff x="-2" y="-2"/>
            <a:chExt cx="2343182" cy="705155"/>
          </a:xfrm>
        </p:grpSpPr>
        <p:sp>
          <p:nvSpPr>
            <p:cNvPr id="134" name="Google Shape;134;p22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2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34275" spcFirstLastPara="1" rIns="34275" wrap="square" tIns="342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sz="1100"/>
            </a:p>
          </p:txBody>
        </p:sp>
      </p:grpSp>
      <p:grpSp>
        <p:nvGrpSpPr>
          <p:cNvPr id="136" name="Google Shape;136;p22"/>
          <p:cNvGrpSpPr/>
          <p:nvPr/>
        </p:nvGrpSpPr>
        <p:grpSpPr>
          <a:xfrm>
            <a:off x="462592" y="4676533"/>
            <a:ext cx="501806" cy="469031"/>
            <a:chOff x="-1" y="-2"/>
            <a:chExt cx="669073" cy="625373"/>
          </a:xfrm>
        </p:grpSpPr>
        <p:sp>
          <p:nvSpPr>
            <p:cNvPr id="137" name="Google Shape;137;p22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2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34275" spcFirstLastPara="1" rIns="34275" wrap="square" tIns="342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r>
                <a:rPr b="0" i="0" lang="ru" sz="1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 sz="1100"/>
            </a:p>
          </p:txBody>
        </p:sp>
      </p:grpSp>
      <p:grpSp>
        <p:nvGrpSpPr>
          <p:cNvPr id="139" name="Google Shape;139;p22"/>
          <p:cNvGrpSpPr/>
          <p:nvPr/>
        </p:nvGrpSpPr>
        <p:grpSpPr>
          <a:xfrm>
            <a:off x="472069" y="-1838"/>
            <a:ext cx="2047570" cy="380132"/>
            <a:chOff x="-2" y="-2"/>
            <a:chExt cx="2730092" cy="506841"/>
          </a:xfrm>
        </p:grpSpPr>
        <p:sp>
          <p:nvSpPr>
            <p:cNvPr id="140" name="Google Shape;140;p22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" name="Google Shape;141;p22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34275" spcFirstLastPara="1" rIns="342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None/>
              </a:pPr>
              <a:r>
                <a:rPr b="0" i="0" lang="ru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100"/>
            </a:p>
          </p:txBody>
        </p:sp>
      </p:grpSp>
      <p:sp>
        <p:nvSpPr>
          <p:cNvPr id="142" name="Google Shape;142;p22"/>
          <p:cNvSpPr txBox="1"/>
          <p:nvPr/>
        </p:nvSpPr>
        <p:spPr>
          <a:xfrm>
            <a:off x="456864" y="2391289"/>
            <a:ext cx="3586643" cy="148589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9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 sz="1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 sz="1100"/>
          </a:p>
        </p:txBody>
      </p:sp>
      <p:sp>
        <p:nvSpPr>
          <p:cNvPr id="143" name="Google Shape;143;p22"/>
          <p:cNvSpPr txBox="1"/>
          <p:nvPr>
            <p:ph idx="12" type="sldNum"/>
          </p:nvPr>
        </p:nvSpPr>
        <p:spPr>
          <a:xfrm>
            <a:off x="8321386" y="4811072"/>
            <a:ext cx="193965" cy="18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b="0" i="0" sz="3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b="0" i="0" sz="3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b="0" i="0" sz="3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b="0" i="0" sz="3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b="0" i="0" sz="3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b="0" i="0" sz="3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b="0" i="0" sz="3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b="0" i="0" sz="3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b="0" i="0" sz="3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1950" lvl="1" marL="9144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1950" lvl="2" marL="13716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1950" lvl="3" marL="18288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1950" lvl="4" marL="22860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61950" lvl="5" marL="2743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61950" lvl="6" marL="32004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61950" lvl="7" marL="36576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61950" lvl="8" marL="41148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321386" y="4811072"/>
            <a:ext cx="193965" cy="18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/>
          <p:nvPr/>
        </p:nvSpPr>
        <p:spPr>
          <a:xfrm>
            <a:off x="4576740" y="1759036"/>
            <a:ext cx="4591757" cy="33970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3"/>
          <p:cNvSpPr/>
          <p:nvPr/>
        </p:nvSpPr>
        <p:spPr>
          <a:xfrm>
            <a:off x="4577353" y="-1"/>
            <a:ext cx="4591145" cy="1759038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3"/>
          <p:cNvSpPr/>
          <p:nvPr/>
        </p:nvSpPr>
        <p:spPr>
          <a:xfrm>
            <a:off x="4575830" y="4019502"/>
            <a:ext cx="4591146" cy="1135819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3"/>
          <p:cNvSpPr txBox="1"/>
          <p:nvPr/>
        </p:nvSpPr>
        <p:spPr>
          <a:xfrm>
            <a:off x="441869" y="922552"/>
            <a:ext cx="3623409" cy="339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000"/>
              <a:buFont typeface="Arial"/>
              <a:buNone/>
            </a:pPr>
            <a:r>
              <a:rPr lang="ru" sz="3000">
                <a:solidFill>
                  <a:srgbClr val="8F00FF"/>
                </a:solidFill>
              </a:rPr>
              <a:t>АИС Управление проектной деятельностью</a:t>
            </a:r>
            <a:endParaRPr sz="1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700"/>
              <a:buFont typeface="Arial"/>
              <a:buNone/>
            </a:pPr>
            <a:r>
              <a:rPr lang="ru" sz="1250">
                <a:solidFill>
                  <a:srgbClr val="8F00FF"/>
                </a:solidFill>
              </a:rPr>
              <a:t>Команда:</a:t>
            </a:r>
            <a:endParaRPr sz="1250">
              <a:solidFill>
                <a:srgbClr val="8F00FF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700"/>
              <a:buFont typeface="Arial"/>
              <a:buNone/>
            </a:pPr>
            <a:r>
              <a:rPr lang="ru" sz="1250">
                <a:solidFill>
                  <a:srgbClr val="8F00FF"/>
                </a:solidFill>
              </a:rPr>
              <a:t>Шамиданова Екатерина</a:t>
            </a:r>
            <a:endParaRPr sz="1250">
              <a:solidFill>
                <a:srgbClr val="8F00FF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700"/>
              <a:buFont typeface="Arial"/>
              <a:buNone/>
            </a:pPr>
            <a:r>
              <a:rPr lang="ru" sz="1250">
                <a:solidFill>
                  <a:srgbClr val="8F00FF"/>
                </a:solidFill>
              </a:rPr>
              <a:t>Морозова Алина</a:t>
            </a:r>
            <a:endParaRPr sz="1250">
              <a:solidFill>
                <a:srgbClr val="8F00FF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700"/>
              <a:buFont typeface="Arial"/>
              <a:buNone/>
            </a:pPr>
            <a:r>
              <a:rPr lang="ru" sz="1250">
                <a:solidFill>
                  <a:srgbClr val="8F00FF"/>
                </a:solidFill>
              </a:rPr>
              <a:t>Куприянова Дарья</a:t>
            </a:r>
            <a:r>
              <a:rPr lang="ru" sz="1250">
                <a:solidFill>
                  <a:srgbClr val="8F00FF"/>
                </a:solidFill>
              </a:rPr>
              <a:t> </a:t>
            </a:r>
            <a:r>
              <a:rPr b="0" i="0" lang="ru" sz="125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2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700"/>
              <a:buFont typeface="Arial"/>
              <a:buNone/>
            </a:pPr>
            <a:r>
              <a:rPr lang="ru" sz="1250">
                <a:solidFill>
                  <a:srgbClr val="1B1B1B"/>
                </a:solidFill>
              </a:rPr>
              <a:t>Трекер:</a:t>
            </a:r>
            <a:endParaRPr sz="1250">
              <a:solidFill>
                <a:srgbClr val="1B1B1B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700"/>
              <a:buFont typeface="Arial"/>
              <a:buNone/>
            </a:pPr>
            <a:r>
              <a:rPr lang="ru" sz="1250">
                <a:solidFill>
                  <a:srgbClr val="1B1B1B"/>
                </a:solidFill>
              </a:rPr>
              <a:t>Швецов Андрей Владимирович</a:t>
            </a:r>
            <a:endParaRPr sz="1250">
              <a:solidFill>
                <a:srgbClr val="1B1B1B"/>
              </a:solidFill>
            </a:endParaRPr>
          </a:p>
        </p:txBody>
      </p:sp>
      <p:sp>
        <p:nvSpPr>
          <p:cNvPr id="152" name="Google Shape;152;p23"/>
          <p:cNvSpPr/>
          <p:nvPr/>
        </p:nvSpPr>
        <p:spPr>
          <a:xfrm>
            <a:off x="6613897" y="-1"/>
            <a:ext cx="2554598" cy="3206211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22" id="153" name="Google Shape;15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95797" y="-7407079"/>
            <a:ext cx="3096408" cy="4354575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3"/>
          <p:cNvSpPr/>
          <p:nvPr/>
        </p:nvSpPr>
        <p:spPr>
          <a:xfrm>
            <a:off x="6613895" y="1761784"/>
            <a:ext cx="2553082" cy="33970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5" name="Google Shape;155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25426" y="92869"/>
            <a:ext cx="2009136" cy="1535589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3"/>
          <p:cNvSpPr/>
          <p:nvPr/>
        </p:nvSpPr>
        <p:spPr>
          <a:xfrm>
            <a:off x="6609350" y="1754600"/>
            <a:ext cx="2559000" cy="3404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7" name="Google Shape;157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13900" y="1769600"/>
            <a:ext cx="2553076" cy="338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4"/>
          <p:cNvSpPr txBox="1"/>
          <p:nvPr/>
        </p:nvSpPr>
        <p:spPr>
          <a:xfrm>
            <a:off x="457050" y="1805150"/>
            <a:ext cx="8077500" cy="23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❖"/>
            </a:pPr>
            <a:r>
              <a:rPr lang="ru" sz="1200">
                <a:solidFill>
                  <a:schemeClr val="dk1"/>
                </a:solidFill>
              </a:rPr>
              <a:t>Неэффективное управления проектами.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❖"/>
            </a:pPr>
            <a:r>
              <a:rPr lang="ru" sz="1200">
                <a:solidFill>
                  <a:schemeClr val="dk1"/>
                </a:solidFill>
              </a:rPr>
              <a:t>Отсутствие централизованных систем управления.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❖"/>
            </a:pPr>
            <a:r>
              <a:rPr lang="ru" sz="1200">
                <a:solidFill>
                  <a:schemeClr val="dk1"/>
                </a:solidFill>
              </a:rPr>
              <a:t>Осуществление проектов требуют больших </a:t>
            </a:r>
            <a:r>
              <a:rPr lang="ru" sz="1200">
                <a:solidFill>
                  <a:schemeClr val="dk1"/>
                </a:solidFill>
              </a:rPr>
              <a:t>инвестиций</a:t>
            </a:r>
            <a:r>
              <a:rPr lang="ru" sz="1200">
                <a:solidFill>
                  <a:schemeClr val="dk1"/>
                </a:solidFill>
              </a:rPr>
              <a:t>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❖"/>
            </a:pPr>
            <a:r>
              <a:rPr lang="ru" sz="1200">
                <a:solidFill>
                  <a:schemeClr val="dk1"/>
                </a:solidFill>
              </a:rPr>
              <a:t>Чем сложнее проект, тем выше его уровень рискованности.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❖"/>
            </a:pPr>
            <a:r>
              <a:rPr lang="ru" sz="1200">
                <a:solidFill>
                  <a:schemeClr val="dk1"/>
                </a:solidFill>
              </a:rPr>
              <a:t>Неудачное планирование задач на реализацию проектов.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❖"/>
            </a:pPr>
            <a:r>
              <a:rPr lang="ru" sz="1200">
                <a:solidFill>
                  <a:schemeClr val="dk1"/>
                </a:solidFill>
              </a:rPr>
              <a:t>Временные затраты на коммуникацию сотрудников.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❖"/>
            </a:pPr>
            <a:r>
              <a:rPr lang="ru" sz="1200">
                <a:solidFill>
                  <a:schemeClr val="dk1"/>
                </a:solidFill>
              </a:rPr>
              <a:t>Низкая скорость обработки информации.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❖"/>
            </a:pPr>
            <a:r>
              <a:rPr lang="ru" sz="1200">
                <a:solidFill>
                  <a:schemeClr val="dk1"/>
                </a:solidFill>
              </a:rPr>
              <a:t>Недостаточный мониторинг приводят к перерасходу ресурсов, срывам сроков и общему ухудшению производительности.</a:t>
            </a:r>
            <a:endParaRPr sz="1200">
              <a:solidFill>
                <a:schemeClr val="dk1"/>
              </a:solidFill>
              <a:highlight>
                <a:srgbClr val="BBDEFB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grpSp>
        <p:nvGrpSpPr>
          <p:cNvPr id="163" name="Google Shape;163;p24"/>
          <p:cNvGrpSpPr/>
          <p:nvPr/>
        </p:nvGrpSpPr>
        <p:grpSpPr>
          <a:xfrm>
            <a:off x="-13892" y="4768895"/>
            <a:ext cx="406800" cy="380025"/>
            <a:chOff x="-1" y="0"/>
            <a:chExt cx="542400" cy="506700"/>
          </a:xfrm>
        </p:grpSpPr>
        <p:sp>
          <p:nvSpPr>
            <p:cNvPr id="164" name="Google Shape;164;p24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5" name="Google Shape;165;p24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Arial"/>
                <a:buNone/>
              </a:pPr>
              <a:r>
                <a:rPr b="0" i="0" lang="ru" sz="9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1100"/>
            </a:p>
          </p:txBody>
        </p:sp>
      </p:grpSp>
      <p:grpSp>
        <p:nvGrpSpPr>
          <p:cNvPr id="166" name="Google Shape;166;p24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167" name="Google Shape;167;p24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8" name="Google Shape;168;p24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9" name="Google Shape;169;p24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0" name="Google Shape;170;p24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1" name="Google Shape;171;p24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72" name="Google Shape;172;p24"/>
          <p:cNvSpPr txBox="1"/>
          <p:nvPr/>
        </p:nvSpPr>
        <p:spPr>
          <a:xfrm>
            <a:off x="315716" y="265463"/>
            <a:ext cx="48891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ПРОБЛЕМА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4"/>
          <p:cNvSpPr txBox="1"/>
          <p:nvPr/>
        </p:nvSpPr>
        <p:spPr>
          <a:xfrm>
            <a:off x="457050" y="732625"/>
            <a:ext cx="8153700" cy="9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Arial"/>
              <a:buNone/>
            </a:pPr>
            <a:r>
              <a:rPr lang="ru" sz="2700">
                <a:solidFill>
                  <a:srgbClr val="8F00FF"/>
                </a:solidFill>
              </a:rPr>
              <a:t>Основные проблемы в управлении проектной деятельности</a:t>
            </a:r>
            <a:r>
              <a:rPr lang="ru" sz="2700">
                <a:solidFill>
                  <a:srgbClr val="8F00FF"/>
                </a:solidFill>
              </a:rPr>
              <a:t>:</a:t>
            </a:r>
            <a:endParaRPr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5"/>
          <p:cNvSpPr txBox="1"/>
          <p:nvPr/>
        </p:nvSpPr>
        <p:spPr>
          <a:xfrm>
            <a:off x="458763" y="1798500"/>
            <a:ext cx="8077500" cy="10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Наш проект предлагает разработку и внедрение автоматизированной информационной системы управления проектной деятельностью (АИСУПД). Эта система позволит компаниям эффективно планировать, отслеживать и анализировать ход проектов, оптимизируя расход ресурсов и повышая производительность.</a:t>
            </a:r>
            <a:endParaRPr>
              <a:solidFill>
                <a:srgbClr val="1B1B1B"/>
              </a:solidFill>
            </a:endParaRPr>
          </a:p>
        </p:txBody>
      </p:sp>
      <p:grpSp>
        <p:nvGrpSpPr>
          <p:cNvPr id="179" name="Google Shape;179;p25"/>
          <p:cNvGrpSpPr/>
          <p:nvPr/>
        </p:nvGrpSpPr>
        <p:grpSpPr>
          <a:xfrm>
            <a:off x="-13892" y="4768895"/>
            <a:ext cx="406800" cy="380025"/>
            <a:chOff x="-1" y="0"/>
            <a:chExt cx="542400" cy="506700"/>
          </a:xfrm>
        </p:grpSpPr>
        <p:sp>
          <p:nvSpPr>
            <p:cNvPr id="180" name="Google Shape;180;p25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1" name="Google Shape;181;p25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Arial"/>
                <a:buNone/>
              </a:pPr>
              <a:r>
                <a:rPr lang="ru" sz="900">
                  <a:solidFill>
                    <a:srgbClr val="FFFFFF"/>
                  </a:solidFill>
                </a:rPr>
                <a:t>3</a:t>
              </a:r>
              <a:endParaRPr sz="1100"/>
            </a:p>
          </p:txBody>
        </p:sp>
      </p:grpSp>
      <p:grpSp>
        <p:nvGrpSpPr>
          <p:cNvPr id="182" name="Google Shape;182;p25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183" name="Google Shape;183;p25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4" name="Google Shape;184;p25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5" name="Google Shape;185;p25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6" name="Google Shape;186;p25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7" name="Google Shape;187;p25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88" name="Google Shape;188;p25"/>
          <p:cNvSpPr txBox="1"/>
          <p:nvPr/>
        </p:nvSpPr>
        <p:spPr>
          <a:xfrm>
            <a:off x="315716" y="265463"/>
            <a:ext cx="48891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РЕШЕНИЕ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25"/>
          <p:cNvSpPr txBox="1"/>
          <p:nvPr/>
        </p:nvSpPr>
        <p:spPr>
          <a:xfrm>
            <a:off x="458775" y="725950"/>
            <a:ext cx="8153700" cy="9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Arial"/>
              <a:buNone/>
            </a:pPr>
            <a:r>
              <a:rPr lang="ru" sz="2700">
                <a:solidFill>
                  <a:srgbClr val="8F00FF"/>
                </a:solidFill>
              </a:rPr>
              <a:t>Решение</a:t>
            </a:r>
            <a:r>
              <a:rPr lang="ru" sz="2700">
                <a:solidFill>
                  <a:srgbClr val="8F00FF"/>
                </a:solidFill>
              </a:rPr>
              <a:t> проблем управления проектной деятельности</a:t>
            </a:r>
            <a:r>
              <a:rPr lang="ru" sz="2700">
                <a:solidFill>
                  <a:srgbClr val="8F00FF"/>
                </a:solidFill>
              </a:rPr>
              <a:t>:</a:t>
            </a:r>
            <a:endParaRPr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6"/>
          <p:cNvSpPr txBox="1"/>
          <p:nvPr/>
        </p:nvSpPr>
        <p:spPr>
          <a:xfrm>
            <a:off x="457038" y="2174400"/>
            <a:ext cx="8077500" cy="20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91099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>
                <a:solidFill>
                  <a:schemeClr val="dk1"/>
                </a:solidFill>
              </a:rPr>
              <a:t> </a:t>
            </a:r>
            <a:r>
              <a:rPr lang="ru">
                <a:solidFill>
                  <a:schemeClr val="dk1"/>
                </a:solidFill>
              </a:rPr>
              <a:t>улучшение взаимодействия участников проектной деятельности;</a:t>
            </a:r>
            <a:endParaRPr>
              <a:solidFill>
                <a:schemeClr val="dk1"/>
              </a:solidFill>
            </a:endParaRPr>
          </a:p>
          <a:p>
            <a:pPr indent="91099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>
                <a:solidFill>
                  <a:schemeClr val="dk1"/>
                </a:solidFill>
              </a:rPr>
              <a:t> перекладывание рутинных операций на систему, освобождая человеческие ресурсы;</a:t>
            </a:r>
            <a:endParaRPr>
              <a:solidFill>
                <a:schemeClr val="dk1"/>
              </a:solidFill>
            </a:endParaRPr>
          </a:p>
          <a:p>
            <a:pPr indent="91099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>
                <a:solidFill>
                  <a:schemeClr val="dk1"/>
                </a:solidFill>
              </a:rPr>
              <a:t> формирование и хранение документов по проектам;</a:t>
            </a:r>
            <a:endParaRPr>
              <a:solidFill>
                <a:schemeClr val="dk1"/>
              </a:solidFill>
            </a:endParaRPr>
          </a:p>
          <a:p>
            <a:pPr indent="91099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>
                <a:solidFill>
                  <a:schemeClr val="dk1"/>
                </a:solidFill>
              </a:rPr>
              <a:t> хранение всей информации по проектам в одном месте;</a:t>
            </a:r>
            <a:endParaRPr>
              <a:solidFill>
                <a:schemeClr val="dk1"/>
              </a:solidFill>
            </a:endParaRPr>
          </a:p>
          <a:p>
            <a:pPr indent="91099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>
                <a:solidFill>
                  <a:schemeClr val="dk1"/>
                </a:solidFill>
              </a:rPr>
              <a:t> повышение качества обработки информации;</a:t>
            </a:r>
            <a:endParaRPr>
              <a:solidFill>
                <a:schemeClr val="dk1"/>
              </a:solidFill>
            </a:endParaRPr>
          </a:p>
          <a:p>
            <a:pPr indent="91099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>
                <a:solidFill>
                  <a:schemeClr val="dk1"/>
                </a:solidFill>
              </a:rPr>
              <a:t> автоматизация ввода, контроля и загрузки данных в базу данных;</a:t>
            </a:r>
            <a:endParaRPr>
              <a:solidFill>
                <a:schemeClr val="dk1"/>
              </a:solidFill>
            </a:endParaRPr>
          </a:p>
          <a:p>
            <a:pPr indent="91099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>
                <a:solidFill>
                  <a:schemeClr val="dk1"/>
                </a:solidFill>
              </a:rPr>
              <a:t> повышение эффективности реализации проектов за </a:t>
            </a:r>
            <a:r>
              <a:rPr lang="ru">
                <a:solidFill>
                  <a:schemeClr val="dk1"/>
                </a:solidFill>
              </a:rPr>
              <a:t>счет</a:t>
            </a:r>
            <a:r>
              <a:rPr lang="ru">
                <a:solidFill>
                  <a:schemeClr val="dk1"/>
                </a:solidFill>
              </a:rPr>
              <a:t> обеспечения команд проектов актуальной, полной и достоверной информацией.</a:t>
            </a:r>
            <a:endParaRPr>
              <a:solidFill>
                <a:srgbClr val="1B1B1B"/>
              </a:solidFill>
            </a:endParaRPr>
          </a:p>
        </p:txBody>
      </p:sp>
      <p:grpSp>
        <p:nvGrpSpPr>
          <p:cNvPr id="195" name="Google Shape;195;p26"/>
          <p:cNvGrpSpPr/>
          <p:nvPr/>
        </p:nvGrpSpPr>
        <p:grpSpPr>
          <a:xfrm>
            <a:off x="-13892" y="4768895"/>
            <a:ext cx="406800" cy="380025"/>
            <a:chOff x="-1" y="0"/>
            <a:chExt cx="542400" cy="506700"/>
          </a:xfrm>
        </p:grpSpPr>
        <p:sp>
          <p:nvSpPr>
            <p:cNvPr id="196" name="Google Shape;196;p26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7" name="Google Shape;197;p26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Arial"/>
                <a:buNone/>
              </a:pPr>
              <a:r>
                <a:rPr lang="ru" sz="900">
                  <a:solidFill>
                    <a:srgbClr val="FFFFFF"/>
                  </a:solidFill>
                </a:rPr>
                <a:t>4</a:t>
              </a:r>
              <a:endParaRPr sz="1100"/>
            </a:p>
          </p:txBody>
        </p:sp>
      </p:grpSp>
      <p:grpSp>
        <p:nvGrpSpPr>
          <p:cNvPr id="198" name="Google Shape;198;p26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199" name="Google Shape;199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0" name="Google Shape;200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1" name="Google Shape;201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2" name="Google Shape;202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3" name="Google Shape;203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04" name="Google Shape;204;p26"/>
          <p:cNvSpPr txBox="1"/>
          <p:nvPr/>
        </p:nvSpPr>
        <p:spPr>
          <a:xfrm>
            <a:off x="315716" y="265463"/>
            <a:ext cx="48891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ЦЕЛЬ ПРОЕКТА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26"/>
          <p:cNvSpPr txBox="1"/>
          <p:nvPr/>
        </p:nvSpPr>
        <p:spPr>
          <a:xfrm>
            <a:off x="457050" y="712625"/>
            <a:ext cx="8153700" cy="13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Arial"/>
              <a:buNone/>
            </a:pPr>
            <a:r>
              <a:rPr lang="ru" sz="2700">
                <a:solidFill>
                  <a:srgbClr val="8F00FF"/>
                </a:solidFill>
              </a:rPr>
              <a:t>Целью проекта является создание инновационного продукта, который будет решать следующие задачи:</a:t>
            </a:r>
            <a:endParaRPr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7"/>
          <p:cNvSpPr txBox="1"/>
          <p:nvPr/>
        </p:nvSpPr>
        <p:spPr>
          <a:xfrm>
            <a:off x="456888" y="2175725"/>
            <a:ext cx="8077500" cy="25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400"/>
              <a:buChar char="❖"/>
            </a:pPr>
            <a:r>
              <a:rPr b="1" lang="ru">
                <a:solidFill>
                  <a:schemeClr val="dk1"/>
                </a:solidFill>
                <a:highlight>
                  <a:srgbClr val="FFFFFF"/>
                </a:highlight>
              </a:rPr>
              <a:t>Denwer </a:t>
            </a:r>
            <a:r>
              <a:rPr lang="ru">
                <a:solidFill>
                  <a:srgbClr val="1B1B1B"/>
                </a:solidFill>
              </a:rPr>
              <a:t>– локальный сервер, который представляет собой набор дистрибутивов и программной оболочки, предназначенные для создания и отладки сайтов на локальном ПК под управлением ОС Windows.</a:t>
            </a:r>
            <a:endParaRPr>
              <a:solidFill>
                <a:srgbClr val="1B1B1B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400"/>
              <a:buChar char="❖"/>
            </a:pPr>
            <a:r>
              <a:rPr b="1" lang="ru">
                <a:solidFill>
                  <a:srgbClr val="1B1B1B"/>
                </a:solidFill>
              </a:rPr>
              <a:t>MySQL </a:t>
            </a:r>
            <a:r>
              <a:rPr lang="ru">
                <a:solidFill>
                  <a:srgbClr val="1B1B1B"/>
                </a:solidFill>
              </a:rPr>
              <a:t>– СУБД, обладающая хорошим быстродействием, простотой настройки, количество встроенных типов данных.</a:t>
            </a:r>
            <a:endParaRPr>
              <a:solidFill>
                <a:srgbClr val="1B1B1B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400"/>
              <a:buChar char="❖"/>
            </a:pPr>
            <a:r>
              <a:rPr b="1" lang="ru">
                <a:solidFill>
                  <a:srgbClr val="1B1B1B"/>
                </a:solidFill>
              </a:rPr>
              <a:t>PHPMyAdmin </a:t>
            </a:r>
            <a:r>
              <a:rPr lang="ru">
                <a:solidFill>
                  <a:srgbClr val="1B1B1B"/>
                </a:solidFill>
              </a:rPr>
              <a:t>– визуальный веб-интерфейс, с помощью которого можно администрировать сервер MySQL, запускать команды и просматривать содержимое таблиц и БД в MySQL через браузер.</a:t>
            </a:r>
            <a:endParaRPr>
              <a:solidFill>
                <a:srgbClr val="1B1B1B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400"/>
              <a:buChar char="❖"/>
            </a:pPr>
            <a:r>
              <a:rPr b="1" lang="ru">
                <a:solidFill>
                  <a:srgbClr val="1B1B1B"/>
                </a:solidFill>
              </a:rPr>
              <a:t>PHP, HTML, CSS, и JavaScript</a:t>
            </a:r>
            <a:r>
              <a:rPr lang="ru">
                <a:solidFill>
                  <a:srgbClr val="1B1B1B"/>
                </a:solidFill>
              </a:rPr>
              <a:t> – языки программирования для реализации веб-сайта.</a:t>
            </a:r>
            <a:endParaRPr>
              <a:solidFill>
                <a:srgbClr val="1B1B1B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400"/>
              <a:buChar char="❖"/>
            </a:pPr>
            <a:r>
              <a:rPr b="1" lang="ru">
                <a:solidFill>
                  <a:srgbClr val="1B1B1B"/>
                </a:solidFill>
              </a:rPr>
              <a:t>Django </a:t>
            </a:r>
            <a:r>
              <a:rPr lang="ru">
                <a:solidFill>
                  <a:srgbClr val="1B1B1B"/>
                </a:solidFill>
              </a:rPr>
              <a:t>– фреймворк для создания мощного и удобного пользовательского интерфейса.</a:t>
            </a:r>
            <a:endParaRPr>
              <a:solidFill>
                <a:srgbClr val="1B1B1B"/>
              </a:solidFill>
            </a:endParaRPr>
          </a:p>
        </p:txBody>
      </p:sp>
      <p:grpSp>
        <p:nvGrpSpPr>
          <p:cNvPr id="211" name="Google Shape;211;p27"/>
          <p:cNvGrpSpPr/>
          <p:nvPr/>
        </p:nvGrpSpPr>
        <p:grpSpPr>
          <a:xfrm>
            <a:off x="-13892" y="4768895"/>
            <a:ext cx="406800" cy="380025"/>
            <a:chOff x="-1" y="0"/>
            <a:chExt cx="542400" cy="506700"/>
          </a:xfrm>
        </p:grpSpPr>
        <p:sp>
          <p:nvSpPr>
            <p:cNvPr id="212" name="Google Shape;212;p27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FAF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3" name="Google Shape;213;p27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solidFill>
              <a:srgbClr val="FFAF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Arial"/>
                <a:buNone/>
              </a:pPr>
              <a:r>
                <a:rPr lang="ru" sz="900">
                  <a:solidFill>
                    <a:srgbClr val="FFFFFF"/>
                  </a:solidFill>
                </a:rPr>
                <a:t>5</a:t>
              </a:r>
              <a:endParaRPr sz="1100"/>
            </a:p>
          </p:txBody>
        </p:sp>
      </p:grpSp>
      <p:grpSp>
        <p:nvGrpSpPr>
          <p:cNvPr id="214" name="Google Shape;214;p27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215" name="Google Shape;215;p2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6" name="Google Shape;216;p2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7" name="Google Shape;217;p2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8" name="Google Shape;218;p2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9" name="Google Shape;219;p2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20" name="Google Shape;220;p27"/>
          <p:cNvSpPr txBox="1"/>
          <p:nvPr/>
        </p:nvSpPr>
        <p:spPr>
          <a:xfrm>
            <a:off x="315716" y="265463"/>
            <a:ext cx="48891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ТЕХНОЛОГИЯ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27"/>
          <p:cNvSpPr txBox="1"/>
          <p:nvPr/>
        </p:nvSpPr>
        <p:spPr>
          <a:xfrm>
            <a:off x="456900" y="725950"/>
            <a:ext cx="8153700" cy="13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Arial"/>
              <a:buNone/>
            </a:pPr>
            <a:r>
              <a:rPr lang="ru" sz="2700">
                <a:solidFill>
                  <a:srgbClr val="8F00FF"/>
                </a:solidFill>
              </a:rPr>
              <a:t>Проект будет реализован с использованием современных технологий веб-разработки и баз данных:</a:t>
            </a:r>
            <a:endParaRPr sz="2700">
              <a:solidFill>
                <a:srgbClr val="8F00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8"/>
          <p:cNvSpPr txBox="1"/>
          <p:nvPr/>
        </p:nvSpPr>
        <p:spPr>
          <a:xfrm>
            <a:off x="456888" y="1809900"/>
            <a:ext cx="8077500" cy="15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Б</a:t>
            </a:r>
            <a:r>
              <a:rPr lang="ru">
                <a:solidFill>
                  <a:schemeClr val="dk1"/>
                </a:solidFill>
              </a:rPr>
              <a:t>удет представлять собой корпоративный веб-сайт, на которое сотрудники ИТ-компаний заходят через локальную сеть с персональных компьютеров в офисе. Веб-приложение обеспечивает компании возможность создания, отслеживания и управления проектами в режиме реального времени. Он будет включать в себя модули для планирования задач, мониторинга прогресса, анализа данных и генерации отчетов.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B1B1B"/>
              </a:solidFill>
            </a:endParaRPr>
          </a:p>
        </p:txBody>
      </p:sp>
      <p:grpSp>
        <p:nvGrpSpPr>
          <p:cNvPr id="227" name="Google Shape;227;p28"/>
          <p:cNvGrpSpPr/>
          <p:nvPr/>
        </p:nvGrpSpPr>
        <p:grpSpPr>
          <a:xfrm>
            <a:off x="-13892" y="4768895"/>
            <a:ext cx="406800" cy="380025"/>
            <a:chOff x="-1" y="0"/>
            <a:chExt cx="542400" cy="506700"/>
          </a:xfrm>
        </p:grpSpPr>
        <p:sp>
          <p:nvSpPr>
            <p:cNvPr id="228" name="Google Shape;228;p28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9" name="Google Shape;229;p28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Arial"/>
                <a:buNone/>
              </a:pPr>
              <a:r>
                <a:rPr lang="ru" sz="900">
                  <a:solidFill>
                    <a:srgbClr val="FFFFFF"/>
                  </a:solidFill>
                </a:rPr>
                <a:t>6</a:t>
              </a:r>
              <a:endParaRPr sz="1100"/>
            </a:p>
          </p:txBody>
        </p:sp>
      </p:grpSp>
      <p:grpSp>
        <p:nvGrpSpPr>
          <p:cNvPr id="230" name="Google Shape;230;p28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231" name="Google Shape;231;p28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2" name="Google Shape;232;p28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3" name="Google Shape;233;p28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4" name="Google Shape;234;p28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5" name="Google Shape;235;p28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36" name="Google Shape;236;p28"/>
          <p:cNvSpPr txBox="1"/>
          <p:nvPr/>
        </p:nvSpPr>
        <p:spPr>
          <a:xfrm>
            <a:off x="315716" y="265463"/>
            <a:ext cx="48891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ПРОДУКТ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28"/>
          <p:cNvSpPr txBox="1"/>
          <p:nvPr/>
        </p:nvSpPr>
        <p:spPr>
          <a:xfrm>
            <a:off x="456900" y="725950"/>
            <a:ext cx="81537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Arial"/>
              <a:buNone/>
            </a:pPr>
            <a:r>
              <a:rPr lang="ru" sz="2700">
                <a:solidFill>
                  <a:srgbClr val="8F00FF"/>
                </a:solidFill>
              </a:rPr>
              <a:t>Продукт АИСУПД</a:t>
            </a:r>
            <a:endParaRPr sz="2700">
              <a:solidFill>
                <a:srgbClr val="8F00F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9"/>
          <p:cNvSpPr txBox="1"/>
          <p:nvPr/>
        </p:nvSpPr>
        <p:spPr>
          <a:xfrm>
            <a:off x="456900" y="1809900"/>
            <a:ext cx="8008200" cy="15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Нашей целевой аудиторией являются средние и крупные компании в различных отраслях, испытывающие сложности в управлении проектами. Это могут быть не только ИТ-компании, но и в дальнейшем производственные предприятия, строительные компании и другие организации, где проектная деятельность играет ключевую роль.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B1B1B"/>
              </a:solidFill>
            </a:endParaRPr>
          </a:p>
        </p:txBody>
      </p:sp>
      <p:grpSp>
        <p:nvGrpSpPr>
          <p:cNvPr id="243" name="Google Shape;243;p29"/>
          <p:cNvGrpSpPr/>
          <p:nvPr/>
        </p:nvGrpSpPr>
        <p:grpSpPr>
          <a:xfrm>
            <a:off x="-13892" y="4768895"/>
            <a:ext cx="406800" cy="380025"/>
            <a:chOff x="-1" y="0"/>
            <a:chExt cx="542400" cy="506700"/>
          </a:xfrm>
        </p:grpSpPr>
        <p:sp>
          <p:nvSpPr>
            <p:cNvPr id="244" name="Google Shape;244;p29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5" name="Google Shape;245;p29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Arial"/>
                <a:buNone/>
              </a:pPr>
              <a:r>
                <a:rPr lang="ru" sz="900">
                  <a:solidFill>
                    <a:srgbClr val="FFFFFF"/>
                  </a:solidFill>
                </a:rPr>
                <a:t>7</a:t>
              </a:r>
              <a:endParaRPr sz="1100"/>
            </a:p>
          </p:txBody>
        </p:sp>
      </p:grpSp>
      <p:grpSp>
        <p:nvGrpSpPr>
          <p:cNvPr id="246" name="Google Shape;246;p29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247" name="Google Shape;247;p29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8" name="Google Shape;248;p29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9" name="Google Shape;249;p29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0" name="Google Shape;250;p29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1" name="Google Shape;251;p29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52" name="Google Shape;252;p29"/>
          <p:cNvSpPr txBox="1"/>
          <p:nvPr/>
        </p:nvSpPr>
        <p:spPr>
          <a:xfrm>
            <a:off x="315716" y="265463"/>
            <a:ext cx="48891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ЦЕЛЕВОЙ РЫНОК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29"/>
          <p:cNvSpPr txBox="1"/>
          <p:nvPr/>
        </p:nvSpPr>
        <p:spPr>
          <a:xfrm>
            <a:off x="456900" y="725950"/>
            <a:ext cx="81537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Arial"/>
              <a:buNone/>
            </a:pPr>
            <a:r>
              <a:rPr lang="ru" sz="2700">
                <a:solidFill>
                  <a:srgbClr val="8F00FF"/>
                </a:solidFill>
              </a:rPr>
              <a:t>Целевой рынок п</a:t>
            </a:r>
            <a:r>
              <a:rPr lang="ru" sz="2700">
                <a:solidFill>
                  <a:srgbClr val="8F00FF"/>
                </a:solidFill>
              </a:rPr>
              <a:t>родукта </a:t>
            </a:r>
            <a:endParaRPr sz="2700">
              <a:solidFill>
                <a:srgbClr val="8F00F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" name="Google Shape;258;p30"/>
          <p:cNvGrpSpPr/>
          <p:nvPr/>
        </p:nvGrpSpPr>
        <p:grpSpPr>
          <a:xfrm>
            <a:off x="0" y="519376"/>
            <a:ext cx="1968677" cy="72808"/>
            <a:chOff x="0" y="692501"/>
            <a:chExt cx="2624903" cy="97077"/>
          </a:xfrm>
        </p:grpSpPr>
        <p:sp>
          <p:nvSpPr>
            <p:cNvPr id="259" name="Google Shape;259;p30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0" name="Google Shape;260;p30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1" name="Google Shape;261;p30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2" name="Google Shape;262;p30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3" name="Google Shape;263;p3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64" name="Google Shape;264;p30"/>
          <p:cNvGrpSpPr/>
          <p:nvPr/>
        </p:nvGrpSpPr>
        <p:grpSpPr>
          <a:xfrm>
            <a:off x="-5084" y="4774004"/>
            <a:ext cx="406697" cy="380132"/>
            <a:chOff x="-1" y="0"/>
            <a:chExt cx="542260" cy="506841"/>
          </a:xfrm>
        </p:grpSpPr>
        <p:sp>
          <p:nvSpPr>
            <p:cNvPr id="265" name="Google Shape;265;p30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6" name="Google Shape;266;p30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Arial"/>
                <a:buNone/>
              </a:pPr>
              <a:r>
                <a:rPr lang="ru" sz="900">
                  <a:solidFill>
                    <a:srgbClr val="FFFFFF"/>
                  </a:solidFill>
                </a:rPr>
                <a:t>8</a:t>
              </a:r>
              <a:endParaRPr sz="1100"/>
            </a:p>
          </p:txBody>
        </p:sp>
      </p:grpSp>
      <p:graphicFrame>
        <p:nvGraphicFramePr>
          <p:cNvPr id="267" name="Google Shape;267;p30"/>
          <p:cNvGraphicFramePr/>
          <p:nvPr/>
        </p:nvGraphicFramePr>
        <p:xfrm>
          <a:off x="448215" y="78894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{461C8941-A986-4961-BCF6-55A4A3173AD4}</a:tableStyleId>
              </a:tblPr>
              <a:tblGrid>
                <a:gridCol w="844950"/>
                <a:gridCol w="3216725"/>
                <a:gridCol w="2463775"/>
                <a:gridCol w="1464650"/>
              </a:tblGrid>
              <a:tr h="447300">
                <a:tc>
                  <a:txBody>
                    <a:bodyPr/>
                    <a:lstStyle/>
                    <a:p>
                      <a:pPr indent="0" lvl="8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>
                          <a:solidFill>
                            <a:schemeClr val="dk1"/>
                          </a:solidFill>
                        </a:rPr>
                        <a:t>Название</a:t>
                      </a:r>
                      <a:endParaRPr sz="9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0375" marB="30375" marR="30375" marL="30375" anchor="ctr">
                    <a:lnL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8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>
                          <a:solidFill>
                            <a:schemeClr val="dk1"/>
                          </a:solidFill>
                        </a:rPr>
                        <a:t>Краткая характеристика</a:t>
                      </a:r>
                      <a:endParaRPr sz="9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0375" marB="30375" marR="30375" marL="30375" anchor="ctr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rPr lang="ru" sz="1200">
                          <a:solidFill>
                            <a:schemeClr val="dk1"/>
                          </a:solidFill>
                        </a:rPr>
                        <a:t>Недостатки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0375" marB="30375" marR="30375" marL="30375" anchor="ctr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rPr lang="ru" sz="1200">
                          <a:solidFill>
                            <a:schemeClr val="dk1"/>
                          </a:solidFill>
                        </a:rPr>
                        <a:t>Цена 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rPr b="0" lang="ru" sz="1200">
                          <a:solidFill>
                            <a:schemeClr val="dk1"/>
                          </a:solidFill>
                        </a:rPr>
                        <a:t>(в месяц)</a:t>
                      </a:r>
                      <a:endParaRPr b="0"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0375" marB="30375" marR="30375" marL="30375" anchor="ctr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DBDB"/>
                    </a:solidFill>
                  </a:tcPr>
                </a:tc>
              </a:tr>
              <a:tr h="625425">
                <a:tc>
                  <a:txBody>
                    <a:bodyPr/>
                    <a:lstStyle/>
                    <a:p>
                      <a:pPr indent="0" lvl="8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1B1B"/>
                        </a:buClr>
                        <a:buSzPts val="1200"/>
                        <a:buFont typeface="Arial"/>
                        <a:buNone/>
                      </a:pPr>
                      <a:r>
                        <a:rPr b="1" lang="ru" sz="1200">
                          <a:solidFill>
                            <a:srgbClr val="A24EF7"/>
                          </a:solidFill>
                        </a:rPr>
                        <a:t>Microsoft Project</a:t>
                      </a:r>
                      <a:endParaRPr b="1" sz="1200" u="none" cap="none" strike="noStrike">
                        <a:solidFill>
                          <a:srgbClr val="A24EF7"/>
                        </a:solidFill>
                      </a:endParaRPr>
                    </a:p>
                  </a:txBody>
                  <a:tcPr marT="30375" marB="30375" marR="30375" marL="30375">
                    <a:lnL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8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1B1B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/>
                        <a:t>Система управления проектами, эффективно взаимодействует с другими приложениями и облачными службами Microsoft.</a:t>
                      </a:r>
                      <a:endParaRPr sz="1200"/>
                    </a:p>
                  </a:txBody>
                  <a:tcPr marT="30375" marB="30375" marR="30375" marL="30375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rPr lang="ru" sz="1200"/>
                        <a:t>Не поддерживает совместную работу.</a:t>
                      </a:r>
                      <a:endParaRPr sz="12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rPr lang="ru" sz="1200"/>
                        <a:t>от 6 957 рублей до 11 572 рублей </a:t>
                      </a:r>
                      <a:endParaRPr sz="12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51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rPr b="1" lang="ru" sz="1200">
                          <a:solidFill>
                            <a:srgbClr val="A24EF7"/>
                          </a:solidFill>
                        </a:rPr>
                        <a:t>Мегаплан</a:t>
                      </a:r>
                      <a:endParaRPr b="1" sz="1200" u="none" cap="none" strike="noStrike">
                        <a:solidFill>
                          <a:srgbClr val="A24EF7"/>
                        </a:solidFill>
                      </a:endParaRPr>
                    </a:p>
                  </a:txBody>
                  <a:tcPr marT="30375" marB="30375" marR="30375" marL="30375">
                    <a:lnL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rPr lang="ru" sz="1200"/>
                        <a:t>Удобная и функциональная система совместной работы.</a:t>
                      </a:r>
                      <a:endParaRPr sz="12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rPr lang="ru" sz="1200"/>
                        <a:t>Загруженный интерфейс;</a:t>
                      </a:r>
                      <a:endParaRPr sz="12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rPr lang="ru" sz="1200"/>
                        <a:t>Платный аудит бизнес-процессов.</a:t>
                      </a:r>
                      <a:endParaRPr sz="1200"/>
                    </a:p>
                  </a:txBody>
                  <a:tcPr marT="30375" marB="30375" marR="30375" marL="30375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rPr lang="ru" sz="1200"/>
                        <a:t>от 0 до 1 399 рублей</a:t>
                      </a:r>
                      <a:endParaRPr sz="12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639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rPr b="1" lang="ru" sz="1200">
                          <a:solidFill>
                            <a:srgbClr val="A24EF7"/>
                          </a:solidFill>
                        </a:rPr>
                        <a:t>Trello</a:t>
                      </a:r>
                      <a:endParaRPr b="1" sz="1200" u="none" cap="none" strike="noStrike">
                        <a:solidFill>
                          <a:srgbClr val="A24EF7"/>
                        </a:solidFill>
                      </a:endParaRPr>
                    </a:p>
                  </a:txBody>
                  <a:tcPr marT="30375" marB="30375" marR="30375" marL="30375">
                    <a:lnL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rPr lang="ru" sz="1200"/>
                        <a:t>Веб-сервис для организации проектов любым размеров, создан для организованности и эффективности работы над проектами.</a:t>
                      </a:r>
                      <a:endParaRPr sz="12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rPr lang="ru" sz="1200"/>
                        <a:t>Не эффективен для долгосрочных проектов.</a:t>
                      </a:r>
                      <a:endParaRPr sz="12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rPr lang="ru" sz="1200"/>
                        <a:t>Акцент на текущей работе, а не на датах, приоритетах и дедлайнах.</a:t>
                      </a:r>
                      <a:endParaRPr sz="1200"/>
                    </a:p>
                  </a:txBody>
                  <a:tcPr marT="30375" marB="30375" marR="30375" marL="30375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rPr lang="ru" sz="1200"/>
                        <a:t>от 0 до 1 750 рублей</a:t>
                      </a:r>
                      <a:endParaRPr sz="12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907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rPr b="1" lang="ru" sz="1200">
                          <a:solidFill>
                            <a:srgbClr val="A24EF7"/>
                          </a:solidFill>
                        </a:rPr>
                        <a:t>Wrike</a:t>
                      </a:r>
                      <a:endParaRPr b="1" sz="1200" u="none" cap="none" strike="noStrike">
                        <a:solidFill>
                          <a:srgbClr val="A24EF7"/>
                        </a:solidFill>
                      </a:endParaRPr>
                    </a:p>
                  </a:txBody>
                  <a:tcPr marT="30375" marB="30375" marR="30375" marL="30375">
                    <a:lnL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rPr lang="ru" sz="1200"/>
                        <a:t>Включает в себя весь необходимый функционал для коммуникации в команде, отслеживания сотрудников и наблюдения за проектами, находящимися в критическом состоянии.</a:t>
                      </a:r>
                      <a:endParaRPr sz="12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rPr lang="ru" sz="1200"/>
                        <a:t>Долгий период ознакомления с программой.</a:t>
                      </a:r>
                      <a:endParaRPr sz="12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rPr lang="ru" sz="1200"/>
                        <a:t>Высокая стоимость.</a:t>
                      </a:r>
                      <a:endParaRPr sz="1200"/>
                    </a:p>
                  </a:txBody>
                  <a:tcPr marT="30375" marB="30375" marR="30375" marL="30375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rPr lang="ru" sz="1200"/>
                        <a:t>от 0 до 2 480 рублей</a:t>
                      </a:r>
                      <a:endParaRPr sz="12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95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rPr b="1" lang="ru" sz="1200">
                          <a:solidFill>
                            <a:srgbClr val="A24EF7"/>
                          </a:solidFill>
                        </a:rPr>
                        <a:t>Bitrix24</a:t>
                      </a:r>
                      <a:endParaRPr b="1" sz="1200" u="none" cap="none" strike="noStrike">
                        <a:solidFill>
                          <a:srgbClr val="A24EF7"/>
                        </a:solidFill>
                      </a:endParaRPr>
                    </a:p>
                  </a:txBody>
                  <a:tcPr marT="30375" marB="30375" marR="30375" marL="30375">
                    <a:lnL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rPr lang="ru" sz="1200"/>
                        <a:t>Мощная система, в которой возможность управлять проектами и задачами.</a:t>
                      </a:r>
                      <a:endParaRPr sz="12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rPr lang="ru" sz="1200"/>
                        <a:t>Не интуитивный интерфейс.</a:t>
                      </a:r>
                      <a:endParaRPr sz="12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rPr lang="ru" sz="1200"/>
                        <a:t>Требует время на изучение, обучение и внедрение.</a:t>
                      </a:r>
                      <a:endParaRPr sz="1200"/>
                    </a:p>
                  </a:txBody>
                  <a:tcPr marT="30375" marB="30375" marR="30375" marL="30375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Helvetica Neue"/>
                        <a:buNone/>
                      </a:pPr>
                      <a:r>
                        <a:rPr lang="ru" sz="1200">
                          <a:solidFill>
                            <a:schemeClr val="dk1"/>
                          </a:solidFill>
                        </a:rPr>
                        <a:t>от 0 до 11 190 рублей</a:t>
                      </a:r>
                      <a:endParaRPr sz="1200" u="none" cap="none" strike="noStrike"/>
                    </a:p>
                  </a:txBody>
                  <a:tcPr marT="30375" marB="30375" marR="30375" marL="30375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68" name="Google Shape;268;p30"/>
          <p:cNvSpPr txBox="1"/>
          <p:nvPr/>
        </p:nvSpPr>
        <p:spPr>
          <a:xfrm>
            <a:off x="315716" y="265463"/>
            <a:ext cx="48891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КОНКУРЕНТЫ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1"/>
          <p:cNvSpPr txBox="1"/>
          <p:nvPr/>
        </p:nvSpPr>
        <p:spPr>
          <a:xfrm>
            <a:off x="456894" y="1799625"/>
            <a:ext cx="3865200" cy="30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ru" sz="1200">
                <a:solidFill>
                  <a:schemeClr val="dk1"/>
                </a:solidFill>
              </a:rPr>
              <a:t>Ценовая модель: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lphaLcPeriod"/>
            </a:pPr>
            <a:r>
              <a:rPr lang="ru" sz="1200">
                <a:solidFill>
                  <a:schemeClr val="dk1"/>
                </a:solidFill>
              </a:rPr>
              <a:t>Подписка на продукт;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lphaLcPeriod"/>
            </a:pPr>
            <a:r>
              <a:rPr lang="ru" sz="1200">
                <a:solidFill>
                  <a:schemeClr val="dk1"/>
                </a:solidFill>
              </a:rPr>
              <a:t>Покупка продукта;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lphaLcPeriod"/>
            </a:pPr>
            <a:r>
              <a:rPr lang="ru" sz="1200">
                <a:solidFill>
                  <a:schemeClr val="dk1"/>
                </a:solidFill>
              </a:rPr>
              <a:t>Бесплатная версия продукта.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ru" sz="1200">
                <a:solidFill>
                  <a:schemeClr val="dk1"/>
                </a:solidFill>
              </a:rPr>
              <a:t>Поставка функциональности: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lphaLcPeriod"/>
            </a:pPr>
            <a:r>
              <a:rPr lang="ru" sz="1200">
                <a:solidFill>
                  <a:schemeClr val="dk1"/>
                </a:solidFill>
              </a:rPr>
              <a:t>Управление проектами;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lphaLcPeriod"/>
            </a:pPr>
            <a:r>
              <a:rPr lang="ru" sz="1200">
                <a:solidFill>
                  <a:schemeClr val="dk1"/>
                </a:solidFill>
              </a:rPr>
              <a:t>Коллаборация;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lphaLcPeriod"/>
            </a:pPr>
            <a:r>
              <a:rPr lang="ru" sz="1200">
                <a:solidFill>
                  <a:schemeClr val="dk1"/>
                </a:solidFill>
              </a:rPr>
              <a:t>Аналитика.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ru" sz="1200">
                <a:solidFill>
                  <a:schemeClr val="dk1"/>
                </a:solidFill>
              </a:rPr>
              <a:t>Маркетинг и продажи: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lphaLcPeriod"/>
            </a:pPr>
            <a:r>
              <a:rPr lang="ru" sz="1200">
                <a:solidFill>
                  <a:schemeClr val="dk1"/>
                </a:solidFill>
              </a:rPr>
              <a:t>Публикации;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lphaLcPeriod"/>
            </a:pPr>
            <a:r>
              <a:rPr lang="ru" sz="1200">
                <a:solidFill>
                  <a:schemeClr val="dk1"/>
                </a:solidFill>
              </a:rPr>
              <a:t>Участие в мероприятиях и вебинарах;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lphaLcPeriod"/>
            </a:pPr>
            <a:r>
              <a:rPr lang="ru" sz="1200">
                <a:solidFill>
                  <a:schemeClr val="dk1"/>
                </a:solidFill>
              </a:rPr>
              <a:t>Прямые продажи или через онлайн-платформу.</a:t>
            </a:r>
            <a:endParaRPr sz="12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B1B1B"/>
              </a:solidFill>
            </a:endParaRPr>
          </a:p>
        </p:txBody>
      </p:sp>
      <p:grpSp>
        <p:nvGrpSpPr>
          <p:cNvPr id="274" name="Google Shape;274;p31"/>
          <p:cNvGrpSpPr/>
          <p:nvPr/>
        </p:nvGrpSpPr>
        <p:grpSpPr>
          <a:xfrm>
            <a:off x="-13892" y="4768895"/>
            <a:ext cx="406800" cy="380025"/>
            <a:chOff x="-1" y="0"/>
            <a:chExt cx="542400" cy="506700"/>
          </a:xfrm>
        </p:grpSpPr>
        <p:sp>
          <p:nvSpPr>
            <p:cNvPr id="275" name="Google Shape;275;p31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FAF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6" name="Google Shape;276;p31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solidFill>
              <a:srgbClr val="FFAF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Arial"/>
                <a:buNone/>
              </a:pPr>
              <a:r>
                <a:rPr lang="ru" sz="900">
                  <a:solidFill>
                    <a:srgbClr val="FFFFFF"/>
                  </a:solidFill>
                </a:rPr>
                <a:t>9</a:t>
              </a:r>
              <a:endParaRPr sz="1100"/>
            </a:p>
          </p:txBody>
        </p:sp>
      </p:grpSp>
      <p:grpSp>
        <p:nvGrpSpPr>
          <p:cNvPr id="277" name="Google Shape;277;p31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278" name="Google Shape;278;p31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9" name="Google Shape;279;p31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0" name="Google Shape;280;p31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1" name="Google Shape;281;p31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2" name="Google Shape;282;p31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83" name="Google Shape;283;p31"/>
          <p:cNvSpPr txBox="1"/>
          <p:nvPr/>
        </p:nvSpPr>
        <p:spPr>
          <a:xfrm>
            <a:off x="315716" y="265463"/>
            <a:ext cx="48891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Бизнес модель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31"/>
          <p:cNvSpPr txBox="1"/>
          <p:nvPr/>
        </p:nvSpPr>
        <p:spPr>
          <a:xfrm>
            <a:off x="456900" y="709300"/>
            <a:ext cx="8153700" cy="9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Arial"/>
              <a:buNone/>
            </a:pPr>
            <a:r>
              <a:rPr lang="ru" sz="2700">
                <a:solidFill>
                  <a:srgbClr val="8F00FF"/>
                </a:solidFill>
              </a:rPr>
              <a:t>Бизнес-модель для стартап-проекта может включать в себя следующие ключевые элементы:</a:t>
            </a:r>
            <a:endParaRPr sz="2700">
              <a:solidFill>
                <a:srgbClr val="8F00FF"/>
              </a:solidFill>
            </a:endParaRPr>
          </a:p>
        </p:txBody>
      </p:sp>
      <p:sp>
        <p:nvSpPr>
          <p:cNvPr id="285" name="Google Shape;285;p31"/>
          <p:cNvSpPr txBox="1"/>
          <p:nvPr/>
        </p:nvSpPr>
        <p:spPr>
          <a:xfrm>
            <a:off x="4492551" y="1799625"/>
            <a:ext cx="4245600" cy="340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 startAt="4"/>
            </a:pPr>
            <a:r>
              <a:rPr lang="ru" sz="1200">
                <a:solidFill>
                  <a:schemeClr val="dk1"/>
                </a:solidFill>
              </a:rPr>
              <a:t>Управление клиентами: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lphaLcPeriod"/>
            </a:pPr>
            <a:r>
              <a:rPr lang="ru" sz="1200">
                <a:solidFill>
                  <a:schemeClr val="dk1"/>
                </a:solidFill>
              </a:rPr>
              <a:t>Поддержки клиентов через электронную почту, чат и телефон;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lphaLcPeriod"/>
            </a:pPr>
            <a:r>
              <a:rPr lang="ru" sz="1200">
                <a:solidFill>
                  <a:schemeClr val="dk1"/>
                </a:solidFill>
              </a:rPr>
              <a:t>Обратная связь и учёт потребностей клиентов.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 startAt="4"/>
            </a:pPr>
            <a:r>
              <a:rPr lang="ru" sz="1200">
                <a:solidFill>
                  <a:schemeClr val="dk1"/>
                </a:solidFill>
              </a:rPr>
              <a:t>Монетизация данных.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 startAt="4"/>
            </a:pPr>
            <a:r>
              <a:rPr lang="ru" sz="1200">
                <a:solidFill>
                  <a:schemeClr val="dk1"/>
                </a:solidFill>
              </a:rPr>
              <a:t>Обновления и поддержка: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lphaLcPeriod"/>
            </a:pPr>
            <a:r>
              <a:rPr lang="ru" sz="1200">
                <a:solidFill>
                  <a:schemeClr val="dk1"/>
                </a:solidFill>
              </a:rPr>
              <a:t>Регулярное обновление продукта;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lphaLcPeriod"/>
            </a:pPr>
            <a:r>
              <a:rPr lang="ru" sz="1200">
                <a:solidFill>
                  <a:schemeClr val="dk1"/>
                </a:solidFill>
              </a:rPr>
              <a:t>Предоставление технической поддержки.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 startAt="4"/>
            </a:pPr>
            <a:r>
              <a:rPr lang="ru" sz="1200">
                <a:solidFill>
                  <a:schemeClr val="dk1"/>
                </a:solidFill>
              </a:rPr>
              <a:t>Масштабирование: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lphaLcPeriod"/>
            </a:pPr>
            <a:r>
              <a:rPr lang="ru" sz="1200">
                <a:solidFill>
                  <a:schemeClr val="dk1"/>
                </a:solidFill>
              </a:rPr>
              <a:t>Расширение функциональности приложения;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lphaLcPeriod"/>
            </a:pPr>
            <a:r>
              <a:rPr lang="ru" sz="1200">
                <a:solidFill>
                  <a:schemeClr val="dk1"/>
                </a:solidFill>
              </a:rPr>
              <a:t>Привлечение новых клиентов.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 startAt="4"/>
            </a:pPr>
            <a:r>
              <a:rPr lang="ru" sz="1200">
                <a:solidFill>
                  <a:schemeClr val="dk1"/>
                </a:solidFill>
              </a:rPr>
              <a:t>Партнерство.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B1B1B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0" name="Google Shape;290;p32"/>
          <p:cNvGrpSpPr/>
          <p:nvPr/>
        </p:nvGrpSpPr>
        <p:grpSpPr>
          <a:xfrm>
            <a:off x="8" y="4763470"/>
            <a:ext cx="406800" cy="380025"/>
            <a:chOff x="-1" y="0"/>
            <a:chExt cx="542400" cy="506700"/>
          </a:xfrm>
        </p:grpSpPr>
        <p:sp>
          <p:nvSpPr>
            <p:cNvPr id="291" name="Google Shape;291;p32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highlight>
                  <a:srgbClr val="B5D8E1"/>
                </a:highlight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2" name="Google Shape;292;p32"/>
            <p:cNvSpPr txBox="1"/>
            <p:nvPr/>
          </p:nvSpPr>
          <p:spPr>
            <a:xfrm>
              <a:off x="37187" y="153750"/>
              <a:ext cx="468000" cy="199200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Arial"/>
                <a:buNone/>
              </a:pPr>
              <a:r>
                <a:rPr lang="ru" sz="900">
                  <a:solidFill>
                    <a:srgbClr val="FFFFFF"/>
                  </a:solidFill>
                </a:rPr>
                <a:t>10</a:t>
              </a:r>
              <a:endParaRPr sz="1100"/>
            </a:p>
          </p:txBody>
        </p:sp>
      </p:grpSp>
      <p:grpSp>
        <p:nvGrpSpPr>
          <p:cNvPr id="293" name="Google Shape;293;p32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294" name="Google Shape;294;p3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5" name="Google Shape;295;p3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6" name="Google Shape;296;p3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7" name="Google Shape;297;p3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8" name="Google Shape;298;p3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99" name="Google Shape;299;p32"/>
          <p:cNvSpPr txBox="1"/>
          <p:nvPr/>
        </p:nvSpPr>
        <p:spPr>
          <a:xfrm>
            <a:off x="315716" y="265463"/>
            <a:ext cx="48891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ТЕКУЩИЙ СТАТУС ПРОЕКТА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32"/>
          <p:cNvSpPr txBox="1"/>
          <p:nvPr/>
        </p:nvSpPr>
        <p:spPr>
          <a:xfrm>
            <a:off x="1282094" y="762581"/>
            <a:ext cx="569700" cy="99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0"/>
              <a:buFont typeface="Arial"/>
              <a:buNone/>
            </a:pPr>
            <a:r>
              <a:rPr b="0" i="0" lang="ru" sz="6000" u="none" cap="none" strike="noStrike">
                <a:solidFill>
                  <a:srgbClr val="B5D8E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6000">
              <a:solidFill>
                <a:srgbClr val="B5D8E1"/>
              </a:solidFill>
            </a:endParaRPr>
          </a:p>
        </p:txBody>
      </p:sp>
      <p:sp>
        <p:nvSpPr>
          <p:cNvPr id="301" name="Google Shape;301;p32"/>
          <p:cNvSpPr txBox="1"/>
          <p:nvPr/>
        </p:nvSpPr>
        <p:spPr>
          <a:xfrm>
            <a:off x="799100" y="1755275"/>
            <a:ext cx="15357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lang="ru">
                <a:solidFill>
                  <a:srgbClr val="1B1B1B"/>
                </a:solidFill>
                <a:highlight>
                  <a:schemeClr val="lt1"/>
                </a:highlight>
              </a:rPr>
              <a:t>Формирование концепции</a:t>
            </a:r>
            <a:endParaRPr>
              <a:highlight>
                <a:schemeClr val="lt1"/>
              </a:highlight>
            </a:endParaRPr>
          </a:p>
        </p:txBody>
      </p:sp>
      <p:sp>
        <p:nvSpPr>
          <p:cNvPr id="302" name="Google Shape;302;p32"/>
          <p:cNvSpPr txBox="1"/>
          <p:nvPr/>
        </p:nvSpPr>
        <p:spPr>
          <a:xfrm>
            <a:off x="4585794" y="2061969"/>
            <a:ext cx="569700" cy="99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0"/>
              <a:buFont typeface="Arial"/>
              <a:buNone/>
            </a:pPr>
            <a:r>
              <a:rPr lang="ru" sz="6000">
                <a:solidFill>
                  <a:srgbClr val="B5D8E1"/>
                </a:solidFill>
              </a:rPr>
              <a:t>2</a:t>
            </a:r>
            <a:endParaRPr sz="6000">
              <a:solidFill>
                <a:srgbClr val="B5D8E1"/>
              </a:solidFill>
            </a:endParaRPr>
          </a:p>
        </p:txBody>
      </p:sp>
      <p:sp>
        <p:nvSpPr>
          <p:cNvPr id="303" name="Google Shape;303;p32"/>
          <p:cNvSpPr txBox="1"/>
          <p:nvPr/>
        </p:nvSpPr>
        <p:spPr>
          <a:xfrm>
            <a:off x="4149401" y="3054663"/>
            <a:ext cx="14454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lang="ru">
                <a:solidFill>
                  <a:srgbClr val="1B1B1B"/>
                </a:solidFill>
              </a:rPr>
              <a:t>Проектирование</a:t>
            </a:r>
            <a:endParaRPr/>
          </a:p>
        </p:txBody>
      </p:sp>
      <p:sp>
        <p:nvSpPr>
          <p:cNvPr id="304" name="Google Shape;304;p32"/>
          <p:cNvSpPr txBox="1"/>
          <p:nvPr/>
        </p:nvSpPr>
        <p:spPr>
          <a:xfrm>
            <a:off x="7909594" y="3378018"/>
            <a:ext cx="569700" cy="99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0"/>
              <a:buFont typeface="Arial"/>
              <a:buNone/>
            </a:pPr>
            <a:r>
              <a:rPr lang="ru" sz="6000">
                <a:solidFill>
                  <a:srgbClr val="B5D8E1"/>
                </a:solidFill>
              </a:rPr>
              <a:t>3</a:t>
            </a:r>
            <a:endParaRPr sz="6000">
              <a:solidFill>
                <a:srgbClr val="B5D8E1"/>
              </a:solidFill>
            </a:endParaRPr>
          </a:p>
        </p:txBody>
      </p:sp>
      <p:sp>
        <p:nvSpPr>
          <p:cNvPr id="305" name="Google Shape;305;p32"/>
          <p:cNvSpPr txBox="1"/>
          <p:nvPr/>
        </p:nvSpPr>
        <p:spPr>
          <a:xfrm>
            <a:off x="7529651" y="4377225"/>
            <a:ext cx="13296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lang="ru">
                <a:solidFill>
                  <a:srgbClr val="1B1B1B"/>
                </a:solidFill>
              </a:rPr>
              <a:t>Разработка ядра продукта</a:t>
            </a:r>
            <a:endParaRPr/>
          </a:p>
        </p:txBody>
      </p:sp>
      <p:cxnSp>
        <p:nvCxnSpPr>
          <p:cNvPr id="306" name="Google Shape;306;p32"/>
          <p:cNvCxnSpPr/>
          <p:nvPr/>
        </p:nvCxnSpPr>
        <p:spPr>
          <a:xfrm>
            <a:off x="2435413" y="1967425"/>
            <a:ext cx="1613400" cy="1309500"/>
          </a:xfrm>
          <a:prstGeom prst="bentConnector3">
            <a:avLst>
              <a:gd fmla="val 50000" name="adj1"/>
            </a:avLst>
          </a:prstGeom>
          <a:noFill/>
          <a:ln cap="flat" cmpd="sng" w="76200">
            <a:solidFill>
              <a:srgbClr val="F5AC4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7" name="Google Shape;307;p32"/>
          <p:cNvCxnSpPr/>
          <p:nvPr/>
        </p:nvCxnSpPr>
        <p:spPr>
          <a:xfrm>
            <a:off x="5755525" y="3301825"/>
            <a:ext cx="1613400" cy="1309500"/>
          </a:xfrm>
          <a:prstGeom prst="bentConnector3">
            <a:avLst>
              <a:gd fmla="val 50000" name="adj1"/>
            </a:avLst>
          </a:prstGeom>
          <a:noFill/>
          <a:ln cap="flat" cmpd="sng" w="76200">
            <a:solidFill>
              <a:srgbClr val="F5AC4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2" name="Google Shape;312;p33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313" name="Google Shape;313;p33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4" name="Google Shape;314;p33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5" name="Google Shape;315;p33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6" name="Google Shape;316;p33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7" name="Google Shape;317;p33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318" name="Google Shape;318;p33"/>
          <p:cNvGrpSpPr/>
          <p:nvPr/>
        </p:nvGrpSpPr>
        <p:grpSpPr>
          <a:xfrm>
            <a:off x="-5084" y="4774004"/>
            <a:ext cx="406800" cy="380025"/>
            <a:chOff x="-1" y="0"/>
            <a:chExt cx="542400" cy="506700"/>
          </a:xfrm>
        </p:grpSpPr>
        <p:sp>
          <p:nvSpPr>
            <p:cNvPr id="319" name="Google Shape;319;p33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0" name="Google Shape;320;p33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Arial"/>
                <a:buNone/>
              </a:pPr>
              <a:r>
                <a:rPr b="0" i="0" lang="ru" sz="9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 sz="1100"/>
            </a:p>
          </p:txBody>
        </p:sp>
      </p:grpSp>
      <p:grpSp>
        <p:nvGrpSpPr>
          <p:cNvPr id="321" name="Google Shape;321;p33"/>
          <p:cNvGrpSpPr/>
          <p:nvPr/>
        </p:nvGrpSpPr>
        <p:grpSpPr>
          <a:xfrm>
            <a:off x="-13892" y="4768895"/>
            <a:ext cx="406800" cy="380025"/>
            <a:chOff x="-1" y="0"/>
            <a:chExt cx="542400" cy="506700"/>
          </a:xfrm>
        </p:grpSpPr>
        <p:sp>
          <p:nvSpPr>
            <p:cNvPr id="322" name="Google Shape;322;p33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3" name="Google Shape;323;p33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Arial"/>
                <a:buNone/>
              </a:pPr>
              <a:r>
                <a:rPr lang="ru" sz="900">
                  <a:solidFill>
                    <a:srgbClr val="FFFFFF"/>
                  </a:solidFill>
                </a:rPr>
                <a:t>11</a:t>
              </a:r>
              <a:endParaRPr sz="1100"/>
            </a:p>
          </p:txBody>
        </p:sp>
      </p:grpSp>
      <p:sp>
        <p:nvSpPr>
          <p:cNvPr id="324" name="Google Shape;324;p33"/>
          <p:cNvSpPr txBox="1"/>
          <p:nvPr/>
        </p:nvSpPr>
        <p:spPr>
          <a:xfrm>
            <a:off x="315716" y="265463"/>
            <a:ext cx="48891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ПЛАН РЕАЛИЗАЦИИ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33"/>
          <p:cNvSpPr txBox="1"/>
          <p:nvPr/>
        </p:nvSpPr>
        <p:spPr>
          <a:xfrm>
            <a:off x="1282094" y="762581"/>
            <a:ext cx="569700" cy="99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0"/>
              <a:buFont typeface="Arial"/>
              <a:buNone/>
            </a:pPr>
            <a:r>
              <a:rPr lang="ru" sz="6000">
                <a:solidFill>
                  <a:srgbClr val="B5D8E1"/>
                </a:solidFill>
              </a:rPr>
              <a:t>4</a:t>
            </a:r>
            <a:endParaRPr sz="6000">
              <a:solidFill>
                <a:srgbClr val="B5D8E1"/>
              </a:solidFill>
            </a:endParaRPr>
          </a:p>
        </p:txBody>
      </p:sp>
      <p:sp>
        <p:nvSpPr>
          <p:cNvPr id="326" name="Google Shape;326;p33"/>
          <p:cNvSpPr txBox="1"/>
          <p:nvPr/>
        </p:nvSpPr>
        <p:spPr>
          <a:xfrm>
            <a:off x="799100" y="1755275"/>
            <a:ext cx="15357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lang="ru">
                <a:solidFill>
                  <a:srgbClr val="1B1B1B"/>
                </a:solidFill>
              </a:rPr>
              <a:t>Тестирование и отладка</a:t>
            </a:r>
            <a:endParaRPr/>
          </a:p>
        </p:txBody>
      </p:sp>
      <p:sp>
        <p:nvSpPr>
          <p:cNvPr id="327" name="Google Shape;327;p33"/>
          <p:cNvSpPr txBox="1"/>
          <p:nvPr/>
        </p:nvSpPr>
        <p:spPr>
          <a:xfrm>
            <a:off x="4585794" y="2061969"/>
            <a:ext cx="569700" cy="99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0"/>
              <a:buFont typeface="Arial"/>
              <a:buNone/>
            </a:pPr>
            <a:r>
              <a:rPr lang="ru" sz="6000">
                <a:solidFill>
                  <a:srgbClr val="B5D8E1"/>
                </a:solidFill>
              </a:rPr>
              <a:t>5</a:t>
            </a:r>
            <a:endParaRPr sz="6000">
              <a:solidFill>
                <a:srgbClr val="B5D8E1"/>
              </a:solidFill>
            </a:endParaRPr>
          </a:p>
        </p:txBody>
      </p:sp>
      <p:sp>
        <p:nvSpPr>
          <p:cNvPr id="328" name="Google Shape;328;p33"/>
          <p:cNvSpPr txBox="1"/>
          <p:nvPr/>
        </p:nvSpPr>
        <p:spPr>
          <a:xfrm>
            <a:off x="4120950" y="3054675"/>
            <a:ext cx="14994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lang="ru">
                <a:solidFill>
                  <a:srgbClr val="1B1B1B"/>
                </a:solidFill>
              </a:rPr>
              <a:t>Поиск инвестиций и финансирование</a:t>
            </a:r>
            <a:endParaRPr/>
          </a:p>
        </p:txBody>
      </p:sp>
      <p:sp>
        <p:nvSpPr>
          <p:cNvPr id="329" name="Google Shape;329;p33"/>
          <p:cNvSpPr txBox="1"/>
          <p:nvPr/>
        </p:nvSpPr>
        <p:spPr>
          <a:xfrm>
            <a:off x="7909594" y="3378018"/>
            <a:ext cx="569700" cy="99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0"/>
              <a:buFont typeface="Arial"/>
              <a:buNone/>
            </a:pPr>
            <a:r>
              <a:rPr lang="ru" sz="6000">
                <a:solidFill>
                  <a:srgbClr val="B5D8E1"/>
                </a:solidFill>
              </a:rPr>
              <a:t>6</a:t>
            </a:r>
            <a:endParaRPr sz="6000">
              <a:solidFill>
                <a:srgbClr val="B5D8E1"/>
              </a:solidFill>
            </a:endParaRPr>
          </a:p>
        </p:txBody>
      </p:sp>
      <p:sp>
        <p:nvSpPr>
          <p:cNvPr id="330" name="Google Shape;330;p33"/>
          <p:cNvSpPr txBox="1"/>
          <p:nvPr/>
        </p:nvSpPr>
        <p:spPr>
          <a:xfrm>
            <a:off x="7529651" y="4377225"/>
            <a:ext cx="13296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lang="ru">
                <a:solidFill>
                  <a:srgbClr val="1B1B1B"/>
                </a:solidFill>
              </a:rPr>
              <a:t>Маркетинг и продвижение</a:t>
            </a:r>
            <a:endParaRPr/>
          </a:p>
        </p:txBody>
      </p:sp>
      <p:cxnSp>
        <p:nvCxnSpPr>
          <p:cNvPr id="331" name="Google Shape;331;p33"/>
          <p:cNvCxnSpPr/>
          <p:nvPr/>
        </p:nvCxnSpPr>
        <p:spPr>
          <a:xfrm>
            <a:off x="2435413" y="1967425"/>
            <a:ext cx="1613400" cy="1309500"/>
          </a:xfrm>
          <a:prstGeom prst="bentConnector3">
            <a:avLst>
              <a:gd fmla="val 50000" name="adj1"/>
            </a:avLst>
          </a:prstGeom>
          <a:noFill/>
          <a:ln cap="flat" cmpd="sng" w="76200">
            <a:solidFill>
              <a:srgbClr val="F5AC4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32" name="Google Shape;332;p33"/>
          <p:cNvCxnSpPr/>
          <p:nvPr/>
        </p:nvCxnSpPr>
        <p:spPr>
          <a:xfrm>
            <a:off x="5755525" y="3301825"/>
            <a:ext cx="1613400" cy="1309500"/>
          </a:xfrm>
          <a:prstGeom prst="bentConnector3">
            <a:avLst>
              <a:gd fmla="val 50000" name="adj1"/>
            </a:avLst>
          </a:prstGeom>
          <a:noFill/>
          <a:ln cap="flat" cmpd="sng" w="76200">
            <a:solidFill>
              <a:srgbClr val="F5AC4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" name="Google Shape;337;p34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338" name="Google Shape;338;p34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9" name="Google Shape;339;p34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0" name="Google Shape;340;p34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1" name="Google Shape;341;p34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2" name="Google Shape;342;p34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343" name="Google Shape;343;p34"/>
          <p:cNvGrpSpPr/>
          <p:nvPr/>
        </p:nvGrpSpPr>
        <p:grpSpPr>
          <a:xfrm>
            <a:off x="-5084" y="4774004"/>
            <a:ext cx="406800" cy="380025"/>
            <a:chOff x="-1" y="0"/>
            <a:chExt cx="542400" cy="506700"/>
          </a:xfrm>
        </p:grpSpPr>
        <p:sp>
          <p:nvSpPr>
            <p:cNvPr id="344" name="Google Shape;344;p34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F2F2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5" name="Google Shape;345;p34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solidFill>
              <a:srgbClr val="FF2F2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Arial"/>
                <a:buNone/>
              </a:pPr>
              <a:r>
                <a:rPr lang="ru" sz="900">
                  <a:solidFill>
                    <a:srgbClr val="FFFFFF"/>
                  </a:solidFill>
                </a:rPr>
                <a:t>12</a:t>
              </a:r>
              <a:endParaRPr sz="1100"/>
            </a:p>
          </p:txBody>
        </p:sp>
      </p:grpSp>
      <p:sp>
        <p:nvSpPr>
          <p:cNvPr id="346" name="Google Shape;346;p34"/>
          <p:cNvSpPr txBox="1"/>
          <p:nvPr/>
        </p:nvSpPr>
        <p:spPr>
          <a:xfrm>
            <a:off x="315716" y="265463"/>
            <a:ext cx="48891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КОМАНДА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34"/>
          <p:cNvSpPr txBox="1"/>
          <p:nvPr/>
        </p:nvSpPr>
        <p:spPr>
          <a:xfrm>
            <a:off x="3424350" y="1795913"/>
            <a:ext cx="52839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lang="ru">
                <a:solidFill>
                  <a:srgbClr val="1B1B1B"/>
                </a:solidFill>
              </a:rPr>
              <a:t>Шамиданова Екатерина Дмитриевна ПИм-41</a:t>
            </a:r>
            <a:endParaRPr/>
          </a:p>
        </p:txBody>
      </p:sp>
      <p:sp>
        <p:nvSpPr>
          <p:cNvPr id="348" name="Google Shape;348;p34"/>
          <p:cNvSpPr txBox="1"/>
          <p:nvPr/>
        </p:nvSpPr>
        <p:spPr>
          <a:xfrm>
            <a:off x="448725" y="1795913"/>
            <a:ext cx="31392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8F00FF"/>
                </a:solidFill>
              </a:rPr>
              <a:t>Лидер</a:t>
            </a:r>
            <a:endParaRPr/>
          </a:p>
        </p:txBody>
      </p:sp>
      <p:sp>
        <p:nvSpPr>
          <p:cNvPr id="349" name="Google Shape;349;p34"/>
          <p:cNvSpPr txBox="1"/>
          <p:nvPr/>
        </p:nvSpPr>
        <p:spPr>
          <a:xfrm>
            <a:off x="448725" y="2506338"/>
            <a:ext cx="31392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8F00FF"/>
                </a:solidFill>
              </a:rPr>
              <a:t>Производитель</a:t>
            </a:r>
            <a:endParaRPr/>
          </a:p>
        </p:txBody>
      </p:sp>
      <p:sp>
        <p:nvSpPr>
          <p:cNvPr id="350" name="Google Shape;350;p34"/>
          <p:cNvSpPr txBox="1"/>
          <p:nvPr/>
        </p:nvSpPr>
        <p:spPr>
          <a:xfrm>
            <a:off x="448725" y="3216763"/>
            <a:ext cx="31392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8F00FF"/>
                </a:solidFill>
              </a:rPr>
              <a:t>Производитель</a:t>
            </a:r>
            <a:endParaRPr/>
          </a:p>
        </p:txBody>
      </p:sp>
      <p:sp>
        <p:nvSpPr>
          <p:cNvPr id="351" name="Google Shape;351;p34"/>
          <p:cNvSpPr txBox="1"/>
          <p:nvPr/>
        </p:nvSpPr>
        <p:spPr>
          <a:xfrm>
            <a:off x="448725" y="3960538"/>
            <a:ext cx="31392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8F00FF"/>
                </a:solidFill>
              </a:rPr>
              <a:t>Наставник</a:t>
            </a:r>
            <a:endParaRPr/>
          </a:p>
        </p:txBody>
      </p:sp>
      <p:sp>
        <p:nvSpPr>
          <p:cNvPr id="352" name="Google Shape;352;p34"/>
          <p:cNvSpPr txBox="1"/>
          <p:nvPr/>
        </p:nvSpPr>
        <p:spPr>
          <a:xfrm>
            <a:off x="3424350" y="2506338"/>
            <a:ext cx="44235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Морозова Алина Вадимовна ПИб-41</a:t>
            </a:r>
            <a:endParaRPr/>
          </a:p>
        </p:txBody>
      </p:sp>
      <p:sp>
        <p:nvSpPr>
          <p:cNvPr id="353" name="Google Shape;353;p34"/>
          <p:cNvSpPr txBox="1"/>
          <p:nvPr/>
        </p:nvSpPr>
        <p:spPr>
          <a:xfrm>
            <a:off x="3424350" y="3233438"/>
            <a:ext cx="44235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Куприянова Дарья Дмитриевна ПИб-41</a:t>
            </a:r>
            <a:endParaRPr/>
          </a:p>
        </p:txBody>
      </p:sp>
      <p:sp>
        <p:nvSpPr>
          <p:cNvPr id="354" name="Google Shape;354;p34"/>
          <p:cNvSpPr txBox="1"/>
          <p:nvPr/>
        </p:nvSpPr>
        <p:spPr>
          <a:xfrm>
            <a:off x="3424350" y="3960538"/>
            <a:ext cx="53340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д.э.н., доцент Швецов Андрей Владимирович</a:t>
            </a:r>
            <a:endParaRPr/>
          </a:p>
        </p:txBody>
      </p:sp>
      <p:sp>
        <p:nvSpPr>
          <p:cNvPr id="355" name="Google Shape;355;p34"/>
          <p:cNvSpPr txBox="1"/>
          <p:nvPr/>
        </p:nvSpPr>
        <p:spPr>
          <a:xfrm>
            <a:off x="448725" y="707450"/>
            <a:ext cx="8153700" cy="9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Arial"/>
              <a:buNone/>
            </a:pPr>
            <a:r>
              <a:rPr lang="ru" sz="2700">
                <a:solidFill>
                  <a:srgbClr val="8F00FF"/>
                </a:solidFill>
              </a:rPr>
              <a:t>Команда</a:t>
            </a:r>
            <a:r>
              <a:rPr lang="ru" sz="2700">
                <a:solidFill>
                  <a:srgbClr val="8F00FF"/>
                </a:solidFill>
              </a:rPr>
              <a:t> стартап-проекта “АИС Управление проектной деятельностью”:</a:t>
            </a:r>
            <a:endParaRPr sz="2700">
              <a:solidFill>
                <a:srgbClr val="8F00FF"/>
              </a:solidFill>
            </a:endParaRPr>
          </a:p>
        </p:txBody>
      </p:sp>
      <p:cxnSp>
        <p:nvCxnSpPr>
          <p:cNvPr id="356" name="Google Shape;356;p34"/>
          <p:cNvCxnSpPr/>
          <p:nvPr/>
        </p:nvCxnSpPr>
        <p:spPr>
          <a:xfrm flipH="1">
            <a:off x="2530425" y="1719725"/>
            <a:ext cx="6600" cy="2750700"/>
          </a:xfrm>
          <a:prstGeom prst="straightConnector1">
            <a:avLst/>
          </a:prstGeom>
          <a:noFill/>
          <a:ln cap="flat" cmpd="sng" w="38100">
            <a:solidFill>
              <a:srgbClr val="F5AC41"/>
            </a:solidFill>
            <a:prstDash val="lgDash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1" name="Google Shape;361;p35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362" name="Google Shape;362;p35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3" name="Google Shape;363;p35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4" name="Google Shape;364;p35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5" name="Google Shape;365;p35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6" name="Google Shape;366;p35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367" name="Google Shape;367;p35"/>
          <p:cNvGrpSpPr/>
          <p:nvPr/>
        </p:nvGrpSpPr>
        <p:grpSpPr>
          <a:xfrm>
            <a:off x="-5084" y="4774004"/>
            <a:ext cx="406800" cy="380025"/>
            <a:chOff x="-1" y="0"/>
            <a:chExt cx="542400" cy="506700"/>
          </a:xfrm>
        </p:grpSpPr>
        <p:sp>
          <p:nvSpPr>
            <p:cNvPr id="368" name="Google Shape;368;p35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9" name="Google Shape;369;p35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Arial"/>
                <a:buNone/>
              </a:pPr>
              <a:r>
                <a:rPr lang="ru" sz="900">
                  <a:solidFill>
                    <a:srgbClr val="FFFFFF"/>
                  </a:solidFill>
                </a:rPr>
                <a:t>13</a:t>
              </a:r>
              <a:endParaRPr sz="1100"/>
            </a:p>
          </p:txBody>
        </p:sp>
      </p:grpSp>
      <p:sp>
        <p:nvSpPr>
          <p:cNvPr id="370" name="Google Shape;370;p35"/>
          <p:cNvSpPr txBox="1"/>
          <p:nvPr/>
        </p:nvSpPr>
        <p:spPr>
          <a:xfrm>
            <a:off x="315716" y="265463"/>
            <a:ext cx="48891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ФИНАНСОВЫЕ ПОКАЗАТЕЛИ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35"/>
          <p:cNvSpPr txBox="1"/>
          <p:nvPr/>
        </p:nvSpPr>
        <p:spPr>
          <a:xfrm>
            <a:off x="448725" y="720775"/>
            <a:ext cx="8153700" cy="9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Arial"/>
              <a:buNone/>
            </a:pPr>
            <a:r>
              <a:rPr lang="ru" sz="2700">
                <a:solidFill>
                  <a:srgbClr val="8F00FF"/>
                </a:solidFill>
              </a:rPr>
              <a:t>Оценка эффективности разработки “АИС управление проектной деятельностью”</a:t>
            </a:r>
            <a:r>
              <a:rPr lang="ru" sz="2700">
                <a:solidFill>
                  <a:srgbClr val="8F00FF"/>
                </a:solidFill>
              </a:rPr>
              <a:t>:</a:t>
            </a:r>
            <a:endParaRPr sz="2700">
              <a:solidFill>
                <a:srgbClr val="8F00FF"/>
              </a:solidFill>
            </a:endParaRPr>
          </a:p>
        </p:txBody>
      </p:sp>
      <p:sp>
        <p:nvSpPr>
          <p:cNvPr id="372" name="Google Shape;372;p35"/>
          <p:cNvSpPr/>
          <p:nvPr/>
        </p:nvSpPr>
        <p:spPr>
          <a:xfrm>
            <a:off x="448725" y="1909075"/>
            <a:ext cx="2777700" cy="579600"/>
          </a:xfrm>
          <a:prstGeom prst="roundRect">
            <a:avLst>
              <a:gd fmla="val 16667" name="adj"/>
            </a:avLst>
          </a:prstGeom>
          <a:solidFill>
            <a:srgbClr val="ADDAE3"/>
          </a:solidFill>
          <a:ln cap="flat" cmpd="sng" w="9525">
            <a:solidFill>
              <a:srgbClr val="B5D8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35"/>
          <p:cNvSpPr/>
          <p:nvPr/>
        </p:nvSpPr>
        <p:spPr>
          <a:xfrm>
            <a:off x="820950" y="2967350"/>
            <a:ext cx="2777700" cy="579600"/>
          </a:xfrm>
          <a:prstGeom prst="roundRect">
            <a:avLst>
              <a:gd fmla="val 16667" name="adj"/>
            </a:avLst>
          </a:prstGeom>
          <a:solidFill>
            <a:srgbClr val="B5D8E1"/>
          </a:solidFill>
          <a:ln cap="flat" cmpd="sng" w="9525">
            <a:solidFill>
              <a:srgbClr val="B5D8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35"/>
          <p:cNvSpPr/>
          <p:nvPr/>
        </p:nvSpPr>
        <p:spPr>
          <a:xfrm>
            <a:off x="1159875" y="4025625"/>
            <a:ext cx="2777700" cy="579600"/>
          </a:xfrm>
          <a:prstGeom prst="roundRect">
            <a:avLst>
              <a:gd fmla="val 16667" name="adj"/>
            </a:avLst>
          </a:prstGeom>
          <a:solidFill>
            <a:srgbClr val="B5D8E1"/>
          </a:solidFill>
          <a:ln cap="flat" cmpd="sng" w="9525">
            <a:solidFill>
              <a:srgbClr val="B5D8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35"/>
          <p:cNvSpPr/>
          <p:nvPr/>
        </p:nvSpPr>
        <p:spPr>
          <a:xfrm>
            <a:off x="2693575" y="2422050"/>
            <a:ext cx="492900" cy="6744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5AC41"/>
          </a:solidFill>
          <a:ln cap="flat" cmpd="sng" w="9525">
            <a:solidFill>
              <a:srgbClr val="F5AC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35"/>
          <p:cNvSpPr/>
          <p:nvPr/>
        </p:nvSpPr>
        <p:spPr>
          <a:xfrm>
            <a:off x="3072450" y="3500300"/>
            <a:ext cx="492900" cy="6744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5AC41"/>
          </a:solidFill>
          <a:ln cap="flat" cmpd="sng" w="9525">
            <a:solidFill>
              <a:srgbClr val="F5AC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35"/>
          <p:cNvSpPr txBox="1"/>
          <p:nvPr/>
        </p:nvSpPr>
        <p:spPr>
          <a:xfrm>
            <a:off x="502000" y="1968375"/>
            <a:ext cx="2974200" cy="8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</a:rPr>
              <a:t>Размерность ПО  </a:t>
            </a:r>
            <a:r>
              <a:rPr b="1" lang="ru" sz="1200">
                <a:solidFill>
                  <a:schemeClr val="dk1"/>
                </a:solidFill>
              </a:rPr>
              <a:t>3, 474 </a:t>
            </a:r>
            <a:r>
              <a:rPr lang="ru" sz="1200">
                <a:solidFill>
                  <a:schemeClr val="dk1"/>
                </a:solidFill>
              </a:rPr>
              <a:t>(тыс. строк исходного кода)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B1B1B"/>
              </a:solidFill>
            </a:endParaRPr>
          </a:p>
        </p:txBody>
      </p:sp>
      <p:sp>
        <p:nvSpPr>
          <p:cNvPr id="378" name="Google Shape;378;p35"/>
          <p:cNvSpPr txBox="1"/>
          <p:nvPr/>
        </p:nvSpPr>
        <p:spPr>
          <a:xfrm>
            <a:off x="914250" y="3029925"/>
            <a:ext cx="2724300" cy="8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</a:rPr>
              <a:t>Трудозатраты  </a:t>
            </a:r>
            <a:r>
              <a:rPr b="1" lang="ru" sz="1200">
                <a:solidFill>
                  <a:schemeClr val="dk1"/>
                </a:solidFill>
              </a:rPr>
              <a:t>12,51</a:t>
            </a:r>
            <a:r>
              <a:rPr lang="ru" sz="1200">
                <a:solidFill>
                  <a:schemeClr val="dk1"/>
                </a:solidFill>
              </a:rPr>
              <a:t> человеко- месяца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B1B1B"/>
              </a:solidFill>
            </a:endParaRPr>
          </a:p>
        </p:txBody>
      </p:sp>
      <p:sp>
        <p:nvSpPr>
          <p:cNvPr id="379" name="Google Shape;379;p35"/>
          <p:cNvSpPr txBox="1"/>
          <p:nvPr/>
        </p:nvSpPr>
        <p:spPr>
          <a:xfrm>
            <a:off x="1289475" y="4167675"/>
            <a:ext cx="2724300" cy="8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</a:rPr>
              <a:t>Срок разработки</a:t>
            </a:r>
            <a:r>
              <a:rPr b="1" lang="ru" sz="1200">
                <a:solidFill>
                  <a:schemeClr val="dk1"/>
                </a:solidFill>
              </a:rPr>
              <a:t> 6,5</a:t>
            </a:r>
            <a:r>
              <a:rPr lang="ru" sz="1200">
                <a:solidFill>
                  <a:schemeClr val="dk1"/>
                </a:solidFill>
              </a:rPr>
              <a:t> месяца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B1B1B"/>
              </a:solidFill>
            </a:endParaRPr>
          </a:p>
        </p:txBody>
      </p:sp>
      <p:sp>
        <p:nvSpPr>
          <p:cNvPr id="380" name="Google Shape;380;p35"/>
          <p:cNvSpPr/>
          <p:nvPr/>
        </p:nvSpPr>
        <p:spPr>
          <a:xfrm>
            <a:off x="7412775" y="2597900"/>
            <a:ext cx="1536300" cy="1318500"/>
          </a:xfrm>
          <a:prstGeom prst="ellipse">
            <a:avLst/>
          </a:prstGeom>
          <a:solidFill>
            <a:srgbClr val="ADDAE3"/>
          </a:solidFill>
          <a:ln cap="flat" cmpd="sng" w="9525">
            <a:solidFill>
              <a:srgbClr val="ADDA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35"/>
          <p:cNvSpPr/>
          <p:nvPr/>
        </p:nvSpPr>
        <p:spPr>
          <a:xfrm>
            <a:off x="4442025" y="1875775"/>
            <a:ext cx="2058300" cy="646200"/>
          </a:xfrm>
          <a:prstGeom prst="roundRect">
            <a:avLst>
              <a:gd fmla="val 16667" name="adj"/>
            </a:avLst>
          </a:prstGeom>
          <a:solidFill>
            <a:srgbClr val="FBB3C1"/>
          </a:solidFill>
          <a:ln cap="flat" cmpd="sng" w="9525">
            <a:solidFill>
              <a:srgbClr val="FBB3C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35"/>
          <p:cNvSpPr/>
          <p:nvPr/>
        </p:nvSpPr>
        <p:spPr>
          <a:xfrm>
            <a:off x="4442025" y="2934050"/>
            <a:ext cx="2058300" cy="646200"/>
          </a:xfrm>
          <a:prstGeom prst="roundRect">
            <a:avLst>
              <a:gd fmla="val 16667" name="adj"/>
            </a:avLst>
          </a:prstGeom>
          <a:solidFill>
            <a:srgbClr val="FFAFC1"/>
          </a:solidFill>
          <a:ln cap="flat" cmpd="sng" w="9525">
            <a:solidFill>
              <a:srgbClr val="FBB3C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35"/>
          <p:cNvSpPr/>
          <p:nvPr/>
        </p:nvSpPr>
        <p:spPr>
          <a:xfrm>
            <a:off x="4442025" y="3992325"/>
            <a:ext cx="2058300" cy="646200"/>
          </a:xfrm>
          <a:prstGeom prst="roundRect">
            <a:avLst>
              <a:gd fmla="val 16667" name="adj"/>
            </a:avLst>
          </a:prstGeom>
          <a:solidFill>
            <a:srgbClr val="FFAFC1"/>
          </a:solidFill>
          <a:ln cap="flat" cmpd="sng" w="9525">
            <a:solidFill>
              <a:srgbClr val="FFAFC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35"/>
          <p:cNvSpPr/>
          <p:nvPr/>
        </p:nvSpPr>
        <p:spPr>
          <a:xfrm>
            <a:off x="5267775" y="2555213"/>
            <a:ext cx="406800" cy="345600"/>
          </a:xfrm>
          <a:prstGeom prst="mathPlus">
            <a:avLst>
              <a:gd fmla="val 23520" name="adj1"/>
            </a:avLst>
          </a:prstGeom>
          <a:solidFill>
            <a:srgbClr val="F5AC41"/>
          </a:solidFill>
          <a:ln cap="flat" cmpd="sng" w="9525">
            <a:solidFill>
              <a:srgbClr val="F5AC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35"/>
          <p:cNvSpPr/>
          <p:nvPr/>
        </p:nvSpPr>
        <p:spPr>
          <a:xfrm>
            <a:off x="5267775" y="3613475"/>
            <a:ext cx="406800" cy="345600"/>
          </a:xfrm>
          <a:prstGeom prst="mathPlus">
            <a:avLst>
              <a:gd fmla="val 23520" name="adj1"/>
            </a:avLst>
          </a:prstGeom>
          <a:solidFill>
            <a:srgbClr val="F5AC41"/>
          </a:solidFill>
          <a:ln cap="flat" cmpd="sng" w="9525">
            <a:solidFill>
              <a:srgbClr val="F5AC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35"/>
          <p:cNvSpPr/>
          <p:nvPr/>
        </p:nvSpPr>
        <p:spPr>
          <a:xfrm>
            <a:off x="6646775" y="3110600"/>
            <a:ext cx="539400" cy="293100"/>
          </a:xfrm>
          <a:prstGeom prst="mathEqual">
            <a:avLst>
              <a:gd fmla="val 23520" name="adj1"/>
              <a:gd fmla="val 11760" name="adj2"/>
            </a:avLst>
          </a:prstGeom>
          <a:solidFill>
            <a:srgbClr val="F5AC41"/>
          </a:solidFill>
          <a:ln cap="flat" cmpd="sng" w="9525">
            <a:solidFill>
              <a:srgbClr val="F5AC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35"/>
          <p:cNvSpPr txBox="1"/>
          <p:nvPr/>
        </p:nvSpPr>
        <p:spPr>
          <a:xfrm>
            <a:off x="4442025" y="1968375"/>
            <a:ext cx="2058300" cy="8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</a:rPr>
              <a:t>Материальные затраты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</a:rPr>
              <a:t>2 600</a:t>
            </a:r>
            <a:r>
              <a:rPr lang="ru" sz="1200">
                <a:solidFill>
                  <a:schemeClr val="dk1"/>
                </a:solidFill>
              </a:rPr>
              <a:t> рублей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B1B1B"/>
              </a:solidFill>
            </a:endParaRPr>
          </a:p>
        </p:txBody>
      </p:sp>
      <p:sp>
        <p:nvSpPr>
          <p:cNvPr id="388" name="Google Shape;388;p35"/>
          <p:cNvSpPr txBox="1"/>
          <p:nvPr/>
        </p:nvSpPr>
        <p:spPr>
          <a:xfrm>
            <a:off x="4442025" y="3029925"/>
            <a:ext cx="2058300" cy="8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</a:rPr>
              <a:t>Оплата труда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</a:rPr>
              <a:t>390 000</a:t>
            </a:r>
            <a:r>
              <a:rPr lang="ru" sz="1200">
                <a:solidFill>
                  <a:schemeClr val="dk1"/>
                </a:solidFill>
              </a:rPr>
              <a:t> рублей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B1B1B"/>
              </a:solidFill>
            </a:endParaRPr>
          </a:p>
        </p:txBody>
      </p:sp>
      <p:sp>
        <p:nvSpPr>
          <p:cNvPr id="389" name="Google Shape;389;p35"/>
          <p:cNvSpPr txBox="1"/>
          <p:nvPr/>
        </p:nvSpPr>
        <p:spPr>
          <a:xfrm>
            <a:off x="4442025" y="3992300"/>
            <a:ext cx="2058300" cy="11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</a:rPr>
              <a:t>Отчисления на соц. страхование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</a:rPr>
              <a:t>117 000</a:t>
            </a:r>
            <a:r>
              <a:rPr lang="ru" sz="1200">
                <a:solidFill>
                  <a:schemeClr val="dk1"/>
                </a:solidFill>
              </a:rPr>
              <a:t> рублей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B1B1B"/>
              </a:solidFill>
            </a:endParaRPr>
          </a:p>
        </p:txBody>
      </p:sp>
      <p:sp>
        <p:nvSpPr>
          <p:cNvPr id="390" name="Google Shape;390;p35"/>
          <p:cNvSpPr txBox="1"/>
          <p:nvPr/>
        </p:nvSpPr>
        <p:spPr>
          <a:xfrm>
            <a:off x="7151775" y="2923725"/>
            <a:ext cx="2058300" cy="11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</a:rPr>
              <a:t>Стоимость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</a:rPr>
              <a:t>разработки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</a:rPr>
              <a:t>509</a:t>
            </a:r>
            <a:r>
              <a:rPr b="1" lang="ru" sz="1200">
                <a:solidFill>
                  <a:schemeClr val="dk1"/>
                </a:solidFill>
              </a:rPr>
              <a:t> 600</a:t>
            </a:r>
            <a:r>
              <a:rPr lang="ru" sz="1200">
                <a:solidFill>
                  <a:schemeClr val="dk1"/>
                </a:solidFill>
              </a:rPr>
              <a:t> рублей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B1B1B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5" name="Google Shape;395;p36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396" name="Google Shape;396;p3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97" name="Google Shape;397;p3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98" name="Google Shape;398;p3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99" name="Google Shape;399;p3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00" name="Google Shape;400;p3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401" name="Google Shape;401;p36"/>
          <p:cNvGrpSpPr/>
          <p:nvPr/>
        </p:nvGrpSpPr>
        <p:grpSpPr>
          <a:xfrm>
            <a:off x="-5084" y="4774004"/>
            <a:ext cx="406800" cy="380025"/>
            <a:chOff x="-1" y="0"/>
            <a:chExt cx="542400" cy="506700"/>
          </a:xfrm>
        </p:grpSpPr>
        <p:sp>
          <p:nvSpPr>
            <p:cNvPr id="402" name="Google Shape;402;p36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03" name="Google Shape;403;p36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Arial"/>
                <a:buNone/>
              </a:pPr>
              <a:r>
                <a:rPr lang="ru" sz="900">
                  <a:solidFill>
                    <a:srgbClr val="FFFFFF"/>
                  </a:solidFill>
                </a:rPr>
                <a:t>14</a:t>
              </a:r>
              <a:endParaRPr sz="1100"/>
            </a:p>
          </p:txBody>
        </p:sp>
      </p:grpSp>
      <p:sp>
        <p:nvSpPr>
          <p:cNvPr id="404" name="Google Shape;404;p36"/>
          <p:cNvSpPr txBox="1"/>
          <p:nvPr/>
        </p:nvSpPr>
        <p:spPr>
          <a:xfrm>
            <a:off x="315716" y="265463"/>
            <a:ext cx="48891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ПРЕДЛОЖЕНИЕ ИНВЕСТОРУ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36"/>
          <p:cNvSpPr txBox="1"/>
          <p:nvPr/>
        </p:nvSpPr>
        <p:spPr>
          <a:xfrm>
            <a:off x="450225" y="1801825"/>
            <a:ext cx="3693000" cy="20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Инвесторы получат возможность вложить свои средства в перспективный проект с высоким потенциалом роста и прибыли. Они также смогут принять участие в принятии стратегических решений и получить долю в бизнесе.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B1B1B"/>
              </a:solidFill>
            </a:endParaRPr>
          </a:p>
        </p:txBody>
      </p:sp>
      <p:sp>
        <p:nvSpPr>
          <p:cNvPr id="406" name="Google Shape;406;p36"/>
          <p:cNvSpPr txBox="1"/>
          <p:nvPr/>
        </p:nvSpPr>
        <p:spPr>
          <a:xfrm>
            <a:off x="450225" y="710400"/>
            <a:ext cx="81537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Arial"/>
              <a:buNone/>
            </a:pPr>
            <a:r>
              <a:rPr lang="ru" sz="2700">
                <a:solidFill>
                  <a:srgbClr val="8F00FF"/>
                </a:solidFill>
              </a:rPr>
              <a:t>Предложение инвестору по продукту </a:t>
            </a:r>
            <a:endParaRPr sz="2700">
              <a:solidFill>
                <a:srgbClr val="8F00FF"/>
              </a:solidFill>
            </a:endParaRPr>
          </a:p>
        </p:txBody>
      </p:sp>
      <p:sp>
        <p:nvSpPr>
          <p:cNvPr id="407" name="Google Shape;407;p36"/>
          <p:cNvSpPr txBox="1"/>
          <p:nvPr/>
        </p:nvSpPr>
        <p:spPr>
          <a:xfrm>
            <a:off x="4681025" y="1801825"/>
            <a:ext cx="3900600" cy="30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Преимущества: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❖"/>
            </a:pPr>
            <a:r>
              <a:rPr lang="ru">
                <a:solidFill>
                  <a:schemeClr val="dk1"/>
                </a:solidFill>
              </a:rPr>
              <a:t>быстрая окупаемость разработки продукта;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❖"/>
            </a:pPr>
            <a:r>
              <a:rPr lang="ru">
                <a:solidFill>
                  <a:schemeClr val="dk1"/>
                </a:solidFill>
              </a:rPr>
              <a:t>эффективность и продуктивность;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❖"/>
            </a:pPr>
            <a:r>
              <a:rPr lang="ru">
                <a:solidFill>
                  <a:schemeClr val="dk1"/>
                </a:solidFill>
              </a:rPr>
              <a:t>снижение издержек;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❖"/>
            </a:pPr>
            <a:r>
              <a:rPr lang="ru">
                <a:solidFill>
                  <a:schemeClr val="dk1"/>
                </a:solidFill>
              </a:rPr>
              <a:t>масштабируемость;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❖"/>
            </a:pPr>
            <a:r>
              <a:rPr lang="ru">
                <a:solidFill>
                  <a:schemeClr val="dk1"/>
                </a:solidFill>
              </a:rPr>
              <a:t>конкурентное преимущество;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❖"/>
            </a:pPr>
            <a:r>
              <a:rPr lang="ru">
                <a:solidFill>
                  <a:schemeClr val="dk1"/>
                </a:solidFill>
              </a:rPr>
              <a:t>перспективы монетизации;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❖"/>
            </a:pPr>
            <a:r>
              <a:rPr lang="ru">
                <a:solidFill>
                  <a:schemeClr val="dk1"/>
                </a:solidFill>
              </a:rPr>
              <a:t>постоянное развитие;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❖"/>
            </a:pPr>
            <a:r>
              <a:rPr lang="ru">
                <a:solidFill>
                  <a:schemeClr val="dk1"/>
                </a:solidFill>
              </a:rPr>
              <a:t>рыночный спрос.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B1B1B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37"/>
          <p:cNvSpPr/>
          <p:nvPr/>
        </p:nvSpPr>
        <p:spPr>
          <a:xfrm>
            <a:off x="4577353" y="1307090"/>
            <a:ext cx="4591143" cy="3848946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3" name="Google Shape;413;p37"/>
          <p:cNvSpPr/>
          <p:nvPr/>
        </p:nvSpPr>
        <p:spPr>
          <a:xfrm>
            <a:off x="4577353" y="-4696"/>
            <a:ext cx="4591145" cy="1350245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4" name="Google Shape;414;p37"/>
          <p:cNvSpPr/>
          <p:nvPr/>
        </p:nvSpPr>
        <p:spPr>
          <a:xfrm>
            <a:off x="4576786" y="4010930"/>
            <a:ext cx="1779554" cy="1136915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5" name="Google Shape;415;p37"/>
          <p:cNvSpPr/>
          <p:nvPr/>
        </p:nvSpPr>
        <p:spPr>
          <a:xfrm>
            <a:off x="6266837" y="-9031"/>
            <a:ext cx="2901658" cy="1358914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6" name="Google Shape;416;p37"/>
          <p:cNvSpPr txBox="1"/>
          <p:nvPr/>
        </p:nvSpPr>
        <p:spPr>
          <a:xfrm>
            <a:off x="399007" y="746339"/>
            <a:ext cx="3623409" cy="339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5200"/>
              <a:buFont typeface="Arial"/>
              <a:buNone/>
            </a:pPr>
            <a:r>
              <a:rPr b="0" i="0" lang="ru" sz="52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b="0" i="0" lang="ru" sz="54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sz="1100"/>
          </a:p>
        </p:txBody>
      </p:sp>
      <p:sp>
        <p:nvSpPr>
          <p:cNvPr id="417" name="Google Shape;417;p37"/>
          <p:cNvSpPr/>
          <p:nvPr/>
        </p:nvSpPr>
        <p:spPr>
          <a:xfrm>
            <a:off x="6275325" y="1351425"/>
            <a:ext cx="2901600" cy="3792000"/>
          </a:xfrm>
          <a:prstGeom prst="rect">
            <a:avLst/>
          </a:prstGeom>
          <a:solidFill>
            <a:srgbClr val="A24EF7"/>
          </a:solidFill>
          <a:ln cap="flat" cmpd="sng" w="9525">
            <a:solidFill>
              <a:srgbClr val="A24E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8" name="Google Shape;41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56350" y="1351425"/>
            <a:ext cx="2702650" cy="3804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