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2" r:id="rId1"/>
  </p:sldMasterIdLst>
  <p:notesMasterIdLst>
    <p:notesMasterId r:id="rId12"/>
  </p:notesMasterIdLst>
  <p:sldIdLst>
    <p:sldId id="256" r:id="rId2"/>
    <p:sldId id="274" r:id="rId3"/>
    <p:sldId id="280" r:id="rId4"/>
    <p:sldId id="281" r:id="rId5"/>
    <p:sldId id="284" r:id="rId6"/>
    <p:sldId id="283" r:id="rId7"/>
    <p:sldId id="282" r:id="rId8"/>
    <p:sldId id="289" r:id="rId9"/>
    <p:sldId id="288" r:id="rId10"/>
    <p:sldId id="266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smtClean="0"/>
              <a:t>Ежесуточные</a:t>
            </a:r>
            <a:r>
              <a:rPr lang="ru-RU" sz="1400" baseline="0" dirty="0" smtClean="0"/>
              <a:t> приросты по возрастам</a:t>
            </a:r>
            <a:endParaRPr lang="ru-RU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Контрольная группа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0-1 нед.</c:v>
                </c:pt>
                <c:pt idx="1">
                  <c:v>1-2 нед.</c:v>
                </c:pt>
                <c:pt idx="2">
                  <c:v>2-3 нед.</c:v>
                </c:pt>
                <c:pt idx="3">
                  <c:v>3-4 нед.</c:v>
                </c:pt>
                <c:pt idx="4">
                  <c:v>4-5 нед.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5.6</c:v>
                </c:pt>
                <c:pt idx="2">
                  <c:v>5</c:v>
                </c:pt>
                <c:pt idx="3">
                  <c:v>5.7</c:v>
                </c:pt>
                <c:pt idx="4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2-4255-A6EC-90A43395D7C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Опытная группа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0-1 нед.</c:v>
                </c:pt>
                <c:pt idx="1">
                  <c:v>1-2 нед.</c:v>
                </c:pt>
                <c:pt idx="2">
                  <c:v>2-3 нед.</c:v>
                </c:pt>
                <c:pt idx="3">
                  <c:v>3-4 нед.</c:v>
                </c:pt>
                <c:pt idx="4">
                  <c:v>4-5 нед.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2.9</c:v>
                </c:pt>
                <c:pt idx="1">
                  <c:v>6.3</c:v>
                </c:pt>
                <c:pt idx="2">
                  <c:v>5.2</c:v>
                </c:pt>
                <c:pt idx="3">
                  <c:v>6.2</c:v>
                </c:pt>
                <c:pt idx="4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2-4255-A6EC-90A43395D7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536111"/>
        <c:axId val="321538607"/>
      </c:barChart>
      <c:catAx>
        <c:axId val="3215361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1538607"/>
        <c:crosses val="autoZero"/>
        <c:auto val="1"/>
        <c:lblAlgn val="ctr"/>
        <c:lblOffset val="100"/>
        <c:noMultiLvlLbl val="0"/>
      </c:catAx>
      <c:valAx>
        <c:axId val="3215386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1536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 smtClean="0"/>
              <a:t>Количество</a:t>
            </a:r>
            <a:r>
              <a:rPr lang="ru-RU" sz="1200" baseline="0" dirty="0" smtClean="0"/>
              <a:t> яиц в среднем на 1 несушку за исследуемый период</a:t>
            </a:r>
            <a:endParaRPr lang="ru-RU" sz="1200" dirty="0"/>
          </a:p>
        </c:rich>
      </c:tx>
      <c:layout>
        <c:manualLayout>
          <c:xMode val="edge"/>
          <c:yMode val="edge"/>
          <c:x val="0.1129513406488089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7936954561026126E-2"/>
          <c:y val="0.19025932070199947"/>
          <c:w val="0.87119397653700026"/>
          <c:h val="0.537840255343092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Контрольная группа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1-7 день</c:v>
                </c:pt>
                <c:pt idx="1">
                  <c:v>8-14 день</c:v>
                </c:pt>
                <c:pt idx="2">
                  <c:v>15-19 день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3.6</c:v>
                </c:pt>
                <c:pt idx="1">
                  <c:v>4</c:v>
                </c:pt>
                <c:pt idx="2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5-4327-AC43-43E02752684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Опытная группа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1-7 день</c:v>
                </c:pt>
                <c:pt idx="1">
                  <c:v>8-14 день</c:v>
                </c:pt>
                <c:pt idx="2">
                  <c:v>15-19 день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3.7</c:v>
                </c:pt>
                <c:pt idx="1">
                  <c:v>4.3</c:v>
                </c:pt>
                <c:pt idx="2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85-4327-AC43-43E027526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508495"/>
        <c:axId val="292508911"/>
      </c:barChart>
      <c:catAx>
        <c:axId val="292508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2508911"/>
        <c:crosses val="autoZero"/>
        <c:auto val="1"/>
        <c:lblAlgn val="ctr"/>
        <c:lblOffset val="100"/>
        <c:noMultiLvlLbl val="0"/>
      </c:catAx>
      <c:valAx>
        <c:axId val="2925089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2508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15130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5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4042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85415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87401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9138570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6056706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39337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695000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6656745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4948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7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4066344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265906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11084"/>
            <a:ext cx="1971675" cy="431806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11083"/>
            <a:ext cx="5800725" cy="4318067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1669081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4750737"/>
            <a:ext cx="9144001" cy="49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6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10005" y="1183340"/>
            <a:ext cx="7918455" cy="19578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3600" dirty="0"/>
              <a:t>Альтернативные источники белка из членистоногих </a:t>
            </a:r>
            <a:r>
              <a:rPr lang="ru-RU" sz="3600" dirty="0" smtClean="0"/>
              <a:t>для </a:t>
            </a:r>
            <a:r>
              <a:rPr lang="ru-RU" sz="3600" dirty="0"/>
              <a:t>кормления с</a:t>
            </a:r>
            <a:r>
              <a:rPr lang="en-US" sz="3600" dirty="0"/>
              <a:t>/</a:t>
            </a:r>
            <a:r>
              <a:rPr lang="ru-RU" sz="3600" dirty="0"/>
              <a:t>х животных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 smtClean="0"/>
              <a:t>Команда «Новаторы»</a:t>
            </a:r>
            <a:endParaRPr dirty="0"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4294967295"/>
          </p:nvPr>
        </p:nvSpPr>
        <p:spPr>
          <a:xfrm>
            <a:off x="0" y="4005263"/>
            <a:ext cx="4162425" cy="8715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ФГБОУ ВО Воронежский государственный аграрный университет имени императора Петра </a:t>
            </a:r>
            <a:r>
              <a:rPr lang="en-US" dirty="0" smtClean="0"/>
              <a:t>I</a:t>
            </a:r>
            <a:r>
              <a:rPr lang="ru" dirty="0"/>
              <a:t/>
            </a:r>
            <a:br>
              <a:rPr lang="ru" dirty="0"/>
            </a:br>
            <a:r>
              <a:rPr lang="ru" dirty="0"/>
              <a:t>инициативная </a:t>
            </a:r>
            <a:r>
              <a:rPr lang="ru" dirty="0" smtClean="0"/>
              <a:t>разработка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2969111" y="258182"/>
            <a:ext cx="3593054" cy="925158"/>
          </a:xfrm>
          <a:prstGeom prst="rect">
            <a:avLst/>
          </a:prstGeom>
        </p:spPr>
      </p:pic>
      <p:pic>
        <p:nvPicPr>
          <p:cNvPr id="1028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1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 пользователя</a:t>
            </a:r>
            <a:endParaRPr lang="ru-RU" dirty="0"/>
          </a:p>
        </p:txBody>
      </p:sp>
      <p:sp>
        <p:nvSpPr>
          <p:cNvPr id="4" name="Google Shape;65;p13"/>
          <p:cNvSpPr txBox="1">
            <a:spLocks noGrp="1"/>
          </p:cNvSpPr>
          <p:nvPr>
            <p:ph idx="1"/>
          </p:nvPr>
        </p:nvSpPr>
        <p:spPr>
          <a:xfrm>
            <a:off x="822960" y="1384301"/>
            <a:ext cx="7673340" cy="300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000" dirty="0" smtClean="0"/>
              <a:t>Производители сельскохозяйственной продукции хотят обеспечивать своих животных необходимым количеством белка, но не могут, так как многие существующие белковые добавки отличаются высокой стоимостью. </a:t>
            </a:r>
            <a:endParaRPr lang="ru-RU" sz="2000" dirty="0" smtClean="0"/>
          </a:p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000" dirty="0" smtClean="0"/>
              <a:t>В настоящее время для обогащения белком в рационах используются рыбная мука, мясо-костная мука, молочный протеин и прочие корма животного происхождения, а также соевый концентрат.</a:t>
            </a:r>
            <a:endParaRPr lang="ru-RU" sz="2000" dirty="0" smtClean="0"/>
          </a:p>
          <a:p>
            <a:pPr lvl="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6286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800" dirty="0"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7441714" y="4295775"/>
            <a:ext cx="1677635" cy="431966"/>
          </a:xfrm>
          <a:prstGeom prst="rect">
            <a:avLst/>
          </a:prstGeom>
        </p:spPr>
      </p:pic>
      <p:pic>
        <p:nvPicPr>
          <p:cNvPr id="6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0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72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4" name="Google Shape;65;p13"/>
          <p:cNvSpPr txBox="1">
            <a:spLocks noGrp="1"/>
          </p:cNvSpPr>
          <p:nvPr>
            <p:ph idx="1"/>
          </p:nvPr>
        </p:nvSpPr>
        <p:spPr>
          <a:xfrm>
            <a:off x="822960" y="1384301"/>
            <a:ext cx="7673340" cy="300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 smtClean="0"/>
              <a:t>Со своей командой мы разработали </a:t>
            </a:r>
            <a:r>
              <a:rPr lang="ru-RU" sz="1400" dirty="0"/>
              <a:t>прототип белковой добавки из членистоногих </a:t>
            </a:r>
            <a:r>
              <a:rPr lang="ru-RU" sz="1400" dirty="0" smtClean="0"/>
              <a:t>(</a:t>
            </a:r>
            <a:r>
              <a:rPr lang="ru-RU" sz="1400" dirty="0" err="1" smtClean="0"/>
              <a:t>двупятнистых</a:t>
            </a:r>
            <a:r>
              <a:rPr lang="ru-RU" sz="1400" dirty="0" smtClean="0"/>
              <a:t> сверчков) </a:t>
            </a:r>
            <a:r>
              <a:rPr lang="ru-RU" sz="1400" dirty="0"/>
              <a:t>для кормления сельскохозяйственных животных, </a:t>
            </a:r>
            <a:r>
              <a:rPr lang="ru-RU" sz="1400" dirty="0" smtClean="0"/>
              <a:t>которая нацелена </a:t>
            </a:r>
            <a:r>
              <a:rPr lang="ru-RU" sz="1400" dirty="0"/>
              <a:t>на </a:t>
            </a:r>
            <a:r>
              <a:rPr lang="ru-RU" sz="1400" dirty="0" smtClean="0"/>
              <a:t>использование альтернативного источника сырья, снижение </a:t>
            </a:r>
            <a:r>
              <a:rPr lang="ru-RU" sz="1400" dirty="0"/>
              <a:t>стоимости рациона сельскохозяйственных животных при сохранении или даже увеличении количества получаемой продукции. Кроме того, </a:t>
            </a:r>
            <a:r>
              <a:rPr lang="ru-RU" sz="1400" dirty="0" smtClean="0"/>
              <a:t>она </a:t>
            </a:r>
            <a:r>
              <a:rPr lang="ru-RU" sz="1400" dirty="0"/>
              <a:t>позволит обогатить рацион необходимым белком животного происхождения и хитином, что необходимо для правильного процесса пищеварения животных</a:t>
            </a:r>
            <a:r>
              <a:rPr lang="ru-RU" sz="1400" dirty="0" smtClean="0"/>
              <a:t>.</a:t>
            </a:r>
          </a:p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 smtClean="0"/>
              <a:t>В нашей стране аналогичного продукта из сверчков ни одно предприятие не производит</a:t>
            </a:r>
            <a:r>
              <a:rPr lang="ru-RU" sz="1400" dirty="0"/>
              <a:t>. ООО «</a:t>
            </a:r>
            <a:r>
              <a:rPr lang="ru-RU" sz="1400" dirty="0" err="1"/>
              <a:t>Биолаборатория</a:t>
            </a:r>
            <a:r>
              <a:rPr lang="ru-RU" sz="1400" dirty="0" smtClean="0"/>
              <a:t>» (Москва) занимается внедрением в кормление сельскохозяйственных животных муки из личинок мухи черной </a:t>
            </a:r>
            <a:r>
              <a:rPr lang="ru-RU" sz="1400" dirty="0" err="1" smtClean="0"/>
              <a:t>львинки</a:t>
            </a:r>
            <a:r>
              <a:rPr lang="ru-RU" sz="1400" dirty="0" smtClean="0"/>
              <a:t>. За границей это направление используется обширнее, например, компания </a:t>
            </a:r>
            <a:r>
              <a:rPr lang="en-US" sz="1400" dirty="0" smtClean="0"/>
              <a:t>Nestle </a:t>
            </a:r>
            <a:r>
              <a:rPr lang="ru-RU" sz="1400" dirty="0" smtClean="0"/>
              <a:t>создала на основе черной </a:t>
            </a:r>
            <a:r>
              <a:rPr lang="ru-RU" sz="1400" dirty="0" err="1" smtClean="0"/>
              <a:t>львинки</a:t>
            </a:r>
            <a:r>
              <a:rPr lang="ru-RU" sz="1400" dirty="0" smtClean="0"/>
              <a:t> корм для кошек и собак.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7441714" y="4295775"/>
            <a:ext cx="1677635" cy="431966"/>
          </a:xfrm>
          <a:prstGeom prst="rect">
            <a:avLst/>
          </a:prstGeom>
        </p:spPr>
      </p:pic>
      <p:pic>
        <p:nvPicPr>
          <p:cNvPr id="6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0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16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Демонстрация решения</a:t>
            </a:r>
            <a:endParaRPr lang="ru-RU" dirty="0"/>
          </a:p>
        </p:txBody>
      </p:sp>
      <p:sp>
        <p:nvSpPr>
          <p:cNvPr id="4" name="Google Shape;65;p13"/>
          <p:cNvSpPr txBox="1">
            <a:spLocks noGrp="1"/>
          </p:cNvSpPr>
          <p:nvPr>
            <p:ph idx="1"/>
          </p:nvPr>
        </p:nvSpPr>
        <p:spPr>
          <a:xfrm>
            <a:off x="647095" y="1409604"/>
            <a:ext cx="3478876" cy="300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000" dirty="0" smtClean="0"/>
              <a:t>Для проведения опытов мы приобрели уже выращенных и замороженных сверчков. Их подвергли сублимационной сушке в лаборатории нашего вуза, измельчили и произвели исследования химического состава. После проведения исследований измельченных сверчков мы добавили в корма перепелок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7441714" y="4295775"/>
            <a:ext cx="1677635" cy="431966"/>
          </a:xfrm>
          <a:prstGeom prst="rect">
            <a:avLst/>
          </a:prstGeom>
        </p:spPr>
      </p:pic>
      <p:pic>
        <p:nvPicPr>
          <p:cNvPr id="6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0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502" y="1336421"/>
            <a:ext cx="4839566" cy="310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Демонстрация решения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45325"/>
              </p:ext>
            </p:extLst>
          </p:nvPr>
        </p:nvGraphicFramePr>
        <p:xfrm>
          <a:off x="4594860" y="1648691"/>
          <a:ext cx="4313670" cy="256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890">
                  <a:extLst>
                    <a:ext uri="{9D8B030D-6E8A-4147-A177-3AD203B41FA5}">
                      <a16:colId xmlns:a16="http://schemas.microsoft.com/office/drawing/2014/main" val="1522437318"/>
                    </a:ext>
                  </a:extLst>
                </a:gridCol>
                <a:gridCol w="1437890">
                  <a:extLst>
                    <a:ext uri="{9D8B030D-6E8A-4147-A177-3AD203B41FA5}">
                      <a16:colId xmlns:a16="http://schemas.microsoft.com/office/drawing/2014/main" val="3956311983"/>
                    </a:ext>
                  </a:extLst>
                </a:gridCol>
                <a:gridCol w="1437890">
                  <a:extLst>
                    <a:ext uri="{9D8B030D-6E8A-4147-A177-3AD203B41FA5}">
                      <a16:colId xmlns:a16="http://schemas.microsoft.com/office/drawing/2014/main" val="3384741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Содержание,</a:t>
                      </a:r>
                      <a:r>
                        <a:rPr lang="ru-RU" baseline="0" dirty="0" smtClean="0"/>
                        <a:t>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воздушно-сухом веществе, 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5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72,0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84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Сухое вещество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97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Общий азот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8,8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45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Протеин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54,8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Зола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5650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7441714" y="4295775"/>
            <a:ext cx="1677635" cy="431966"/>
          </a:xfrm>
          <a:prstGeom prst="rect">
            <a:avLst/>
          </a:prstGeom>
        </p:spPr>
      </p:pic>
      <p:pic>
        <p:nvPicPr>
          <p:cNvPr id="6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0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936407" y="1359821"/>
            <a:ext cx="1630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Химический состав</a:t>
            </a:r>
            <a:endParaRPr lang="ru-RU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52542" y="1359821"/>
            <a:ext cx="2024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Аминокислотный состав</a:t>
            </a:r>
            <a:endParaRPr lang="ru-RU" dirty="0">
              <a:latin typeface="+mj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51806"/>
              </p:ext>
            </p:extLst>
          </p:nvPr>
        </p:nvGraphicFramePr>
        <p:xfrm>
          <a:off x="646121" y="1648691"/>
          <a:ext cx="3738842" cy="3045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9421">
                  <a:extLst>
                    <a:ext uri="{9D8B030D-6E8A-4147-A177-3AD203B41FA5}">
                      <a16:colId xmlns:a16="http://schemas.microsoft.com/office/drawing/2014/main" val="1107900964"/>
                    </a:ext>
                  </a:extLst>
                </a:gridCol>
                <a:gridCol w="1869421">
                  <a:extLst>
                    <a:ext uri="{9D8B030D-6E8A-4147-A177-3AD203B41FA5}">
                      <a16:colId xmlns:a16="http://schemas.microsoft.com/office/drawing/2014/main" val="3253342227"/>
                    </a:ext>
                  </a:extLst>
                </a:gridCol>
              </a:tblGrid>
              <a:tr h="638047">
                <a:tc>
                  <a:txBody>
                    <a:bodyPr/>
                    <a:lstStyle/>
                    <a:p>
                      <a:r>
                        <a:rPr lang="ru-RU" dirty="0" smtClean="0"/>
                        <a:t>Незаменимые</a:t>
                      </a:r>
                      <a:r>
                        <a:rPr lang="ru-RU" baseline="0" dirty="0" smtClean="0"/>
                        <a:t> аминокислоты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 в воздушно-сухом</a:t>
                      </a:r>
                      <a:r>
                        <a:rPr lang="ru-RU" baseline="0" dirty="0" smtClean="0"/>
                        <a:t> веществе, 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614487"/>
                  </a:ext>
                </a:extLst>
              </a:tr>
              <a:tr h="333888">
                <a:tc>
                  <a:txBody>
                    <a:bodyPr/>
                    <a:lstStyle/>
                    <a:p>
                      <a:r>
                        <a:rPr lang="ru-RU" dirty="0" smtClean="0"/>
                        <a:t>Гистидин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0,71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954200"/>
                  </a:ext>
                </a:extLst>
              </a:tr>
              <a:tr h="333888">
                <a:tc>
                  <a:txBody>
                    <a:bodyPr/>
                    <a:lstStyle/>
                    <a:p>
                      <a:r>
                        <a:rPr lang="ru-RU" dirty="0" smtClean="0"/>
                        <a:t>Глицин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4,82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62387"/>
                  </a:ext>
                </a:extLst>
              </a:tr>
              <a:tr h="333888">
                <a:tc>
                  <a:txBody>
                    <a:bodyPr/>
                    <a:lstStyle/>
                    <a:p>
                      <a:r>
                        <a:rPr lang="ru-RU" dirty="0" smtClean="0"/>
                        <a:t>Валин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0,69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21141"/>
                  </a:ext>
                </a:extLst>
              </a:tr>
              <a:tr h="333888">
                <a:tc>
                  <a:txBody>
                    <a:bodyPr/>
                    <a:lstStyle/>
                    <a:p>
                      <a:r>
                        <a:rPr lang="ru-RU" dirty="0" smtClean="0"/>
                        <a:t>Метионин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0,34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408868"/>
                  </a:ext>
                </a:extLst>
              </a:tr>
              <a:tr h="333888">
                <a:tc>
                  <a:txBody>
                    <a:bodyPr/>
                    <a:lstStyle/>
                    <a:p>
                      <a:r>
                        <a:rPr lang="ru-RU" dirty="0" smtClean="0"/>
                        <a:t>Изолейцин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0,76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553927"/>
                  </a:ext>
                </a:extLst>
              </a:tr>
              <a:tr h="333888">
                <a:tc>
                  <a:txBody>
                    <a:bodyPr/>
                    <a:lstStyle/>
                    <a:p>
                      <a:r>
                        <a:rPr lang="ru-RU" dirty="0" smtClean="0"/>
                        <a:t>Лизин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4,22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2572"/>
                  </a:ext>
                </a:extLst>
              </a:tr>
              <a:tr h="333888">
                <a:tc>
                  <a:txBody>
                    <a:bodyPr/>
                    <a:lstStyle/>
                    <a:p>
                      <a:r>
                        <a:rPr lang="ru-RU" dirty="0" smtClean="0"/>
                        <a:t>Лейцин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1,92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22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39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Демонстрация решения</a:t>
            </a:r>
            <a:endParaRPr lang="ru-RU" dirty="0"/>
          </a:p>
        </p:txBody>
      </p:sp>
      <p:sp>
        <p:nvSpPr>
          <p:cNvPr id="4" name="Google Shape;65;p13"/>
          <p:cNvSpPr txBox="1">
            <a:spLocks noGrp="1"/>
          </p:cNvSpPr>
          <p:nvPr>
            <p:ph idx="1"/>
          </p:nvPr>
        </p:nvSpPr>
        <p:spPr>
          <a:xfrm>
            <a:off x="647095" y="1320243"/>
            <a:ext cx="7719665" cy="68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 smtClean="0"/>
              <a:t>После добавления измельченного порошка из сверчков в рацион перепелок в количестве 3 грамма на голову уже через несколько недель увеличился прирост живой массы по сравнению с контрольной группой, а у несушек повысилось количество яиц.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7441714" y="4295775"/>
            <a:ext cx="1677635" cy="431966"/>
          </a:xfrm>
          <a:prstGeom prst="rect">
            <a:avLst/>
          </a:prstGeom>
        </p:spPr>
      </p:pic>
      <p:pic>
        <p:nvPicPr>
          <p:cNvPr id="6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0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758183301"/>
              </p:ext>
            </p:extLst>
          </p:nvPr>
        </p:nvGraphicFramePr>
        <p:xfrm>
          <a:off x="4156363" y="2009603"/>
          <a:ext cx="3855027" cy="2671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740090539"/>
              </p:ext>
            </p:extLst>
          </p:nvPr>
        </p:nvGraphicFramePr>
        <p:xfrm>
          <a:off x="738130" y="2026824"/>
          <a:ext cx="3418233" cy="257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0706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Экономика проекта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7441714" y="4295775"/>
            <a:ext cx="1677635" cy="431966"/>
          </a:xfrm>
          <a:prstGeom prst="rect">
            <a:avLst/>
          </a:prstGeom>
        </p:spPr>
      </p:pic>
      <p:pic>
        <p:nvPicPr>
          <p:cNvPr id="6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0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65;p13"/>
          <p:cNvSpPr txBox="1">
            <a:spLocks/>
          </p:cNvSpPr>
          <p:nvPr/>
        </p:nvSpPr>
        <p:spPr>
          <a:xfrm>
            <a:off x="546409" y="1409604"/>
            <a:ext cx="2657995" cy="300481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Font typeface="Calibri" panose="020F0502020204030204" pitchFamily="34" charset="0"/>
              <a:buNone/>
            </a:pPr>
            <a:r>
              <a:rPr lang="ru-RU" sz="1600" dirty="0" smtClean="0"/>
              <a:t>Для проведения исследований и опытов мы изготовили добавку из замороженных сверчков. При этом себестоимость килограмма добавки составила более 9000 рублей. </a:t>
            </a: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272144"/>
              </p:ext>
            </p:extLst>
          </p:nvPr>
        </p:nvGraphicFramePr>
        <p:xfrm>
          <a:off x="4061460" y="1518687"/>
          <a:ext cx="4305300" cy="214052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81651">
                  <a:extLst>
                    <a:ext uri="{9D8B030D-6E8A-4147-A177-3AD203B41FA5}">
                      <a16:colId xmlns:a16="http://schemas.microsoft.com/office/drawing/2014/main" val="3571551465"/>
                    </a:ext>
                  </a:extLst>
                </a:gridCol>
                <a:gridCol w="1323649">
                  <a:extLst>
                    <a:ext uri="{9D8B030D-6E8A-4147-A177-3AD203B41FA5}">
                      <a16:colId xmlns:a16="http://schemas.microsoft.com/office/drawing/2014/main" val="2389684062"/>
                    </a:ext>
                  </a:extLst>
                </a:gridCol>
              </a:tblGrid>
              <a:tr h="5694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Показатель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Значение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4861941"/>
                  </a:ext>
                </a:extLst>
              </a:tr>
              <a:tr h="5236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Цена за 1 кг замороженных сверчков,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2999954"/>
                  </a:ext>
                </a:extLst>
              </a:tr>
              <a:tr h="5236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Выход продукта с 1 кг, 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0,22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5073694"/>
                  </a:ext>
                </a:extLst>
              </a:tr>
              <a:tr h="5236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Стоимость 1 кг продукта, руб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9090,91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8202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22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Экономика проекта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7441714" y="4295775"/>
            <a:ext cx="1677635" cy="431966"/>
          </a:xfrm>
          <a:prstGeom prst="rect">
            <a:avLst/>
          </a:prstGeom>
        </p:spPr>
      </p:pic>
      <p:pic>
        <p:nvPicPr>
          <p:cNvPr id="6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0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65;p13"/>
          <p:cNvSpPr txBox="1">
            <a:spLocks/>
          </p:cNvSpPr>
          <p:nvPr/>
        </p:nvSpPr>
        <p:spPr>
          <a:xfrm>
            <a:off x="546409" y="1409604"/>
            <a:ext cx="2657995" cy="33181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Font typeface="Calibri" panose="020F0502020204030204" pitchFamily="34" charset="0"/>
              <a:buNone/>
            </a:pPr>
            <a:r>
              <a:rPr lang="ru-RU" sz="1200" dirty="0" smtClean="0"/>
              <a:t>Так как это слишком высокая себестоимость для белковой добавки, мы считаем целесообразным создать собственную сверчковую ферму. 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Font typeface="Calibri" panose="020F0502020204030204" pitchFamily="34" charset="0"/>
              <a:buNone/>
            </a:pP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>
                <a:solidFill>
                  <a:srgbClr val="FF0000"/>
                </a:solidFill>
              </a:rPr>
              <a:t>Такая ферма потребует вложений на стадии создания для закупки контейнеров для содержания сверчков, оборудования для поддержания комфортной температуры в 30-34 градуса, а также сублимационной сушилки и экструдера для измельчения готового сырья, но эти затраты быстро окупятся при значительных объёмах производства</a:t>
            </a:r>
            <a:endParaRPr lang="ru-RU" sz="1200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387734"/>
              </p:ext>
            </p:extLst>
          </p:nvPr>
        </p:nvGraphicFramePr>
        <p:xfrm>
          <a:off x="3975231" y="1616506"/>
          <a:ext cx="4305300" cy="259497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517900">
                  <a:extLst>
                    <a:ext uri="{9D8B030D-6E8A-4147-A177-3AD203B41FA5}">
                      <a16:colId xmlns:a16="http://schemas.microsoft.com/office/drawing/2014/main" val="396046507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107291230"/>
                    </a:ext>
                  </a:extLst>
                </a:gridCol>
              </a:tblGrid>
              <a:tr h="3083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Показатель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Значение</a:t>
                      </a:r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3160485"/>
                  </a:ext>
                </a:extLst>
              </a:tr>
              <a:tr h="308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Живых сверчков для получения 1 кг сырья, 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3,57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8623553"/>
                  </a:ext>
                </a:extLst>
              </a:tr>
              <a:tr h="308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Цена живых сверчков, </a:t>
                      </a:r>
                      <a:r>
                        <a:rPr lang="ru-RU" sz="1400" u="none" strike="noStrike" dirty="0" err="1">
                          <a:effectLst/>
                        </a:rPr>
                        <a:t>руб</a:t>
                      </a:r>
                      <a:r>
                        <a:rPr lang="ru-RU" sz="1400" u="none" strike="noStrike" dirty="0">
                          <a:effectLst/>
                        </a:rPr>
                        <a:t> за штуку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1,5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7624592"/>
                  </a:ext>
                </a:extLst>
              </a:tr>
              <a:tr h="308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Количество </a:t>
                      </a:r>
                      <a:r>
                        <a:rPr lang="ru-RU" sz="1400" u="none" strike="noStrike" dirty="0">
                          <a:effectLst/>
                        </a:rPr>
                        <a:t>сверчков в 1 кг, </a:t>
                      </a:r>
                      <a:r>
                        <a:rPr lang="ru-RU" sz="1400" u="none" strike="noStrike" dirty="0" err="1">
                          <a:effectLst/>
                        </a:rPr>
                        <a:t>шт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13385990"/>
                  </a:ext>
                </a:extLst>
              </a:tr>
              <a:tr h="308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Количество сверчков на 1 кг продукта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7140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9162430"/>
                  </a:ext>
                </a:extLst>
              </a:tr>
              <a:tr h="308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Количество сверчков для начала разведения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34975645"/>
                  </a:ext>
                </a:extLst>
              </a:tr>
              <a:tr h="308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Стоимость живых сверчков для начала разведения, руб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28,5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001982"/>
                  </a:ext>
                </a:extLst>
              </a:tr>
              <a:tr h="308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Стоимость 1 кг продукта, руб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128,5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3517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77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Перспективы внедрения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7441714" y="4295775"/>
            <a:ext cx="1677635" cy="431966"/>
          </a:xfrm>
          <a:prstGeom prst="rect">
            <a:avLst/>
          </a:prstGeom>
        </p:spPr>
      </p:pic>
      <p:pic>
        <p:nvPicPr>
          <p:cNvPr id="6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0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22960" y="1384301"/>
            <a:ext cx="7718612" cy="3155426"/>
          </a:xfrm>
        </p:spPr>
        <p:txBody>
          <a:bodyPr>
            <a:normAutofit fontScale="77500" lnSpcReduction="20000"/>
          </a:bodyPr>
          <a:lstStyle/>
          <a:p>
            <a:pPr lv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ru-RU" sz="1900" dirty="0"/>
              <a:t>На данном этапе наш проект заинтересовал сотрудников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Воронежского </a:t>
            </a:r>
            <a:r>
              <a:rPr lang="ru-RU" sz="1900" dirty="0"/>
              <a:t>филиала ООО «ЛИРА ФАРМ», занимающегося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изготовлением </a:t>
            </a:r>
            <a:r>
              <a:rPr lang="ru-RU" sz="1900" dirty="0"/>
              <a:t>и реализацией кормов для </a:t>
            </a:r>
            <a:r>
              <a:rPr lang="ru-RU" sz="1900" dirty="0" smtClean="0"/>
              <a:t>сельскохозяйственных</a:t>
            </a:r>
            <a:br>
              <a:rPr lang="ru-RU" sz="1900" dirty="0" smtClean="0"/>
            </a:br>
            <a:r>
              <a:rPr lang="ru-RU" sz="1900" dirty="0" smtClean="0"/>
              <a:t>животных. </a:t>
            </a:r>
            <a:r>
              <a:rPr lang="ru-RU" sz="1900" dirty="0" smtClean="0">
                <a:sym typeface="Wingdings" panose="05000000000000000000" pitchFamily="2" charset="2"/>
              </a:rPr>
              <a:t>В настоящее время мы в сотрудничестве с </a:t>
            </a:r>
            <a:r>
              <a:rPr lang="ru-RU" sz="1900" dirty="0">
                <a:sym typeface="Wingdings" panose="05000000000000000000" pitchFamily="2" charset="2"/>
              </a:rPr>
              <a:t>этой </a:t>
            </a:r>
            <a:r>
              <a:rPr lang="ru-RU" sz="1900" dirty="0" smtClean="0">
                <a:sym typeface="Wingdings" panose="05000000000000000000" pitchFamily="2" charset="2"/>
              </a:rPr>
              <a:t/>
            </a:r>
            <a:br>
              <a:rPr lang="ru-RU" sz="1900" dirty="0" smtClean="0">
                <a:sym typeface="Wingdings" panose="05000000000000000000" pitchFamily="2" charset="2"/>
              </a:rPr>
            </a:br>
            <a:r>
              <a:rPr lang="ru-RU" sz="1900" dirty="0" smtClean="0">
                <a:sym typeface="Wingdings" panose="05000000000000000000" pitchFamily="2" charset="2"/>
              </a:rPr>
              <a:t>компанией готовимся проводить </a:t>
            </a:r>
            <a:r>
              <a:rPr lang="ru-RU" sz="1900" dirty="0">
                <a:sym typeface="Wingdings" panose="05000000000000000000" pitchFamily="2" charset="2"/>
              </a:rPr>
              <a:t>эксперименты по внедрению </a:t>
            </a:r>
            <a:r>
              <a:rPr lang="ru-RU" sz="1900" dirty="0" smtClean="0">
                <a:sym typeface="Wingdings" panose="05000000000000000000" pitchFamily="2" charset="2"/>
              </a:rPr>
              <a:t/>
            </a:r>
            <a:br>
              <a:rPr lang="ru-RU" sz="1900" dirty="0" smtClean="0">
                <a:sym typeface="Wingdings" panose="05000000000000000000" pitchFamily="2" charset="2"/>
              </a:rPr>
            </a:br>
            <a:r>
              <a:rPr lang="ru-RU" sz="1900" dirty="0" smtClean="0">
                <a:sym typeface="Wingdings" panose="05000000000000000000" pitchFamily="2" charset="2"/>
              </a:rPr>
              <a:t>нашей </a:t>
            </a:r>
            <a:r>
              <a:rPr lang="ru-RU" sz="1900" dirty="0">
                <a:sym typeface="Wingdings" panose="05000000000000000000" pitchFamily="2" charset="2"/>
              </a:rPr>
              <a:t>добавки на предоставленных ей производственных </a:t>
            </a:r>
            <a:r>
              <a:rPr lang="ru-RU" sz="1900" dirty="0" smtClean="0">
                <a:sym typeface="Wingdings" panose="05000000000000000000" pitchFamily="2" charset="2"/>
              </a:rPr>
              <a:t/>
            </a:r>
            <a:br>
              <a:rPr lang="ru-RU" sz="1900" dirty="0" smtClean="0">
                <a:sym typeface="Wingdings" panose="05000000000000000000" pitchFamily="2" charset="2"/>
              </a:rPr>
            </a:br>
            <a:r>
              <a:rPr lang="ru-RU" sz="1900" dirty="0" smtClean="0">
                <a:sym typeface="Wingdings" panose="05000000000000000000" pitchFamily="2" charset="2"/>
              </a:rPr>
              <a:t>площадках</a:t>
            </a:r>
            <a:r>
              <a:rPr lang="ru-RU" sz="1900" dirty="0">
                <a:sym typeface="Wingdings" panose="05000000000000000000" pitchFamily="2" charset="2"/>
              </a:rPr>
              <a:t>, а также работать с компанией по продвижению </a:t>
            </a:r>
            <a:r>
              <a:rPr lang="ru-RU" sz="1900" dirty="0" smtClean="0">
                <a:sym typeface="Wingdings" panose="05000000000000000000" pitchFamily="2" charset="2"/>
              </a:rPr>
              <a:t/>
            </a:r>
            <a:br>
              <a:rPr lang="ru-RU" sz="1900" dirty="0" smtClean="0">
                <a:sym typeface="Wingdings" panose="05000000000000000000" pitchFamily="2" charset="2"/>
              </a:rPr>
            </a:br>
            <a:r>
              <a:rPr lang="ru-RU" sz="1900" dirty="0" smtClean="0">
                <a:sym typeface="Wingdings" panose="05000000000000000000" pitchFamily="2" charset="2"/>
              </a:rPr>
              <a:t>нашего </a:t>
            </a:r>
            <a:r>
              <a:rPr lang="ru-RU" sz="1900" dirty="0">
                <a:sym typeface="Wingdings" panose="05000000000000000000" pitchFamily="2" charset="2"/>
              </a:rPr>
              <a:t>продукта на рынке</a:t>
            </a:r>
            <a:r>
              <a:rPr lang="ru-RU" sz="1900" dirty="0" smtClean="0">
                <a:sym typeface="Wingdings" panose="05000000000000000000" pitchFamily="2" charset="2"/>
              </a:rPr>
              <a:t>.  </a:t>
            </a:r>
          </a:p>
          <a:p>
            <a:pPr lv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ru-RU" sz="1900" dirty="0" smtClean="0">
                <a:sym typeface="Wingdings" panose="05000000000000000000" pitchFamily="2" charset="2"/>
              </a:rPr>
              <a:t>В будущем планируется исследовать влияние продукта на другие виды сельскохозяйственных животных с последующей адаптацией для них. Возможно, прототип нашей добавки будет использован для создания премикса.</a:t>
            </a:r>
            <a:endParaRPr lang="ru-RU" sz="1900" dirty="0">
              <a:sym typeface="Wingdings" panose="05000000000000000000" pitchFamily="2" charset="2"/>
            </a:endParaRPr>
          </a:p>
          <a:p>
            <a:pPr lv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ru-RU" sz="1900" dirty="0" smtClean="0">
                <a:sym typeface="Wingdings" panose="05000000000000000000" pitchFamily="2" charset="2"/>
              </a:rPr>
              <a:t>Мы </a:t>
            </a:r>
            <a:r>
              <a:rPr lang="ru-RU" sz="1900" dirty="0">
                <a:sym typeface="Wingdings" panose="05000000000000000000" pitchFamily="2" charset="2"/>
              </a:rPr>
              <a:t>занимаемся подготовкой документов для регистрации патента на свою разработку. </a:t>
            </a:r>
          </a:p>
          <a:p>
            <a:pPr lv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ru-RU" sz="1900" dirty="0">
                <a:sym typeface="Wingdings" panose="05000000000000000000" pitchFamily="2" charset="2"/>
              </a:rPr>
              <a:t>С этим проектом планируем участвовать в </a:t>
            </a:r>
            <a:r>
              <a:rPr lang="ru-RU" sz="1900" dirty="0" smtClean="0">
                <a:sym typeface="Wingdings" panose="05000000000000000000" pitchFamily="2" charset="2"/>
              </a:rPr>
              <a:t>Архипелаге.2121 и следующих сессиях проектного </a:t>
            </a:r>
            <a:r>
              <a:rPr lang="ru-RU" sz="1900" dirty="0" err="1" smtClean="0">
                <a:sym typeface="Wingdings" panose="05000000000000000000" pitchFamily="2" charset="2"/>
              </a:rPr>
              <a:t>интенсива</a:t>
            </a:r>
            <a:r>
              <a:rPr lang="ru-RU" sz="1900" dirty="0" smtClean="0">
                <a:sym typeface="Wingdings" panose="05000000000000000000" pitchFamily="2" charset="2"/>
              </a:rPr>
              <a:t>.</a:t>
            </a:r>
            <a:endParaRPr lang="ru-RU" sz="1900" dirty="0">
              <a:sym typeface="Wingdings" panose="05000000000000000000" pitchFamily="2" charset="2"/>
            </a:endParaRPr>
          </a:p>
          <a:p>
            <a:endParaRPr lang="ru-RU" dirty="0"/>
          </a:p>
        </p:txBody>
      </p:sp>
      <p:pic>
        <p:nvPicPr>
          <p:cNvPr id="9" name="Picture 2" descr="https://kopeysk.hh.ru/employer-logo/1908199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572" y="1384301"/>
            <a:ext cx="22860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19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62446" y="287051"/>
            <a:ext cx="7543800" cy="117806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Новаторы. Воронежский ГАУ</a:t>
            </a:r>
            <a:br>
              <a:rPr lang="ru-RU" sz="4000" b="1" dirty="0" smtClean="0"/>
            </a:b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  <p:pic>
        <p:nvPicPr>
          <p:cNvPr id="3" name="Picture 4" descr="ФГБОУ ВО Воронежский ГАУ / Главная стран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0" y="108371"/>
            <a:ext cx="773757" cy="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8308" r="7120" b="15887"/>
          <a:stretch/>
        </p:blipFill>
        <p:spPr>
          <a:xfrm>
            <a:off x="7441714" y="4295775"/>
            <a:ext cx="1677635" cy="431966"/>
          </a:xfrm>
          <a:prstGeom prst="rect">
            <a:avLst/>
          </a:prstGeom>
        </p:spPr>
      </p:pic>
      <p:pic>
        <p:nvPicPr>
          <p:cNvPr id="1026" name="Picture 2" descr="https://www.raisingcoturnixquail.com/wp-content/uploads/2018/03/canstockphoto392924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44" y="1465119"/>
            <a:ext cx="4592784" cy="305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07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397</TotalTime>
  <Words>483</Words>
  <Application>Microsoft Office PowerPoint</Application>
  <PresentationFormat>Экран (16:9)</PresentationFormat>
  <Paragraphs>85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PT Sans</vt:lpstr>
      <vt:lpstr>Wingdings</vt:lpstr>
      <vt:lpstr>Ретро</vt:lpstr>
      <vt:lpstr>Альтернативные источники белка из членистоногих для кормления с/х животных</vt:lpstr>
      <vt:lpstr>Проблема пользователя</vt:lpstr>
      <vt:lpstr>Решение</vt:lpstr>
      <vt:lpstr>Демонстрация решения</vt:lpstr>
      <vt:lpstr>Демонстрация решения</vt:lpstr>
      <vt:lpstr>Демонстрация решения</vt:lpstr>
      <vt:lpstr>Экономика проекта</vt:lpstr>
      <vt:lpstr>Экономика проекта</vt:lpstr>
      <vt:lpstr>Перспективы внедрения</vt:lpstr>
      <vt:lpstr>Новаторы. Воронежский ГАУ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Альтернативные источники белка из членистоногих для специализированного и функционального питания</dc:title>
  <dc:creator>Nika Mini</dc:creator>
  <cp:lastModifiedBy>RePack by Diakov</cp:lastModifiedBy>
  <cp:revision>36</cp:revision>
  <dcterms:modified xsi:type="dcterms:W3CDTF">2021-06-10T22:18:21Z</dcterms:modified>
</cp:coreProperties>
</file>