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3" r:id="rId4"/>
    <p:sldId id="260" r:id="rId5"/>
    <p:sldId id="259" r:id="rId6"/>
    <p:sldId id="257" r:id="rId7"/>
    <p:sldId id="26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D5FF"/>
    <a:srgbClr val="8C4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964"/>
  </p:normalViewPr>
  <p:slideViewPr>
    <p:cSldViewPr snapToGrid="0">
      <p:cViewPr varScale="1">
        <p:scale>
          <a:sx n="63" d="100"/>
          <a:sy n="63" d="100"/>
        </p:scale>
        <p:origin x="96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Наталия Мартыненко" userId="aa589ce8dd9ecbbe" providerId="LiveId" clId="{030D6CAA-194C-48AC-8370-238D943E4E93}"/>
    <pc:docChg chg="undo custSel delSld modSld">
      <pc:chgData name="Наталия Мартыненко" userId="aa589ce8dd9ecbbe" providerId="LiveId" clId="{030D6CAA-194C-48AC-8370-238D943E4E93}" dt="2026-06-29T09:06:45.034" v="71" actId="47"/>
      <pc:docMkLst>
        <pc:docMk/>
      </pc:docMkLst>
      <pc:sldChg chg="addSp delSp modSp mod">
        <pc:chgData name="Наталия Мартыненко" userId="aa589ce8dd9ecbbe" providerId="LiveId" clId="{030D6CAA-194C-48AC-8370-238D943E4E93}" dt="2026-06-28T14:01:55.564" v="64" actId="20577"/>
        <pc:sldMkLst>
          <pc:docMk/>
          <pc:sldMk cId="1583416478" sldId="257"/>
        </pc:sldMkLst>
        <pc:spChg chg="mod">
          <ac:chgData name="Наталия Мартыненко" userId="aa589ce8dd9ecbbe" providerId="LiveId" clId="{030D6CAA-194C-48AC-8370-238D943E4E93}" dt="2026-06-28T14:01:45.140" v="58" actId="14100"/>
          <ac:spMkLst>
            <pc:docMk/>
            <pc:sldMk cId="1583416478" sldId="257"/>
            <ac:spMk id="27" creationId="{C930360F-4472-487F-8863-AF89ECDF81DF}"/>
          </ac:spMkLst>
        </pc:spChg>
        <pc:spChg chg="mod">
          <ac:chgData name="Наталия Мартыненко" userId="aa589ce8dd9ecbbe" providerId="LiveId" clId="{030D6CAA-194C-48AC-8370-238D943E4E93}" dt="2026-06-28T14:01:55.564" v="64" actId="20577"/>
          <ac:spMkLst>
            <pc:docMk/>
            <pc:sldMk cId="1583416478" sldId="257"/>
            <ac:spMk id="28" creationId="{054E465B-14AB-4705-9F2D-239E841D9B5E}"/>
          </ac:spMkLst>
        </pc:spChg>
        <pc:picChg chg="add mod modCrop">
          <ac:chgData name="Наталия Мартыненко" userId="aa589ce8dd9ecbbe" providerId="LiveId" clId="{030D6CAA-194C-48AC-8370-238D943E4E93}" dt="2026-06-28T14:01:50.100" v="60" actId="1076"/>
          <ac:picMkLst>
            <pc:docMk/>
            <pc:sldMk cId="1583416478" sldId="257"/>
            <ac:picMk id="3" creationId="{D8528A2C-53D5-4711-B476-85CF77F8D71E}"/>
          </ac:picMkLst>
        </pc:picChg>
        <pc:picChg chg="mod">
          <ac:chgData name="Наталия Мартыненко" userId="aa589ce8dd9ecbbe" providerId="LiveId" clId="{030D6CAA-194C-48AC-8370-238D943E4E93}" dt="2026-06-28T14:01:37.306" v="56" actId="1076"/>
          <ac:picMkLst>
            <pc:docMk/>
            <pc:sldMk cId="1583416478" sldId="257"/>
            <ac:picMk id="17" creationId="{2EBD2B52-6634-4909-BBED-7A90E688AB01}"/>
          </ac:picMkLst>
        </pc:picChg>
        <pc:picChg chg="mod">
          <ac:chgData name="Наталия Мартыненко" userId="aa589ce8dd9ecbbe" providerId="LiveId" clId="{030D6CAA-194C-48AC-8370-238D943E4E93}" dt="2026-06-28T14:01:33.331" v="53" actId="1076"/>
          <ac:picMkLst>
            <pc:docMk/>
            <pc:sldMk cId="1583416478" sldId="257"/>
            <ac:picMk id="18" creationId="{C76DECFF-D410-43CE-B39E-67C4FD82F953}"/>
          </ac:picMkLst>
        </pc:picChg>
        <pc:picChg chg="mod">
          <ac:chgData name="Наталия Мартыненко" userId="aa589ce8dd9ecbbe" providerId="LiveId" clId="{030D6CAA-194C-48AC-8370-238D943E4E93}" dt="2026-06-28T13:58:26.305" v="19" actId="1076"/>
          <ac:picMkLst>
            <pc:docMk/>
            <pc:sldMk cId="1583416478" sldId="257"/>
            <ac:picMk id="19" creationId="{ECD6F5D1-8BB1-42BD-A43C-0863F98098AD}"/>
          </ac:picMkLst>
        </pc:picChg>
        <pc:picChg chg="mod">
          <ac:chgData name="Наталия Мартыненко" userId="aa589ce8dd9ecbbe" providerId="LiveId" clId="{030D6CAA-194C-48AC-8370-238D943E4E93}" dt="2026-06-28T14:01:34.387" v="54" actId="1076"/>
          <ac:picMkLst>
            <pc:docMk/>
            <pc:sldMk cId="1583416478" sldId="257"/>
            <ac:picMk id="22" creationId="{CEB45BD8-FE46-45ED-A420-318E29901FB9}"/>
          </ac:picMkLst>
        </pc:picChg>
        <pc:picChg chg="mod">
          <ac:chgData name="Наталия Мартыненко" userId="aa589ce8dd9ecbbe" providerId="LiveId" clId="{030D6CAA-194C-48AC-8370-238D943E4E93}" dt="2026-06-28T14:01:35.189" v="55" actId="1076"/>
          <ac:picMkLst>
            <pc:docMk/>
            <pc:sldMk cId="1583416478" sldId="257"/>
            <ac:picMk id="23" creationId="{643547FE-0FE0-4791-8697-7BD2FD29703A}"/>
          </ac:picMkLst>
        </pc:picChg>
        <pc:picChg chg="mod">
          <ac:chgData name="Наталия Мартыненко" userId="aa589ce8dd9ecbbe" providerId="LiveId" clId="{030D6CAA-194C-48AC-8370-238D943E4E93}" dt="2026-06-28T14:01:41.836" v="57" actId="1076"/>
          <ac:picMkLst>
            <pc:docMk/>
            <pc:sldMk cId="1583416478" sldId="257"/>
            <ac:picMk id="24" creationId="{CCF24F4D-F9FB-4598-BCD4-9A0BFDC54091}"/>
          </ac:picMkLst>
        </pc:picChg>
        <pc:picChg chg="mod">
          <ac:chgData name="Наталия Мартыненко" userId="aa589ce8dd9ecbbe" providerId="LiveId" clId="{030D6CAA-194C-48AC-8370-238D943E4E93}" dt="2026-06-28T14:01:41.836" v="57" actId="1076"/>
          <ac:picMkLst>
            <pc:docMk/>
            <pc:sldMk cId="1583416478" sldId="257"/>
            <ac:picMk id="25" creationId="{F5D58B92-8B82-4D54-9D53-4B67C8861B63}"/>
          </ac:picMkLst>
        </pc:picChg>
        <pc:picChg chg="mod">
          <ac:chgData name="Наталия Мартыненко" userId="aa589ce8dd9ecbbe" providerId="LiveId" clId="{030D6CAA-194C-48AC-8370-238D943E4E93}" dt="2026-06-28T14:01:41.836" v="57" actId="1076"/>
          <ac:picMkLst>
            <pc:docMk/>
            <pc:sldMk cId="1583416478" sldId="257"/>
            <ac:picMk id="26" creationId="{54C2A152-5F5B-489D-A351-8949316C5496}"/>
          </ac:picMkLst>
        </pc:picChg>
        <pc:picChg chg="del mod">
          <ac:chgData name="Наталия Мартыненко" userId="aa589ce8dd9ecbbe" providerId="LiveId" clId="{030D6CAA-194C-48AC-8370-238D943E4E93}" dt="2026-06-28T14:00:28.179" v="27" actId="478"/>
          <ac:picMkLst>
            <pc:docMk/>
            <pc:sldMk cId="1583416478" sldId="257"/>
            <ac:picMk id="31" creationId="{768A35CD-650A-4B3C-937C-3B705613B491}"/>
          </ac:picMkLst>
        </pc:picChg>
      </pc:sldChg>
      <pc:sldChg chg="del">
        <pc:chgData name="Наталия Мартыненко" userId="aa589ce8dd9ecbbe" providerId="LiveId" clId="{030D6CAA-194C-48AC-8370-238D943E4E93}" dt="2026-06-29T09:06:42.712" v="69" actId="47"/>
        <pc:sldMkLst>
          <pc:docMk/>
          <pc:sldMk cId="906181150" sldId="261"/>
        </pc:sldMkLst>
      </pc:sldChg>
      <pc:sldChg chg="del">
        <pc:chgData name="Наталия Мартыненко" userId="aa589ce8dd9ecbbe" providerId="LiveId" clId="{030D6CAA-194C-48AC-8370-238D943E4E93}" dt="2026-06-29T09:06:44.073" v="70" actId="47"/>
        <pc:sldMkLst>
          <pc:docMk/>
          <pc:sldMk cId="590611946" sldId="262"/>
        </pc:sldMkLst>
      </pc:sldChg>
      <pc:sldChg chg="del">
        <pc:chgData name="Наталия Мартыненко" userId="aa589ce8dd9ecbbe" providerId="LiveId" clId="{030D6CAA-194C-48AC-8370-238D943E4E93}" dt="2026-06-29T09:06:45.034" v="71" actId="47"/>
        <pc:sldMkLst>
          <pc:docMk/>
          <pc:sldMk cId="1661006158" sldId="264"/>
        </pc:sldMkLst>
      </pc:sldChg>
      <pc:sldChg chg="del">
        <pc:chgData name="Наталия Мартыненко" userId="aa589ce8dd9ecbbe" providerId="LiveId" clId="{030D6CAA-194C-48AC-8370-238D943E4E93}" dt="2026-06-28T14:05:01.232" v="65" actId="47"/>
        <pc:sldMkLst>
          <pc:docMk/>
          <pc:sldMk cId="2221836956" sldId="265"/>
        </pc:sldMkLst>
      </pc:sldChg>
      <pc:sldChg chg="del">
        <pc:chgData name="Наталия Мартыненко" userId="aa589ce8dd9ecbbe" providerId="LiveId" clId="{030D6CAA-194C-48AC-8370-238D943E4E93}" dt="2026-06-28T14:05:03.046" v="66" actId="47"/>
        <pc:sldMkLst>
          <pc:docMk/>
          <pc:sldMk cId="3335590211" sldId="266"/>
        </pc:sldMkLst>
      </pc:sldChg>
      <pc:sldChg chg="del">
        <pc:chgData name="Наталия Мартыненко" userId="aa589ce8dd9ecbbe" providerId="LiveId" clId="{030D6CAA-194C-48AC-8370-238D943E4E93}" dt="2026-06-28T14:05:04.248" v="67" actId="47"/>
        <pc:sldMkLst>
          <pc:docMk/>
          <pc:sldMk cId="1382783384" sldId="267"/>
        </pc:sldMkLst>
      </pc:sldChg>
      <pc:sldChg chg="del">
        <pc:chgData name="Наталия Мартыненко" userId="aa589ce8dd9ecbbe" providerId="LiveId" clId="{030D6CAA-194C-48AC-8370-238D943E4E93}" dt="2026-06-28T14:05:05.454" v="68" actId="47"/>
        <pc:sldMkLst>
          <pc:docMk/>
          <pc:sldMk cId="1061554364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AE1D7D-44EE-A29F-8D41-FAAF43A79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C8F7FF-CA24-673E-B62E-65E2894AF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6CAAB1-14AD-B97A-A244-BF2A15464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C96CD6-FBF9-818E-AA0D-0C9F79220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3888EC-EA30-5407-57A4-D1E62441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62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BCB95-3B9B-8289-5D05-435221D3F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15FF73-0238-DBDB-D480-E11FCD7C1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74CA7A-4FCC-CA92-42FE-4424F523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C9DB6F-27A1-359E-8728-235D3936C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2A811F-62D0-39AA-248E-105FA63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90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3F4702E-17C7-4AD7-E8E2-480943C70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D61B025-1BA2-ED62-F8FE-287700CF2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4CB4EC-A84B-0D61-658D-1B0A2E266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A94F97-CF43-413B-4C16-3119AC303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B65D72-0FB8-374B-C968-27EF0F28A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41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8CF491-5D04-D718-0F53-6AA8AB220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072A36-6FCE-6921-E490-A7ADFE218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B5FBEC-D775-1F65-EC86-5763E3DE6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6CF59F-258B-0B11-799B-3347FA50A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3DC49E-89F0-787F-B842-CBF33E7D5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44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04B3E-C6FA-D307-0C4F-85DCAB7A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83723A-A681-6C79-AE40-C1EC6FC45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112902-08B4-7358-685E-EBEEAB56D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2722A6-DF5A-DF23-01A1-01AD1D322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AC895A-50A3-95D6-01F4-7A651174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04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0F40B-1A22-BC5E-59EA-2504D6F3C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64C821-BEE0-5B00-8E74-D20CF6978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B09D641-143B-E0CD-7ACE-B1C534425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76EBE0-A073-91C7-0565-5ACCC6B81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E70ACF-B6CE-939B-1BA4-7F9CA5C9F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8B76D3-95F8-1588-BDDD-7DFC7D693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63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3CA420-C53B-01E9-2FCE-0E616140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A489D1-6E67-6546-C7CB-1310F5A8D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FFE8C7-447F-3BEB-2EBD-D4B3DDF87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74D8C08-5809-5D6A-4DC3-936E18A48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F96A3CC-E167-AECD-C421-F93D19EF92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C2D10F6-6C69-D0AC-B06F-4060B48D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D752A2C-1DB0-3872-4AFA-517F59FE2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E675682-696E-3796-6CA8-AC7BCD95C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628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74C7A-3BAC-5279-7C20-4F6FEABC8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EE94E10-22C2-66F5-47E8-9BA049458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CAE3ED8-97E7-F6FF-09A5-0C1498017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C2B14F9-D8BF-17C3-BB18-E39D9E9D0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309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4D0078E-08FA-9E4F-C725-D18147D28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491A4BD-4242-2AD8-997B-2A5F0ECC2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8CF2070-5BAD-051A-B85C-3AF48E94E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793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0DC8D3-B4C6-B659-56E0-C0F0698ED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3D99EA-3F16-B042-28BB-A99EE952B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372AB0-D7EC-12E6-B493-5D1C3D4EA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29EA5E-35CA-1BEF-C122-289024B3A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F9CA18-BE81-EF19-AD7F-EA17450FC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D5F918-D326-63D4-20A1-F7B073B87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178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4421DE-CF6C-AC32-F9BF-93DF77D0A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A391DCA-866B-E3C5-5E1B-0CF2661EDD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F2FD86-57FA-9BB5-B281-0F8AE437B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8B1CCA-F142-8496-DCB2-E49BB640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5AA6A-88EA-8D3A-0903-C39B469D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E98377-2EC7-0B18-F20F-0E1FAAAC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012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B8BD5-B761-65CD-82D1-26FC7E802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CEFF30-7424-5B34-E0C6-A83370BC8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B5D60-56E4-659B-EAD3-8342F7B612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E669-576F-AE44-9FAF-3FB022093EF5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57CBDF-F2D4-7B6C-EDB6-03ED94B42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917357-51D9-B573-7FC1-95E7409B8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6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5" Type="http://schemas.openxmlformats.org/officeDocument/2006/relationships/image" Target="../media/image15.jpe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8855545-6718-8C92-C649-D795E7418E89}"/>
              </a:ext>
            </a:extLst>
          </p:cNvPr>
          <p:cNvSpPr txBox="1"/>
          <p:nvPr/>
        </p:nvSpPr>
        <p:spPr>
          <a:xfrm>
            <a:off x="874266" y="3067531"/>
            <a:ext cx="9309863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ru-RU" sz="2400" b="1" dirty="0">
                <a:solidFill>
                  <a:schemeClr val="bg1"/>
                </a:solidFill>
                <a:latin typeface="Gilroy" panose="00000500000000000000" pitchFamily="2" charset="-52"/>
              </a:rPr>
              <a:t>Разработка портативной системы мониторинга фаз сна на основе лобной ЭЭГ для оценки функционального восстановления операторов критически важных объектов</a:t>
            </a:r>
          </a:p>
        </p:txBody>
      </p:sp>
    </p:spTree>
    <p:extLst>
      <p:ext uri="{BB962C8B-B14F-4D97-AF65-F5344CB8AC3E}">
        <p14:creationId xmlns:p14="http://schemas.microsoft.com/office/powerpoint/2010/main" val="1910082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ПРОБЛЕМА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7FD07E3-35AF-4C46-90E7-7368450FC696}"/>
              </a:ext>
            </a:extLst>
          </p:cNvPr>
          <p:cNvSpPr/>
          <p:nvPr/>
        </p:nvSpPr>
        <p:spPr>
          <a:xfrm>
            <a:off x="188494" y="1395664"/>
            <a:ext cx="11706727" cy="994610"/>
          </a:xfrm>
          <a:prstGeom prst="roundRect">
            <a:avLst/>
          </a:prstGeom>
          <a:solidFill>
            <a:srgbClr val="8C45F8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Операторы АЭС, диспетчеры и пилоты работают в режиме хронического недосыпания. До 30% ошибочных действий на критически важных объектах вызваны именно кумулятивным дефицитом сна, а не халатностью или непрофессионализмом. Сон — главный механизм функционального восстановления организма, однако его качество и структура вне клиники не контролируются.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224F68-9386-4E7F-8305-2D6647BA95C3}"/>
              </a:ext>
            </a:extLst>
          </p:cNvPr>
          <p:cNvSpPr txBox="1"/>
          <p:nvPr/>
        </p:nvSpPr>
        <p:spPr>
          <a:xfrm>
            <a:off x="188494" y="3032826"/>
            <a:ext cx="364556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Как проблема решается сейчас</a:t>
            </a:r>
          </a:p>
          <a:p>
            <a:r>
              <a:rPr lang="ru-RU" dirty="0"/>
              <a:t>В настоящее время используются: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полисомнография</a:t>
            </a:r>
            <a:r>
              <a:rPr lang="ru-RU" dirty="0"/>
              <a:t> в специализированных медицинских центрах;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многоканальные электроэнцефалографы;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фитнес-браслеты и смарт-часы.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15DC37-92E9-4BCD-B432-441F55D41A1F}"/>
              </a:ext>
            </a:extLst>
          </p:cNvPr>
          <p:cNvSpPr txBox="1"/>
          <p:nvPr/>
        </p:nvSpPr>
        <p:spPr>
          <a:xfrm>
            <a:off x="5195639" y="2610683"/>
            <a:ext cx="571499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Полисомнография</a:t>
            </a:r>
            <a:r>
              <a:rPr lang="ru-RU" dirty="0"/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дорогостоящая процедура;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проводится только в клинике;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требует участия медицинского персонала.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dirty="0"/>
          </a:p>
          <a:p>
            <a:pPr algn="just"/>
            <a:r>
              <a:rPr lang="ru-RU" dirty="0"/>
              <a:t>Клинические ЭЭГ-комплексы: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используют большое количество электродов;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требуют применения контактного геля;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обладают высокой стоимостью;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не предназначены для ежедневного мониторинга.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 </a:t>
            </a:r>
          </a:p>
          <a:p>
            <a:pPr algn="just"/>
            <a:r>
              <a:rPr lang="ru-RU" dirty="0"/>
              <a:t>Носимые гаджеты: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не регистрируют ЭЭГ;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определяют фазы сна косвенными методами;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обладают недостаточной точностью.</a:t>
            </a:r>
          </a:p>
        </p:txBody>
      </p:sp>
      <p:sp>
        <p:nvSpPr>
          <p:cNvPr id="21" name="Стрелка: вправо 20">
            <a:extLst>
              <a:ext uri="{FF2B5EF4-FFF2-40B4-BE49-F238E27FC236}">
                <a16:creationId xmlns:a16="http://schemas.microsoft.com/office/drawing/2014/main" id="{0DAC88C0-FD34-4B89-AD46-F4714860CBC9}"/>
              </a:ext>
            </a:extLst>
          </p:cNvPr>
          <p:cNvSpPr/>
          <p:nvPr/>
        </p:nvSpPr>
        <p:spPr>
          <a:xfrm>
            <a:off x="3439028" y="3950366"/>
            <a:ext cx="1668379" cy="473243"/>
          </a:xfrm>
          <a:prstGeom prst="rightArrow">
            <a:avLst/>
          </a:prstGeom>
          <a:solidFill>
            <a:srgbClr val="8C45F8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34C0F4D-295B-440D-BC55-EC512512F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4203" y="2578769"/>
            <a:ext cx="1092869" cy="109286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B2C55D1-B3B7-4986-9AC6-81616532B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9033" y="4032496"/>
            <a:ext cx="1399674" cy="139967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083A4FD-7238-4E35-BE54-8A4E88D166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789" y="5704798"/>
            <a:ext cx="994610" cy="99461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3FF52C3-9270-4889-8FED-7CC48F2301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01399" y="5943423"/>
            <a:ext cx="755985" cy="75598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6081F43-59D1-400F-BCB3-BECDF5309C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0426" y="6058290"/>
            <a:ext cx="526250" cy="52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00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АКТУАЛЬНОСТЬ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3DEEE3C-02F2-48B8-A4D6-625F49D1E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007" y="1717107"/>
            <a:ext cx="6362500" cy="2772785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19ADB3F-A44E-499C-96CD-191A3F4C8366}"/>
              </a:ext>
            </a:extLst>
          </p:cNvPr>
          <p:cNvSpPr/>
          <p:nvPr/>
        </p:nvSpPr>
        <p:spPr>
          <a:xfrm>
            <a:off x="10876280" y="1647058"/>
            <a:ext cx="1169136" cy="4102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FF73755-258A-4950-853A-52D7EB2AC9EA}"/>
              </a:ext>
            </a:extLst>
          </p:cNvPr>
          <p:cNvSpPr/>
          <p:nvPr/>
        </p:nvSpPr>
        <p:spPr>
          <a:xfrm>
            <a:off x="12003506" y="1548064"/>
            <a:ext cx="152400" cy="4102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CF46392-AA6E-43ED-B95D-9DC7B2DBB0EE}"/>
              </a:ext>
            </a:extLst>
          </p:cNvPr>
          <p:cNvSpPr/>
          <p:nvPr/>
        </p:nvSpPr>
        <p:spPr>
          <a:xfrm>
            <a:off x="11961597" y="1869507"/>
            <a:ext cx="152400" cy="4102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115406-1281-45CC-BD69-D9E081AAE5EA}"/>
              </a:ext>
            </a:extLst>
          </p:cNvPr>
          <p:cNvSpPr txBox="1"/>
          <p:nvPr/>
        </p:nvSpPr>
        <p:spPr>
          <a:xfrm>
            <a:off x="70385" y="1520586"/>
            <a:ext cx="557062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Согласно данным </a:t>
            </a:r>
            <a:r>
              <a:rPr lang="ru-RU" sz="1600" dirty="0" err="1"/>
              <a:t>Яндекс.Вордстат</a:t>
            </a:r>
            <a:r>
              <a:rPr lang="ru-RU" sz="1600" dirty="0"/>
              <a:t> (июнь 2024 — май 2026), тема сна и его нарушений устойчиво входит в топ запросов пользователей:</a:t>
            </a:r>
          </a:p>
          <a:p>
            <a:r>
              <a:rPr lang="ru-RU" sz="1600" dirty="0"/>
              <a:t>Среднемесячное число запросов — более 15 000 в месяц.</a:t>
            </a:r>
          </a:p>
          <a:p>
            <a:r>
              <a:rPr lang="ru-RU" sz="1600" dirty="0"/>
              <a:t>Пиковые значения приходятся на осенне-зимний период (октябрь–декабрь), когда нагрузка на организм возрастает:</a:t>
            </a:r>
          </a:p>
          <a:p>
            <a:r>
              <a:rPr lang="ru-RU" sz="1600" dirty="0"/>
              <a:t>Ноябрь 2025 — 23 180 запросов (максимум за период)</a:t>
            </a:r>
          </a:p>
          <a:p>
            <a:r>
              <a:rPr lang="ru-RU" sz="1600" dirty="0"/>
              <a:t>Декабрь 2025 — 20 882 запроса</a:t>
            </a:r>
          </a:p>
          <a:p>
            <a:r>
              <a:rPr lang="ru-RU" sz="1600" dirty="0"/>
              <a:t>Октябрь 2025 — 20 057 запросов</a:t>
            </a:r>
          </a:p>
          <a:p>
            <a:r>
              <a:rPr lang="ru-RU" sz="1600" dirty="0"/>
              <a:t>За период с июня 2024 по май 2026 число запросов выросло на 38% (с 10 036 до 13 859).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98196F-9E21-492B-8DF6-6D84CB95F641}"/>
              </a:ext>
            </a:extLst>
          </p:cNvPr>
          <p:cNvSpPr txBox="1"/>
          <p:nvPr/>
        </p:nvSpPr>
        <p:spPr>
          <a:xfrm>
            <a:off x="70385" y="4205496"/>
            <a:ext cx="109888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Это подтверждает, что:</a:t>
            </a:r>
          </a:p>
          <a:p>
            <a:r>
              <a:rPr lang="ru-RU" sz="1600" dirty="0"/>
              <a:t>Проблема нарушений сна массовая и острая для населения.</a:t>
            </a:r>
          </a:p>
          <a:p>
            <a:r>
              <a:rPr lang="ru-RU" sz="1600" dirty="0"/>
              <a:t>Интерес к решениям не снижается даже в летние месяцы.</a:t>
            </a:r>
          </a:p>
          <a:p>
            <a:r>
              <a:rPr lang="ru-RU" sz="1600" dirty="0"/>
              <a:t>Существующие на рынке продукты (</a:t>
            </a:r>
            <a:r>
              <a:rPr lang="ru-RU" sz="1600" dirty="0" err="1"/>
              <a:t>трекеры</a:t>
            </a:r>
            <a:r>
              <a:rPr lang="ru-RU" sz="1600" dirty="0"/>
              <a:t>, приложения) не закрывают потребность пользователей в качественном, профессиональном решении.</a:t>
            </a:r>
          </a:p>
          <a:p>
            <a:endParaRPr lang="ru-RU" sz="1600" dirty="0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FE1D1D7A-200D-47E4-8417-6190566DF235}"/>
              </a:ext>
            </a:extLst>
          </p:cNvPr>
          <p:cNvSpPr/>
          <p:nvPr/>
        </p:nvSpPr>
        <p:spPr>
          <a:xfrm>
            <a:off x="398047" y="5627375"/>
            <a:ext cx="11149264" cy="1071405"/>
          </a:xfrm>
          <a:prstGeom prst="roundRect">
            <a:avLst/>
          </a:prstGeom>
          <a:solidFill>
            <a:srgbClr val="8C45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/>
              <a:t>Рынок осознаёт проблему и активно ищет способы её решения. Наш продукт — портативная ЭЭГ-система — попадает в зону растущего пользовательского запроса и может занять нишу между дорогой клинической диагностикой и неточными бытовыми </a:t>
            </a:r>
            <a:r>
              <a:rPr lang="ru-RU" sz="1800" dirty="0" err="1"/>
              <a:t>трекерами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318203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РЕШЕНИЕ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B35D32-D8C9-40E1-857F-8E49FB4045FA}"/>
              </a:ext>
            </a:extLst>
          </p:cNvPr>
          <p:cNvSpPr txBox="1"/>
          <p:nvPr/>
        </p:nvSpPr>
        <p:spPr>
          <a:xfrm>
            <a:off x="188494" y="1401384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Предлагаемое решение</a:t>
            </a:r>
          </a:p>
          <a:p>
            <a:r>
              <a:rPr lang="ru-RU" dirty="0"/>
              <a:t>Разрабатывается компактная портативная система мониторинга фаз сна, основанная на регистрации лобной электроэнцефалограммы.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859DA5-C3EA-4992-B511-1A792B11991E}"/>
              </a:ext>
            </a:extLst>
          </p:cNvPr>
          <p:cNvSpPr txBox="1"/>
          <p:nvPr/>
        </p:nvSpPr>
        <p:spPr>
          <a:xfrm>
            <a:off x="167396" y="2827534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Основные характеристики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2 канала ЭЭГ;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частота дискретизации — 500 Гц;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АЦП — 24 бит;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масса менее 500 г;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время установки — 10–15 секунд;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точность определения фаз сна — не менее 75 %;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ориентировочная стоимость — 40 тыс. рублей.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6A5915-E99F-456D-922E-6AD90E564B30}"/>
              </a:ext>
            </a:extLst>
          </p:cNvPr>
          <p:cNvSpPr txBox="1"/>
          <p:nvPr/>
        </p:nvSpPr>
        <p:spPr>
          <a:xfrm>
            <a:off x="83494" y="5456616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Критическая технология</a:t>
            </a:r>
          </a:p>
          <a:p>
            <a:r>
              <a:rPr lang="ru-RU" b="1" dirty="0"/>
              <a:t>Технологии разработки медицинских изделий нового поколения, включая бионические технологии и </a:t>
            </a:r>
            <a:r>
              <a:rPr lang="ru-RU" b="1" dirty="0" err="1"/>
              <a:t>нейротехнологии</a:t>
            </a:r>
            <a:r>
              <a:rPr lang="ru-RU" b="1" dirty="0"/>
              <a:t>.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19011B4-75BD-4B3F-BF0D-C1407441C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97168" l="9961" r="94922">
                        <a14:foregroundMark x1="27441" y1="32910" x2="34375" y2="35547"/>
                        <a14:foregroundMark x1="41602" y1="39551" x2="30859" y2="59668"/>
                        <a14:foregroundMark x1="43652" y1="23242" x2="38379" y2="55371"/>
                        <a14:foregroundMark x1="20703" y1="46875" x2="21191" y2="52148"/>
                        <a14:foregroundMark x1="21484" y1="41699" x2="21191" y2="33887"/>
                        <a14:foregroundMark x1="21387" y1="42480" x2="21094" y2="15527"/>
                        <a14:foregroundMark x1="24316" y1="14355" x2="36816" y2="11035"/>
                        <a14:foregroundMark x1="35840" y1="9863" x2="47070" y2="17285"/>
                        <a14:foregroundMark x1="35547" y1="10254" x2="49512" y2="16699"/>
                        <a14:foregroundMark x1="35156" y1="9277" x2="48340" y2="15820"/>
                        <a14:foregroundMark x1="43848" y1="13379" x2="48340" y2="31836"/>
                        <a14:foregroundMark x1="47754" y1="19824" x2="34961" y2="73535"/>
                        <a14:foregroundMark x1="34961" y1="73535" x2="31055" y2="36133"/>
                        <a14:foregroundMark x1="31055" y1="36133" x2="44531" y2="73340"/>
                        <a14:foregroundMark x1="44531" y1="73340" x2="37891" y2="52734"/>
                        <a14:foregroundMark x1="50000" y1="35645" x2="47949" y2="74805"/>
                        <a14:foregroundMark x1="47949" y1="74805" x2="47949" y2="45215"/>
                        <a14:foregroundMark x1="49609" y1="73730" x2="31836" y2="60059"/>
                        <a14:foregroundMark x1="46777" y1="14941" x2="52344" y2="18750"/>
                        <a14:foregroundMark x1="49609" y1="15137" x2="40430" y2="6445"/>
                        <a14:foregroundMark x1="52344" y1="19043" x2="48438" y2="8691"/>
                        <a14:foregroundMark x1="52734" y1="18066" x2="51074" y2="12305"/>
                        <a14:foregroundMark x1="55874" y1="15723" x2="55821" y2="14526"/>
                        <a14:foregroundMark x1="56152" y1="22070" x2="55874" y2="15723"/>
                        <a14:foregroundMark x1="56055" y1="23242" x2="56445" y2="19824"/>
                        <a14:foregroundMark x1="35059" y1="48438" x2="35645" y2="87207"/>
                        <a14:foregroundMark x1="35645" y1="87207" x2="49121" y2="58887"/>
                        <a14:foregroundMark x1="76270" y1="82031" x2="72070" y2="70801"/>
                        <a14:foregroundMark x1="87988" y1="76855" x2="90430" y2="74512"/>
                        <a14:foregroundMark x1="81641" y1="79004" x2="84668" y2="75488"/>
                        <a14:foregroundMark x1="84277" y1="81836" x2="78418" y2="82031"/>
                        <a14:foregroundMark x1="72559" y1="81836" x2="55371" y2="82129"/>
                        <a14:foregroundMark x1="69238" y1="81543" x2="56543" y2="78125"/>
                        <a14:foregroundMark x1="94922" y1="75684" x2="88574" y2="84766"/>
                        <a14:foregroundMark x1="59570" y1="85547" x2="17969" y2="85938"/>
                        <a14:foregroundMark x1="17969" y1="85938" x2="14063" y2="84180"/>
                        <a14:foregroundMark x1="16992" y1="86816" x2="41309" y2="90820"/>
                        <a14:foregroundMark x1="54980" y1="90234" x2="47168" y2="93457"/>
                        <a14:foregroundMark x1="60938" y1="87305" x2="45967" y2="94980"/>
                        <a14:foregroundMark x1="59375" y1="81543" x2="57910" y2="77246"/>
                        <a14:foregroundMark x1="56445" y1="78906" x2="53809" y2="75098"/>
                        <a14:foregroundMark x1="57715" y1="75781" x2="55273" y2="66699"/>
                        <a14:foregroundMark x1="57227" y1="76270" x2="53516" y2="68359"/>
                        <a14:foregroundMark x1="43652" y1="92676" x2="30566" y2="90625"/>
                        <a14:backgroundMark x1="50391" y1="96582" x2="44922" y2="97461"/>
                        <a14:backgroundMark x1="51953" y1="97266" x2="39551" y2="95996"/>
                        <a14:backgroundMark x1="48438" y1="95410" x2="48438" y2="95410"/>
                        <a14:backgroundMark x1="55859" y1="14258" x2="55371" y2="12891"/>
                        <a14:backgroundMark x1="58203" y1="16016" x2="51172" y2="8496"/>
                        <a14:backgroundMark x1="56543" y1="16699" x2="56055" y2="15723"/>
                        <a14:backgroundMark x1="55273" y1="15723" x2="55273" y2="15723"/>
                        <a14:backgroundMark x1="54883" y1="15430" x2="54590" y2="14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29940" y="1033443"/>
            <a:ext cx="1682014" cy="1465066"/>
          </a:xfrm>
          <a:prstGeom prst="rect">
            <a:avLst/>
          </a:prstGeom>
        </p:spPr>
      </p:pic>
      <p:sp>
        <p:nvSpPr>
          <p:cNvPr id="13" name="Google Shape;134;p3">
            <a:extLst>
              <a:ext uri="{FF2B5EF4-FFF2-40B4-BE49-F238E27FC236}">
                <a16:creationId xmlns:a16="http://schemas.microsoft.com/office/drawing/2014/main" id="{33DD5C8C-8AA8-4BEF-8338-E5D608E7CD96}"/>
              </a:ext>
            </a:extLst>
          </p:cNvPr>
          <p:cNvSpPr txBox="1"/>
          <p:nvPr/>
        </p:nvSpPr>
        <p:spPr>
          <a:xfrm>
            <a:off x="7852161" y="1239254"/>
            <a:ext cx="148807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457200">
              <a:buClr>
                <a:srgbClr val="007575"/>
              </a:buClr>
              <a:buSzPts val="1400"/>
            </a:pPr>
            <a:r>
              <a:rPr lang="ru-RU" sz="1200" dirty="0">
                <a:solidFill>
                  <a:srgbClr val="734DDD"/>
                </a:solidFill>
                <a:latin typeface="Cambria Math"/>
                <a:ea typeface="Cambria Math"/>
                <a:cs typeface="Cambria Math"/>
                <a:sym typeface="Cambria Math"/>
              </a:rPr>
              <a:t>Концепт схемы повязки</a:t>
            </a:r>
            <a:endParaRPr sz="1200" dirty="0">
              <a:solidFill>
                <a:srgbClr val="734DDD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C0919BE0-3AF7-4A3F-852C-674275C08B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9" t="9190" r="1783" b="10800"/>
          <a:stretch/>
        </p:blipFill>
        <p:spPr bwMode="auto">
          <a:xfrm rot="16200000">
            <a:off x="9903595" y="981731"/>
            <a:ext cx="1757632" cy="20133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C3EBFFF-B2DF-4BE1-9577-7A5805549E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8240" y="3037949"/>
            <a:ext cx="4297963" cy="3434284"/>
          </a:xfrm>
          <a:prstGeom prst="rect">
            <a:avLst/>
          </a:prstGeom>
        </p:spPr>
      </p:pic>
      <p:sp>
        <p:nvSpPr>
          <p:cNvPr id="17" name="Google Shape;134;p3">
            <a:extLst>
              <a:ext uri="{FF2B5EF4-FFF2-40B4-BE49-F238E27FC236}">
                <a16:creationId xmlns:a16="http://schemas.microsoft.com/office/drawing/2014/main" id="{2A3B92C6-7E56-4567-930B-BB4A0092C223}"/>
              </a:ext>
            </a:extLst>
          </p:cNvPr>
          <p:cNvSpPr txBox="1"/>
          <p:nvPr/>
        </p:nvSpPr>
        <p:spPr>
          <a:xfrm>
            <a:off x="6773635" y="6472233"/>
            <a:ext cx="479496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457200">
              <a:buClr>
                <a:srgbClr val="007575"/>
              </a:buClr>
              <a:buSzPts val="1400"/>
            </a:pPr>
            <a:r>
              <a:rPr lang="ru-RU" sz="1200" dirty="0">
                <a:solidFill>
                  <a:srgbClr val="734DDD"/>
                </a:solidFill>
                <a:latin typeface="Cambria Math"/>
                <a:ea typeface="Cambria Math"/>
                <a:cs typeface="Cambria Math"/>
                <a:sym typeface="Cambria Math"/>
              </a:rPr>
              <a:t>Разработанный интерфейс анализа ЭЭГ сигналов</a:t>
            </a:r>
            <a:endParaRPr sz="1200" dirty="0">
              <a:solidFill>
                <a:srgbClr val="734DDD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2812970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КОНКУРЕНТЫ И АНАЛОГИ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8B91950A-256B-42FC-B8F6-8B585B32B9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773230"/>
              </p:ext>
            </p:extLst>
          </p:nvPr>
        </p:nvGraphicFramePr>
        <p:xfrm>
          <a:off x="224588" y="1628324"/>
          <a:ext cx="9468053" cy="5092515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83522">
                  <a:extLst>
                    <a:ext uri="{9D8B030D-6E8A-4147-A177-3AD203B41FA5}">
                      <a16:colId xmlns:a16="http://schemas.microsoft.com/office/drawing/2014/main" val="1249910312"/>
                    </a:ext>
                  </a:extLst>
                </a:gridCol>
                <a:gridCol w="1645566">
                  <a:extLst>
                    <a:ext uri="{9D8B030D-6E8A-4147-A177-3AD203B41FA5}">
                      <a16:colId xmlns:a16="http://schemas.microsoft.com/office/drawing/2014/main" val="4162855936"/>
                    </a:ext>
                  </a:extLst>
                </a:gridCol>
                <a:gridCol w="1594781">
                  <a:extLst>
                    <a:ext uri="{9D8B030D-6E8A-4147-A177-3AD203B41FA5}">
                      <a16:colId xmlns:a16="http://schemas.microsoft.com/office/drawing/2014/main" val="172318919"/>
                    </a:ext>
                  </a:extLst>
                </a:gridCol>
                <a:gridCol w="1522290">
                  <a:extLst>
                    <a:ext uri="{9D8B030D-6E8A-4147-A177-3AD203B41FA5}">
                      <a16:colId xmlns:a16="http://schemas.microsoft.com/office/drawing/2014/main" val="4056041415"/>
                    </a:ext>
                  </a:extLst>
                </a:gridCol>
                <a:gridCol w="1672268">
                  <a:extLst>
                    <a:ext uri="{9D8B030D-6E8A-4147-A177-3AD203B41FA5}">
                      <a16:colId xmlns:a16="http://schemas.microsoft.com/office/drawing/2014/main" val="1573721707"/>
                    </a:ext>
                  </a:extLst>
                </a:gridCol>
                <a:gridCol w="1374813">
                  <a:extLst>
                    <a:ext uri="{9D8B030D-6E8A-4147-A177-3AD203B41FA5}">
                      <a16:colId xmlns:a16="http://schemas.microsoft.com/office/drawing/2014/main" val="1243779660"/>
                    </a:ext>
                  </a:extLst>
                </a:gridCol>
                <a:gridCol w="1374813">
                  <a:extLst>
                    <a:ext uri="{9D8B030D-6E8A-4147-A177-3AD203B41FA5}">
                      <a16:colId xmlns:a16="http://schemas.microsoft.com/office/drawing/2014/main" val="2244340732"/>
                    </a:ext>
                  </a:extLst>
                </a:gridCol>
              </a:tblGrid>
              <a:tr h="456298"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effectLst/>
                        </a:rPr>
                        <a:t>№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0865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effectLst/>
                        </a:rPr>
                        <a:t>Характеристика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effectLst/>
                        </a:rPr>
                        <a:t>Наше устройство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rgbClr val="DCD5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>
                          <a:effectLst/>
                        </a:rPr>
                        <a:t>«Мицар-ЭЭГ-Порто»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>
                          <a:effectLst/>
                        </a:rPr>
                        <a:t>МБН 20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>
                          <a:effectLst/>
                        </a:rPr>
                        <a:t>«Энцефалан-ЭЭГР-19/26»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effectLst/>
                        </a:rPr>
                        <a:t>«Компакт-нейро»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336006"/>
                  </a:ext>
                </a:extLst>
              </a:tr>
              <a:tr h="250511"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1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0865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ЭЭГ каналы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2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0865" marT="17388" marB="17388" anchor="ctr">
                    <a:solidFill>
                      <a:srgbClr val="DCD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16, 21 или 24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20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19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21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1411239"/>
                  </a:ext>
                </a:extLst>
              </a:tr>
              <a:tr h="486261"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2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0865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Доп. каналы/датчики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нет (только ЭЭГ)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0865" marT="17388" marB="17388" anchor="ctr">
                    <a:solidFill>
                      <a:srgbClr val="DCD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ЭКГ, </a:t>
                      </a:r>
                      <a:r>
                        <a:rPr lang="pt-BR" sz="1050" b="0" dirty="0">
                          <a:effectLst/>
                        </a:rPr>
                        <a:t>SpO2, </a:t>
                      </a:r>
                      <a:r>
                        <a:rPr lang="ru-RU" sz="1050" b="0" dirty="0">
                          <a:effectLst/>
                        </a:rPr>
                        <a:t>акселерометр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ЭКГ, дыхание (опц.)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7 полиграф. каналов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ЭКГ, миограммы, дыхание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25974"/>
                  </a:ext>
                </a:extLst>
              </a:tr>
              <a:tr h="250511"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3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0865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Диапазон частот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0,5–40 Гц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0865" marT="17388" marB="17388" anchor="ctr">
                    <a:solidFill>
                      <a:srgbClr val="DCD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0,1–100 Гц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0,5–70 Гц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0,5–70 Гц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0,5–70 Гц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883147"/>
                  </a:ext>
                </a:extLst>
              </a:tr>
              <a:tr h="456298"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4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0865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Тип электродов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сухие, только лоб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0865" marT="17388" marB="17388" anchor="ctr">
                    <a:solidFill>
                      <a:srgbClr val="DCD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мокрые (гель), вся голова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мокрые (гель), вся голова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мокрые (гель), вся голова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мокрые (гель), вся голова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834826"/>
                  </a:ext>
                </a:extLst>
              </a:tr>
              <a:tr h="250511"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5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0865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Время надевания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10–15 сек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0865" marT="17388" marB="17388" anchor="ctr">
                    <a:solidFill>
                      <a:srgbClr val="DCD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20–30 мин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20–30 мин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20–30 мин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20–30 мин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000772"/>
                  </a:ext>
                </a:extLst>
              </a:tr>
              <a:tr h="333835"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6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0865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Питание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аккумулятор 12 ч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0865" marT="17388" marB="17388" anchor="ctr">
                    <a:solidFill>
                      <a:srgbClr val="DCD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аккумулятор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аккумулятор / сеть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от сети 220 В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от сети 220 В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4977899"/>
                  </a:ext>
                </a:extLst>
              </a:tr>
              <a:tr h="333835"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7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0865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Подключение к ПК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050" b="0" dirty="0">
                          <a:effectLst/>
                        </a:rPr>
                        <a:t>Bluetooth + microSD</a:t>
                      </a:r>
                      <a:endParaRPr lang="pt-BR" sz="1050" b="0" dirty="0">
                        <a:effectLst/>
                        <a:latin typeface="quote-cjk-patch"/>
                      </a:endParaRPr>
                    </a:p>
                  </a:txBody>
                  <a:tcPr marL="27820" marR="20865" marT="17388" marB="17388" anchor="ctr">
                    <a:solidFill>
                      <a:srgbClr val="DCD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050" b="0">
                          <a:effectLst/>
                        </a:rPr>
                        <a:t>Bluetooth / USB</a:t>
                      </a:r>
                      <a:endParaRPr lang="pt-BR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050" b="0">
                          <a:effectLst/>
                        </a:rPr>
                        <a:t>USB, Bluetooth</a:t>
                      </a:r>
                      <a:endParaRPr lang="pt-BR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050" b="0">
                          <a:effectLst/>
                        </a:rPr>
                        <a:t>USB, Ethernet</a:t>
                      </a:r>
                      <a:endParaRPr lang="pt-BR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050" b="0" dirty="0">
                          <a:effectLst/>
                        </a:rPr>
                        <a:t>USB</a:t>
                      </a:r>
                      <a:endParaRPr lang="pt-BR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6449132"/>
                  </a:ext>
                </a:extLst>
              </a:tr>
              <a:tr h="541761"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8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0865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Работа без интернета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да (критично для режимных объектов)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0865" marT="17388" marB="17388" anchor="ctr">
                    <a:solidFill>
                      <a:srgbClr val="DCD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да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да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да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да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5470201"/>
                  </a:ext>
                </a:extLst>
              </a:tr>
              <a:tr h="486261"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9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0865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Габариты (мм)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повязка (электроника &lt;50×40×15)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0865" marT="17388" marB="17388" anchor="ctr">
                    <a:solidFill>
                      <a:srgbClr val="DCD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180×120×35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250×190×45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390×340×135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350×250×50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910985"/>
                  </a:ext>
                </a:extLst>
              </a:tr>
              <a:tr h="333835"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10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0865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Вес (кг)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≤0,5 (повязка + блок)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0865" marT="17388" marB="17388" anchor="ctr">
                    <a:solidFill>
                      <a:srgbClr val="DCD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0,5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1,2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5,5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3,5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112458"/>
                  </a:ext>
                </a:extLst>
              </a:tr>
              <a:tr h="250511"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11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0865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Цена (₽)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40 000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0865" marT="17388" marB="17388" anchor="ctr">
                    <a:solidFill>
                      <a:srgbClr val="DCD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370 000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100 000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договорная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290 000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881283"/>
                  </a:ext>
                </a:extLst>
              </a:tr>
              <a:tr h="662087"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12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0865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Специализация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мониторинг сна + эпилептиформные синдромы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0865" marT="17388" marB="17388" anchor="ctr">
                    <a:solidFill>
                      <a:srgbClr val="DCD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клиническая ЭЭГ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>
                          <a:effectLst/>
                        </a:rPr>
                        <a:t>клиническая ЭЭГ</a:t>
                      </a:r>
                      <a:endParaRPr lang="ru-RU" sz="1050" b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клиническая ЭЭГ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0" dirty="0">
                          <a:effectLst/>
                        </a:rPr>
                        <a:t>клиническая ЭЭГ</a:t>
                      </a:r>
                      <a:endParaRPr lang="ru-RU" sz="1050" b="0" dirty="0">
                        <a:effectLst/>
                        <a:latin typeface="quote-cjk-patch"/>
                      </a:endParaRPr>
                    </a:p>
                  </a:txBody>
                  <a:tcPr marL="27820" marR="27820" marT="17388" marB="1738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6114957"/>
                  </a:ext>
                </a:extLst>
              </a:tr>
            </a:tbl>
          </a:graphicData>
        </a:graphic>
      </p:graphicFrame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D135A7DF-3E4B-45AF-8EB7-ACBC9DE7BE96}"/>
              </a:ext>
            </a:extLst>
          </p:cNvPr>
          <p:cNvSpPr/>
          <p:nvPr/>
        </p:nvSpPr>
        <p:spPr>
          <a:xfrm>
            <a:off x="9906000" y="1082844"/>
            <a:ext cx="2097506" cy="5637995"/>
          </a:xfrm>
          <a:prstGeom prst="roundRect">
            <a:avLst/>
          </a:prstGeom>
          <a:solidFill>
            <a:srgbClr val="DCD5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2060"/>
                </a:solidFill>
              </a:rPr>
              <a:t>Конкурентные преимущества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компактность;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простота использования;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низкая стоимость;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отсутствие расходных материалов;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возможность длительного домашнего мониторинга;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адаптация для режимных объектов без подключения к сети Интернет.</a:t>
            </a:r>
          </a:p>
        </p:txBody>
      </p:sp>
    </p:spTree>
    <p:extLst>
      <p:ext uri="{BB962C8B-B14F-4D97-AF65-F5344CB8AC3E}">
        <p14:creationId xmlns:p14="http://schemas.microsoft.com/office/powerpoint/2010/main" val="3543219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Команда проекта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2EBD2B52-6634-4909-BBED-7A90E688A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564" y="1220928"/>
            <a:ext cx="2278474" cy="3222285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76DECFF-D410-43CE-B39E-67C4FD82F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1563" y="1175739"/>
            <a:ext cx="2641943" cy="3540704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CD6F5D1-8BB1-42BD-A43C-0863F98098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03" t="38912" r="14942" b="10689"/>
          <a:stretch/>
        </p:blipFill>
        <p:spPr>
          <a:xfrm>
            <a:off x="627319" y="1595120"/>
            <a:ext cx="1475987" cy="1425885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CEB45BD8-FE46-45ED-A420-318E29901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877" y="1220928"/>
            <a:ext cx="1935002" cy="2697679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43547FE-0FE0-4791-8697-7BD2FD2970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0671" y="1239254"/>
            <a:ext cx="1924907" cy="2697679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CF24F4D-F9FB-4598-BCD4-9A0BFDC5409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3889" t="4675" r="4871" b="4975"/>
          <a:stretch/>
        </p:blipFill>
        <p:spPr>
          <a:xfrm rot="16572144">
            <a:off x="7759298" y="4286666"/>
            <a:ext cx="2534042" cy="1758474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5D58B92-8B82-4D54-9D53-4B67C8861B6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3110" t="4675" r="2090" b="4975"/>
          <a:stretch/>
        </p:blipFill>
        <p:spPr>
          <a:xfrm rot="16034330">
            <a:off x="4357040" y="4341128"/>
            <a:ext cx="2534037" cy="1758471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4C2A152-5F5B-489D-A351-8949316C549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5706" t="3804" r="6850" b="4925"/>
          <a:stretch/>
        </p:blipFill>
        <p:spPr>
          <a:xfrm>
            <a:off x="6355370" y="3798883"/>
            <a:ext cx="1897014" cy="2734041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7" name="Google Shape;229;p11">
            <a:extLst>
              <a:ext uri="{FF2B5EF4-FFF2-40B4-BE49-F238E27FC236}">
                <a16:creationId xmlns:a16="http://schemas.microsoft.com/office/drawing/2014/main" id="{C930360F-4472-487F-8863-AF89ECDF81DF}"/>
              </a:ext>
            </a:extLst>
          </p:cNvPr>
          <p:cNvSpPr txBox="1">
            <a:spLocks noChangeAspect="1"/>
          </p:cNvSpPr>
          <p:nvPr/>
        </p:nvSpPr>
        <p:spPr>
          <a:xfrm>
            <a:off x="0" y="3021005"/>
            <a:ext cx="2965564" cy="108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chemeClr val="lt1"/>
              </a:buClr>
              <a:buSzPts val="2400"/>
            </a:pPr>
            <a:r>
              <a:rPr lang="ru-RU" sz="1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  <a:sym typeface="Cambria"/>
              </a:rPr>
              <a:t>Мартыненко Наталия Николаевна</a:t>
            </a:r>
          </a:p>
          <a:p>
            <a:pPr algn="ctr">
              <a:lnSpc>
                <a:spcPct val="90000"/>
              </a:lnSpc>
              <a:buClr>
                <a:schemeClr val="lt1"/>
              </a:buClr>
              <a:buSzPts val="2400"/>
            </a:pPr>
            <a:r>
              <a:rPr lang="ru-RU" sz="1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  <a:sym typeface="Cambria"/>
              </a:rPr>
              <a:t>Выпускник бакалавриата по направлению: «Биотехнические системы и технологии»</a:t>
            </a:r>
            <a:endParaRPr sz="1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  <a:sym typeface="Cambria"/>
            </a:endParaRPr>
          </a:p>
        </p:txBody>
      </p:sp>
      <p:sp>
        <p:nvSpPr>
          <p:cNvPr id="28" name="Google Shape;226;p11">
            <a:extLst>
              <a:ext uri="{FF2B5EF4-FFF2-40B4-BE49-F238E27FC236}">
                <a16:creationId xmlns:a16="http://schemas.microsoft.com/office/drawing/2014/main" id="{054E465B-14AB-4705-9F2D-239E841D9B5E}"/>
              </a:ext>
            </a:extLst>
          </p:cNvPr>
          <p:cNvSpPr txBox="1">
            <a:spLocks noChangeAspect="1"/>
          </p:cNvSpPr>
          <p:nvPr/>
        </p:nvSpPr>
        <p:spPr>
          <a:xfrm>
            <a:off x="-351259" y="5775156"/>
            <a:ext cx="3584038" cy="11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1" algn="ctr">
              <a:lnSpc>
                <a:spcPct val="90000"/>
              </a:lnSpc>
              <a:spcBef>
                <a:spcPts val="1120"/>
              </a:spcBef>
              <a:buClr>
                <a:schemeClr val="lt1"/>
              </a:buClr>
              <a:buSzPts val="1800"/>
            </a:pP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Луста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Дмитрий Александрович</a:t>
            </a:r>
            <a:endParaRPr lang="ru-RU" sz="1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  <a:sym typeface="Cambria"/>
            </a:endParaRPr>
          </a:p>
          <a:p>
            <a:pPr algn="ctr">
              <a:lnSpc>
                <a:spcPct val="90000"/>
              </a:lnSpc>
              <a:buClr>
                <a:schemeClr val="lt1"/>
              </a:buClr>
              <a:buSzPts val="2400"/>
            </a:pPr>
            <a:r>
              <a:rPr lang="ru-RU" sz="1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  <a:sym typeface="Cambria"/>
              </a:rPr>
              <a:t>Студент 3 курса бакалавриата по направлению: «Биотехнические системы и технологии»</a:t>
            </a:r>
          </a:p>
          <a:p>
            <a:pPr marL="0" lvl="1" algn="ctr">
              <a:lnSpc>
                <a:spcPct val="90000"/>
              </a:lnSpc>
              <a:spcBef>
                <a:spcPts val="360"/>
              </a:spcBef>
              <a:buClr>
                <a:schemeClr val="lt1"/>
              </a:buClr>
              <a:buSzPts val="1800"/>
            </a:pPr>
            <a:endParaRPr sz="1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528A2C-53D5-4711-B476-85CF77F8D71E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3530" t="32982" r="22497" b="27152"/>
          <a:stretch/>
        </p:blipFill>
        <p:spPr>
          <a:xfrm>
            <a:off x="656859" y="4290582"/>
            <a:ext cx="1507411" cy="1484574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83416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Ссылка на слайд 5">
                <a:extLst>
                  <a:ext uri="{FF2B5EF4-FFF2-40B4-BE49-F238E27FC236}">
                    <a16:creationId xmlns:a16="http://schemas.microsoft.com/office/drawing/2014/main" id="{76F758FA-BB3A-4F0F-BCFE-A88DBC30CBB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84423229"/>
                  </p:ext>
                </p:extLst>
              </p:nvPr>
            </p:nvGraphicFramePr>
            <p:xfrm>
              <a:off x="-1636295" y="8131857"/>
              <a:ext cx="3048000" cy="1714500"/>
            </p:xfrm>
            <a:graphic>
              <a:graphicData uri="http://schemas.microsoft.com/office/powerpoint/2016/slidezoom">
                <pslz:sldZm>
                  <pslz:sldZmObj sldId="269" cId="963324501">
                    <pslz:zmPr id="{F62AB16C-08E0-4EC4-A0EE-F712048513DD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Ссылка на слайд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6F758FA-BB3A-4F0F-BCFE-A88DBC30CBB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636295" y="8131857"/>
                <a:ext cx="3048000" cy="17145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B636D96-8FC4-459C-8C83-96E36D97E939}"/>
              </a:ext>
            </a:extLst>
          </p:cNvPr>
          <p:cNvSpPr txBox="1"/>
          <p:nvPr/>
        </p:nvSpPr>
        <p:spPr>
          <a:xfrm>
            <a:off x="2323973" y="2967335"/>
            <a:ext cx="75440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Gilroy" panose="00000500000000000000" pitchFamily="2" charset="-52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9633245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699</Words>
  <Application>Microsoft Office PowerPoint</Application>
  <PresentationFormat>Широкоэкранный</PresentationFormat>
  <Paragraphs>156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Gilroy</vt:lpstr>
      <vt:lpstr>quote-cjk-patch</vt:lpstr>
      <vt:lpstr>Arial</vt:lpstr>
      <vt:lpstr>Calibri</vt:lpstr>
      <vt:lpstr>Calibri Light</vt:lpstr>
      <vt:lpstr>Cambria Math</vt:lpstr>
      <vt:lpstr>Тема Office</vt:lpstr>
      <vt:lpstr>Презентация PowerPoint</vt:lpstr>
      <vt:lpstr>ПРОБЛЕМА</vt:lpstr>
      <vt:lpstr>АКТУАЛЬНОСТЬ</vt:lpstr>
      <vt:lpstr>РЕШЕНИЕ</vt:lpstr>
      <vt:lpstr>КОНКУРЕНТЫ И АНАЛОГИ</vt:lpstr>
      <vt:lpstr>Команда проекта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Наталия Мартыненко</cp:lastModifiedBy>
  <cp:revision>12</cp:revision>
  <dcterms:created xsi:type="dcterms:W3CDTF">2026-06-19T07:44:07Z</dcterms:created>
  <dcterms:modified xsi:type="dcterms:W3CDTF">2026-06-29T09:06:54Z</dcterms:modified>
</cp:coreProperties>
</file>