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330" y="-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3" name="Shape 3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418079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Helvetica Neue"/>
      </a:defRPr>
    </a:lvl1pPr>
    <a:lvl2pPr indent="228600" latinLnBrk="0">
      <a:defRPr sz="1200">
        <a:latin typeface="+mj-lt"/>
        <a:ea typeface="+mj-ea"/>
        <a:cs typeface="+mj-cs"/>
        <a:sym typeface="Helvetica Neue"/>
      </a:defRPr>
    </a:lvl2pPr>
    <a:lvl3pPr indent="457200" latinLnBrk="0">
      <a:defRPr sz="1200">
        <a:latin typeface="+mj-lt"/>
        <a:ea typeface="+mj-ea"/>
        <a:cs typeface="+mj-cs"/>
        <a:sym typeface="Helvetica Neue"/>
      </a:defRPr>
    </a:lvl3pPr>
    <a:lvl4pPr indent="685800" latinLnBrk="0">
      <a:defRPr sz="1200">
        <a:latin typeface="+mj-lt"/>
        <a:ea typeface="+mj-ea"/>
        <a:cs typeface="+mj-cs"/>
        <a:sym typeface="Helvetica Neue"/>
      </a:defRPr>
    </a:lvl4pPr>
    <a:lvl5pPr indent="914400" latinLnBrk="0">
      <a:defRPr sz="1200">
        <a:latin typeface="+mj-lt"/>
        <a:ea typeface="+mj-ea"/>
        <a:cs typeface="+mj-cs"/>
        <a:sym typeface="Helvetica Neue"/>
      </a:defRPr>
    </a:lvl5pPr>
    <a:lvl6pPr indent="1143000" latinLnBrk="0">
      <a:defRPr sz="1200">
        <a:latin typeface="+mj-lt"/>
        <a:ea typeface="+mj-ea"/>
        <a:cs typeface="+mj-cs"/>
        <a:sym typeface="Helvetica Neue"/>
      </a:defRPr>
    </a:lvl6pPr>
    <a:lvl7pPr indent="1371600" latinLnBrk="0">
      <a:defRPr sz="1200">
        <a:latin typeface="+mj-lt"/>
        <a:ea typeface="+mj-ea"/>
        <a:cs typeface="+mj-cs"/>
        <a:sym typeface="Helvetica Neue"/>
      </a:defRPr>
    </a:lvl7pPr>
    <a:lvl8pPr indent="1600200" latinLnBrk="0">
      <a:defRPr sz="1200">
        <a:latin typeface="+mj-lt"/>
        <a:ea typeface="+mj-ea"/>
        <a:cs typeface="+mj-cs"/>
        <a:sym typeface="Helvetica Neue"/>
      </a:defRPr>
    </a:lvl8pPr>
    <a:lvl9pPr indent="1828800" latinLnBrk="0">
      <a:defRPr sz="1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1604519"/>
            <a:ext cx="8915041" cy="397728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1604519"/>
            <a:ext cx="8915041" cy="397728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4350240" cy="397728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273599"/>
            <a:ext cx="8915041" cy="53078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4350240" cy="397728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8915041" cy="189684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2870281" cy="189684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1604519"/>
            <a:ext cx="8915041" cy="3977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1604519"/>
            <a:ext cx="8915041" cy="397728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4350240" cy="397728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273599"/>
            <a:ext cx="8915041" cy="53078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6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4350240" cy="397728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8915041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0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2870281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1604519"/>
            <a:ext cx="8915041" cy="3977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3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1604519"/>
            <a:ext cx="8915041" cy="397728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4350240" cy="397728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000" y="273599"/>
            <a:ext cx="8915041" cy="53078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7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7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4350240" cy="397728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8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95000" y="1604519"/>
            <a:ext cx="8915041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4350240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000" y="273599"/>
            <a:ext cx="8915041" cy="11448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1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95000" y="1604519"/>
            <a:ext cx="2870281" cy="189684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5300" y="224821"/>
            <a:ext cx="8915400" cy="1242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95300" y="1467453"/>
            <a:ext cx="8915400" cy="4791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27238" y="6224752"/>
            <a:ext cx="271962" cy="262816"/>
          </a:xfrm>
          <a:prstGeom prst="rect">
            <a:avLst/>
          </a:prstGeom>
          <a:ln w="12700">
            <a:miter lim="400000"/>
          </a:ln>
        </p:spPr>
        <p:txBody>
          <a:bodyPr wrap="none" lIns="44999" tIns="44999" rIns="44999" bIns="44999" anchor="ctr">
            <a:spAutoFit/>
          </a:bodyPr>
          <a:lstStyle>
            <a:lvl1pPr algn="r">
              <a:defRPr sz="1200" spc="-1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31999" marR="0" indent="-323999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45000"/>
        <a:buFontTx/>
        <a:buChar char="●"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1pPr>
      <a:lvl2pPr marL="1008000" marR="0" indent="-468000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75000"/>
        <a:buFont typeface="Wingdings"/>
        <a:buChar char=""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2pPr>
      <a:lvl3pPr marL="1448639" marR="0" indent="-440640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45000"/>
        <a:buFont typeface="Wingdings"/>
        <a:buChar char=""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3pPr>
      <a:lvl4pPr marL="1842479" marR="0" indent="-330480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75000"/>
        <a:buFont typeface="Wingdings"/>
        <a:buChar char=""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4pPr>
      <a:lvl5pPr marL="2224800" marR="0" indent="-280800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Pct val="45000"/>
        <a:buFont typeface="Wingdings"/>
        <a:buChar char=""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Tx/>
        <a:buFont typeface="Wingdings"/>
        <a:buNone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Tx/>
        <a:buFont typeface="Wingdings"/>
        <a:buNone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Tx/>
        <a:buFont typeface="Wingdings"/>
        <a:buNone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1400"/>
        </a:spcBef>
        <a:spcAft>
          <a:spcPts val="0"/>
        </a:spcAft>
        <a:buClr>
          <a:srgbClr val="000000"/>
        </a:buClr>
        <a:buSzTx/>
        <a:buFont typeface="Wingdings"/>
        <a:buNone/>
        <a:tabLst/>
        <a:defRPr sz="2600" b="0" i="0" u="none" strike="noStrike" cap="none" spc="-1" baseline="0">
          <a:solidFill>
            <a:srgbClr val="0C0C0C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-1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Заголовок 1"/>
          <p:cNvSpPr txBox="1"/>
          <p:nvPr/>
        </p:nvSpPr>
        <p:spPr>
          <a:xfrm>
            <a:off x="663479" y="1801799"/>
            <a:ext cx="8981642" cy="2715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/>
          <a:p>
            <a:pPr>
              <a:lnSpc>
                <a:spcPct val="111000"/>
              </a:lnSpc>
              <a:spcBef>
                <a:spcPts val="600"/>
              </a:spcBef>
              <a:defRPr sz="3200" spc="-46">
                <a:solidFill>
                  <a:srgbClr val="2E536C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Программно-аппаратный</a:t>
            </a:r>
            <a:r>
              <a:t> комплекс для стабилизации размеров фокусного пятна микрофокусного источника рентгеновского излучения</a:t>
            </a:r>
            <a:br/>
            <a:endParaRPr/>
          </a:p>
        </p:txBody>
      </p:sp>
      <p:sp>
        <p:nvSpPr>
          <p:cNvPr id="326" name="Нижний колонтитул 3"/>
          <p:cNvSpPr txBox="1"/>
          <p:nvPr/>
        </p:nvSpPr>
        <p:spPr>
          <a:xfrm>
            <a:off x="678240" y="6173103"/>
            <a:ext cx="2703960" cy="29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2120" tIns="42120" rIns="42120" bIns="42120" anchor="ctr">
            <a:spAutoFit/>
          </a:bodyPr>
          <a:lstStyle>
            <a:lvl1pPr>
              <a:defRPr sz="1600" spc="-1">
                <a:solidFill>
                  <a:srgbClr val="3B475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2023, РГРТУ</a:t>
            </a:r>
          </a:p>
        </p:txBody>
      </p:sp>
      <p:sp>
        <p:nvSpPr>
          <p:cNvPr id="327" name="TextBox 3"/>
          <p:cNvSpPr txBox="1"/>
          <p:nvPr/>
        </p:nvSpPr>
        <p:spPr>
          <a:xfrm>
            <a:off x="663479" y="5271839"/>
            <a:ext cx="9196562" cy="5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/>
          <a:p>
            <a:pPr>
              <a:defRPr sz="1600" b="1" spc="-7">
                <a:solidFill>
                  <a:srgbClr val="2E536C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t>Акселерационная программа: </a:t>
            </a:r>
            <a:endParaRPr spc="-1"/>
          </a:p>
          <a:p>
            <a:pPr>
              <a:defRPr sz="1600" b="1" spc="-7">
                <a:solidFill>
                  <a:srgbClr val="2E536C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t>Школа студенческого технологического предпринимательства «Мой стартап» </a:t>
            </a:r>
          </a:p>
        </p:txBody>
      </p:sp>
      <p:pic>
        <p:nvPicPr>
          <p:cNvPr id="328" name="Рисунок 4" descr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640" y="5845319"/>
            <a:ext cx="1661041" cy="9496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3" name="Группа 11"/>
          <p:cNvGrpSpPr/>
          <p:nvPr/>
        </p:nvGrpSpPr>
        <p:grpSpPr>
          <a:xfrm>
            <a:off x="7634520" y="55800"/>
            <a:ext cx="2261881" cy="2883600"/>
            <a:chOff x="0" y="0"/>
            <a:chExt cx="2261879" cy="2883600"/>
          </a:xfrm>
        </p:grpSpPr>
        <p:grpSp>
          <p:nvGrpSpPr>
            <p:cNvPr id="331" name="object 10"/>
            <p:cNvGrpSpPr/>
            <p:nvPr/>
          </p:nvGrpSpPr>
          <p:grpSpPr>
            <a:xfrm>
              <a:off x="0" y="-1"/>
              <a:ext cx="2261520" cy="2293922"/>
              <a:chOff x="0" y="0"/>
              <a:chExt cx="2261519" cy="2293919"/>
            </a:xfrm>
          </p:grpSpPr>
          <p:sp>
            <p:nvSpPr>
              <p:cNvPr id="329" name="object 11"/>
              <p:cNvSpPr/>
              <p:nvPr/>
            </p:nvSpPr>
            <p:spPr>
              <a:xfrm>
                <a:off x="330120" y="12599"/>
                <a:ext cx="1931400" cy="22813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762" y="0"/>
                    </a:lnTo>
                    <a:lnTo>
                      <a:pt x="16762" y="6273"/>
                    </a:lnTo>
                    <a:lnTo>
                      <a:pt x="7970" y="6273"/>
                    </a:lnTo>
                    <a:lnTo>
                      <a:pt x="7970" y="10551"/>
                    </a:lnTo>
                    <a:lnTo>
                      <a:pt x="36" y="10551"/>
                    </a:lnTo>
                    <a:lnTo>
                      <a:pt x="36" y="16325"/>
                    </a:lnTo>
                    <a:lnTo>
                      <a:pt x="0" y="16396"/>
                    </a:lnTo>
                    <a:lnTo>
                      <a:pt x="8470" y="16408"/>
                    </a:lnTo>
                    <a:lnTo>
                      <a:pt x="847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57DA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pc="-1"/>
                </a:pPr>
                <a:endParaRPr/>
              </a:p>
            </p:txBody>
          </p:sp>
          <p:sp>
            <p:nvSpPr>
              <p:cNvPr id="330" name="object 12"/>
              <p:cNvSpPr/>
              <p:nvPr/>
            </p:nvSpPr>
            <p:spPr>
              <a:xfrm>
                <a:off x="0" y="0"/>
                <a:ext cx="1712880" cy="999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568"/>
                    </a:moveTo>
                    <a:lnTo>
                      <a:pt x="11232" y="11568"/>
                    </a:lnTo>
                    <a:lnTo>
                      <a:pt x="11232" y="21600"/>
                    </a:lnTo>
                    <a:lnTo>
                      <a:pt x="0" y="21600"/>
                    </a:lnTo>
                    <a:lnTo>
                      <a:pt x="0" y="6720"/>
                    </a:lnTo>
                    <a:lnTo>
                      <a:pt x="17201" y="6720"/>
                    </a:lnTo>
                    <a:lnTo>
                      <a:pt x="17201" y="0"/>
                    </a:lnTo>
                    <a:lnTo>
                      <a:pt x="21584" y="0"/>
                    </a:lnTo>
                    <a:lnTo>
                      <a:pt x="21600" y="11568"/>
                    </a:lnTo>
                    <a:close/>
                  </a:path>
                </a:pathLst>
              </a:custGeom>
              <a:noFill/>
              <a:ln w="4176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pc="-1"/>
                </a:pPr>
                <a:endParaRPr/>
              </a:p>
            </p:txBody>
          </p:sp>
        </p:grpSp>
        <p:sp>
          <p:nvSpPr>
            <p:cNvPr id="332" name="object 13"/>
            <p:cNvSpPr/>
            <p:nvPr/>
          </p:nvSpPr>
          <p:spPr>
            <a:xfrm>
              <a:off x="1347119" y="2433599"/>
              <a:ext cx="914761" cy="450001"/>
            </a:xfrm>
            <a:prstGeom prst="rect">
              <a:avLst/>
            </a:prstGeom>
            <a:solidFill>
              <a:srgbClr val="E93B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pc="-1"/>
              </a:pPr>
              <a:endParaRPr/>
            </a:p>
          </p:txBody>
        </p:sp>
      </p:grpSp>
      <p:grpSp>
        <p:nvGrpSpPr>
          <p:cNvPr id="336" name="Группа 20"/>
          <p:cNvGrpSpPr/>
          <p:nvPr/>
        </p:nvGrpSpPr>
        <p:grpSpPr>
          <a:xfrm>
            <a:off x="716759" y="5971320"/>
            <a:ext cx="4545362" cy="20161"/>
            <a:chOff x="0" y="0"/>
            <a:chExt cx="4545360" cy="20160"/>
          </a:xfrm>
        </p:grpSpPr>
        <p:sp>
          <p:nvSpPr>
            <p:cNvPr id="334" name="Прямая соединительная линия 17"/>
            <p:cNvSpPr/>
            <p:nvPr/>
          </p:nvSpPr>
          <p:spPr>
            <a:xfrm flipV="1">
              <a:off x="-1" y="-1"/>
              <a:ext cx="4545361" cy="19801"/>
            </a:xfrm>
            <a:prstGeom prst="line">
              <a:avLst/>
            </a:prstGeom>
            <a:noFill/>
            <a:ln w="6480" cap="flat">
              <a:solidFill>
                <a:srgbClr val="2E536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335" name="Прямая соединительная линия 19"/>
            <p:cNvSpPr/>
            <p:nvPr/>
          </p:nvSpPr>
          <p:spPr>
            <a:xfrm>
              <a:off x="13320" y="19440"/>
              <a:ext cx="1645561" cy="721"/>
            </a:xfrm>
            <a:prstGeom prst="line">
              <a:avLst/>
            </a:prstGeom>
            <a:noFill/>
            <a:ln w="28440" cap="flat">
              <a:solidFill>
                <a:srgbClr val="2E536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39" name="Группа 21"/>
          <p:cNvGrpSpPr/>
          <p:nvPr/>
        </p:nvGrpSpPr>
        <p:grpSpPr>
          <a:xfrm>
            <a:off x="698759" y="4970879"/>
            <a:ext cx="4545362" cy="19801"/>
            <a:chOff x="0" y="0"/>
            <a:chExt cx="4545360" cy="19800"/>
          </a:xfrm>
        </p:grpSpPr>
        <p:sp>
          <p:nvSpPr>
            <p:cNvPr id="337" name="Прямая соединительная линия 22"/>
            <p:cNvSpPr/>
            <p:nvPr/>
          </p:nvSpPr>
          <p:spPr>
            <a:xfrm flipV="1">
              <a:off x="-1" y="-1"/>
              <a:ext cx="4545361" cy="19441"/>
            </a:xfrm>
            <a:prstGeom prst="line">
              <a:avLst/>
            </a:prstGeom>
            <a:noFill/>
            <a:ln w="6480" cap="flat">
              <a:solidFill>
                <a:srgbClr val="2E536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338" name="Прямая соединительная линия 23"/>
            <p:cNvSpPr/>
            <p:nvPr/>
          </p:nvSpPr>
          <p:spPr>
            <a:xfrm>
              <a:off x="13320" y="19439"/>
              <a:ext cx="1645201" cy="361"/>
            </a:xfrm>
            <a:prstGeom prst="line">
              <a:avLst/>
            </a:prstGeom>
            <a:noFill/>
            <a:ln w="28440" cap="flat">
              <a:solidFill>
                <a:srgbClr val="2E536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40" name="Прямоугольник 24"/>
          <p:cNvSpPr txBox="1"/>
          <p:nvPr/>
        </p:nvSpPr>
        <p:spPr>
          <a:xfrm>
            <a:off x="663479" y="4201200"/>
            <a:ext cx="7668722" cy="679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/>
          <a:p>
            <a:pPr>
              <a:lnSpc>
                <a:spcPct val="111000"/>
              </a:lnSpc>
              <a:spcBef>
                <a:spcPts val="600"/>
              </a:spcBef>
              <a:defRPr spc="-4">
                <a:solidFill>
                  <a:srgbClr val="2E536C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Рынок НТИ: «TECHNET»</a:t>
            </a:r>
            <a:br/>
            <a:r>
              <a:t>Сквозная технология: «Новые производственные технологии»</a:t>
            </a:r>
          </a:p>
        </p:txBody>
      </p:sp>
      <p:pic>
        <p:nvPicPr>
          <p:cNvPr id="341" name="Рисунок 27" descr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79" y="29520"/>
            <a:ext cx="3576241" cy="1531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Box 3"/>
          <p:cNvSpPr txBox="1"/>
          <p:nvPr/>
        </p:nvSpPr>
        <p:spPr>
          <a:xfrm>
            <a:off x="56519" y="415079"/>
            <a:ext cx="1270065" cy="2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b="1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Профиль</a:t>
            </a:r>
            <a:r>
              <a:rPr dirty="0"/>
              <a:t> </a:t>
            </a:r>
            <a:r>
              <a:rPr dirty="0" err="1"/>
              <a:t>проекта</a:t>
            </a:r>
            <a:endParaRPr dirty="0"/>
          </a:p>
        </p:txBody>
      </p:sp>
      <p:sp>
        <p:nvSpPr>
          <p:cNvPr id="344" name="Прямая соединительная линия 6"/>
          <p:cNvSpPr/>
          <p:nvPr/>
        </p:nvSpPr>
        <p:spPr>
          <a:xfrm>
            <a:off x="380520" y="753839"/>
            <a:ext cx="9144360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 dirty="0"/>
          </a:p>
        </p:txBody>
      </p:sp>
      <p:pic>
        <p:nvPicPr>
          <p:cNvPr id="345" name="Shape 185" descr="Shape 1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80" y="840960"/>
            <a:ext cx="429481" cy="410761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TextBox 8"/>
          <p:cNvSpPr txBox="1"/>
          <p:nvPr/>
        </p:nvSpPr>
        <p:spPr>
          <a:xfrm>
            <a:off x="1030680" y="860040"/>
            <a:ext cx="972714" cy="24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проекта</a:t>
            </a:r>
            <a:endParaRPr dirty="0"/>
          </a:p>
        </p:txBody>
      </p:sp>
      <p:sp>
        <p:nvSpPr>
          <p:cNvPr id="347" name="Прямая соединительная линия 12"/>
          <p:cNvSpPr/>
          <p:nvPr/>
        </p:nvSpPr>
        <p:spPr>
          <a:xfrm flipH="1">
            <a:off x="380519" y="3017520"/>
            <a:ext cx="5189401" cy="36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348" name="TextBox 19"/>
          <p:cNvSpPr txBox="1"/>
          <p:nvPr/>
        </p:nvSpPr>
        <p:spPr>
          <a:xfrm>
            <a:off x="1032839" y="3131999"/>
            <a:ext cx="1368729" cy="2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проекта</a:t>
            </a:r>
            <a:endParaRPr dirty="0"/>
          </a:p>
        </p:txBody>
      </p:sp>
      <p:sp>
        <p:nvSpPr>
          <p:cNvPr id="349" name="Прямая соединительная линия 21"/>
          <p:cNvSpPr/>
          <p:nvPr/>
        </p:nvSpPr>
        <p:spPr>
          <a:xfrm flipH="1">
            <a:off x="375120" y="5228640"/>
            <a:ext cx="9149761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 dirty="0"/>
          </a:p>
        </p:txBody>
      </p:sp>
      <p:pic>
        <p:nvPicPr>
          <p:cNvPr id="350" name="Shape 186" descr="Shape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60" y="5299919"/>
            <a:ext cx="648361" cy="648361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Shape 180"/>
          <p:cNvSpPr txBox="1"/>
          <p:nvPr/>
        </p:nvSpPr>
        <p:spPr>
          <a:xfrm>
            <a:off x="1467720" y="5388840"/>
            <a:ext cx="4523040" cy="24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>
              <a:defRPr sz="12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Общая</a:t>
            </a:r>
            <a:r>
              <a:rPr dirty="0"/>
              <a:t> </a:t>
            </a:r>
            <a:r>
              <a:rPr dirty="0" err="1"/>
              <a:t>стоимость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 (</a:t>
            </a:r>
            <a:r>
              <a:rPr dirty="0" err="1"/>
              <a:t>тыс</a:t>
            </a:r>
            <a:r>
              <a:rPr dirty="0"/>
              <a:t>. </a:t>
            </a:r>
            <a:r>
              <a:rPr dirty="0" err="1"/>
              <a:t>рублей</a:t>
            </a:r>
            <a:r>
              <a:rPr dirty="0"/>
              <a:t>)</a:t>
            </a:r>
          </a:p>
        </p:txBody>
      </p:sp>
      <p:sp>
        <p:nvSpPr>
          <p:cNvPr id="352" name="Shape 187"/>
          <p:cNvSpPr txBox="1"/>
          <p:nvPr/>
        </p:nvSpPr>
        <p:spPr>
          <a:xfrm>
            <a:off x="1637639" y="5980319"/>
            <a:ext cx="1533241" cy="52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 algn="ctr">
              <a:defRPr sz="1100" b="1" spc="-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Собственные</a:t>
            </a:r>
            <a:r>
              <a:rPr dirty="0"/>
              <a:t> </a:t>
            </a:r>
            <a:r>
              <a:rPr dirty="0" err="1"/>
              <a:t>средства</a:t>
            </a:r>
            <a:endParaRPr dirty="0"/>
          </a:p>
          <a:p>
            <a:pPr algn="ctr">
              <a:defRPr sz="1100" b="1" spc="-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200 </a:t>
            </a:r>
            <a:r>
              <a:rPr dirty="0" err="1"/>
              <a:t>тыс</a:t>
            </a:r>
            <a:r>
              <a:rPr dirty="0"/>
              <a:t>. </a:t>
            </a:r>
            <a:r>
              <a:rPr dirty="0" err="1"/>
              <a:t>руб</a:t>
            </a:r>
            <a:r>
              <a:rPr dirty="0"/>
              <a:t>.</a:t>
            </a:r>
            <a:br>
              <a:rPr dirty="0"/>
            </a:br>
            <a:endParaRPr dirty="0"/>
          </a:p>
        </p:txBody>
      </p:sp>
      <p:sp>
        <p:nvSpPr>
          <p:cNvPr id="353" name="Shape 190"/>
          <p:cNvSpPr txBox="1"/>
          <p:nvPr/>
        </p:nvSpPr>
        <p:spPr>
          <a:xfrm>
            <a:off x="4059720" y="5980679"/>
            <a:ext cx="1762201" cy="52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 algn="ctr">
              <a:defRPr sz="1100" b="1" spc="-1">
                <a:solidFill>
                  <a:srgbClr val="417B8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Привлекаемые</a:t>
            </a:r>
            <a:r>
              <a:rPr dirty="0"/>
              <a:t> </a:t>
            </a:r>
            <a:r>
              <a:rPr dirty="0" err="1"/>
              <a:t>средства</a:t>
            </a:r>
            <a:endParaRPr dirty="0"/>
          </a:p>
          <a:p>
            <a:pPr algn="ctr">
              <a:defRPr sz="1100" b="1" spc="-1">
                <a:solidFill>
                  <a:srgbClr val="417B8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1000 </a:t>
            </a:r>
            <a:r>
              <a:rPr dirty="0" err="1"/>
              <a:t>тыс</a:t>
            </a:r>
            <a:r>
              <a:rPr dirty="0"/>
              <a:t>. </a:t>
            </a:r>
            <a:r>
              <a:rPr dirty="0" err="1"/>
              <a:t>руб</a:t>
            </a:r>
            <a:r>
              <a:rPr dirty="0"/>
              <a:t>.</a:t>
            </a:r>
            <a:br>
              <a:rPr dirty="0"/>
            </a:br>
            <a:endParaRPr dirty="0"/>
          </a:p>
        </p:txBody>
      </p:sp>
      <p:sp>
        <p:nvSpPr>
          <p:cNvPr id="354" name="Shape 208"/>
          <p:cNvSpPr txBox="1"/>
          <p:nvPr/>
        </p:nvSpPr>
        <p:spPr>
          <a:xfrm>
            <a:off x="510479" y="1271160"/>
            <a:ext cx="4923721" cy="1143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>
            <a:lvl1pPr>
              <a:defRPr sz="10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интеллектуальной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автоматического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производимой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нечетких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сокращение издержек производства путем автоматизации итогового контроля выпускаемой продукции, оптимизация производственного цикла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5" name="Shape 208"/>
          <p:cNvSpPr txBox="1"/>
          <p:nvPr/>
        </p:nvSpPr>
        <p:spPr>
          <a:xfrm>
            <a:off x="513359" y="3551759"/>
            <a:ext cx="4923721" cy="712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>
            <a:lvl1pPr>
              <a:defRPr sz="10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программно-аппаратного комплекса для стабилизации размера пятна микрофокусного источника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нечетких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вычислений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56" name="Shape 177" descr="Shape 1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0" y="3120480"/>
            <a:ext cx="411121" cy="402121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TextBox 44"/>
          <p:cNvSpPr txBox="1"/>
          <p:nvPr/>
        </p:nvSpPr>
        <p:spPr>
          <a:xfrm>
            <a:off x="5681519" y="754199"/>
            <a:ext cx="1230104" cy="2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Команда</a:t>
            </a:r>
            <a:r>
              <a:rPr dirty="0"/>
              <a:t> </a:t>
            </a:r>
            <a:r>
              <a:rPr dirty="0" err="1"/>
              <a:t>проекта</a:t>
            </a:r>
            <a:endParaRPr dirty="0"/>
          </a:p>
        </p:txBody>
      </p:sp>
      <p:sp>
        <p:nvSpPr>
          <p:cNvPr id="358" name="Shape 275"/>
          <p:cNvSpPr txBox="1"/>
          <p:nvPr/>
        </p:nvSpPr>
        <p:spPr>
          <a:xfrm>
            <a:off x="8062920" y="1040040"/>
            <a:ext cx="1496881" cy="345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>
              <a:defRPr sz="1000" b="1" spc="-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Коваленков</a:t>
            </a:r>
            <a:r>
              <a:rPr dirty="0"/>
              <a:t> </a:t>
            </a:r>
            <a:r>
              <a:rPr dirty="0" err="1"/>
              <a:t>Даниил</a:t>
            </a:r>
            <a:r>
              <a:rPr dirty="0"/>
              <a:t/>
            </a:r>
            <a:br>
              <a:rPr dirty="0"/>
            </a:br>
            <a:r>
              <a:rPr sz="900" b="0" dirty="0" err="1">
                <a:solidFill>
                  <a:srgbClr val="0C0C0C"/>
                </a:solidFill>
              </a:rPr>
              <a:t>Автор</a:t>
            </a:r>
            <a:r>
              <a:rPr sz="900" b="0" dirty="0">
                <a:solidFill>
                  <a:srgbClr val="0C0C0C"/>
                </a:solidFill>
              </a:rPr>
              <a:t> </a:t>
            </a:r>
            <a:r>
              <a:rPr sz="900" b="0" dirty="0" err="1">
                <a:solidFill>
                  <a:srgbClr val="0C0C0C"/>
                </a:solidFill>
              </a:rPr>
              <a:t>идеи</a:t>
            </a:r>
            <a:r>
              <a:rPr sz="900" b="0" dirty="0">
                <a:solidFill>
                  <a:srgbClr val="0C0C0C"/>
                </a:solidFill>
              </a:rPr>
              <a:t> и </a:t>
            </a:r>
            <a:r>
              <a:rPr sz="900" b="0" dirty="0" err="1">
                <a:solidFill>
                  <a:srgbClr val="0C0C0C"/>
                </a:solidFill>
              </a:rPr>
              <a:t>методолог</a:t>
            </a:r>
            <a:endParaRPr sz="900" b="0" dirty="0">
              <a:solidFill>
                <a:srgbClr val="0C0C0C"/>
              </a:solidFill>
            </a:endParaRPr>
          </a:p>
        </p:txBody>
      </p:sp>
      <p:sp>
        <p:nvSpPr>
          <p:cNvPr id="359" name="Shape 280"/>
          <p:cNvSpPr txBox="1"/>
          <p:nvPr/>
        </p:nvSpPr>
        <p:spPr>
          <a:xfrm>
            <a:off x="8061120" y="1312559"/>
            <a:ext cx="1333801" cy="27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ФГБОУ ВО «РГРТУ»</a:t>
            </a:r>
          </a:p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студент</a:t>
            </a:r>
            <a:endParaRPr dirty="0"/>
          </a:p>
        </p:txBody>
      </p:sp>
      <p:sp>
        <p:nvSpPr>
          <p:cNvPr id="360" name="Shape 275"/>
          <p:cNvSpPr txBox="1"/>
          <p:nvPr/>
        </p:nvSpPr>
        <p:spPr>
          <a:xfrm>
            <a:off x="6196319" y="1040040"/>
            <a:ext cx="1520281" cy="202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>
            <a:lvl1pPr>
              <a:defRPr sz="1000" b="1" spc="-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Зайкин</a:t>
            </a:r>
            <a:r>
              <a:rPr dirty="0"/>
              <a:t> </a:t>
            </a:r>
            <a:r>
              <a:rPr dirty="0" err="1"/>
              <a:t>Кирилл</a:t>
            </a:r>
            <a:r>
              <a:rPr dirty="0"/>
              <a:t> </a:t>
            </a:r>
          </a:p>
        </p:txBody>
      </p:sp>
      <p:sp>
        <p:nvSpPr>
          <p:cNvPr id="361" name="Shape 280"/>
          <p:cNvSpPr txBox="1"/>
          <p:nvPr/>
        </p:nvSpPr>
        <p:spPr>
          <a:xfrm>
            <a:off x="6261479" y="1442519"/>
            <a:ext cx="1244161" cy="27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ФГБОУ ВО «РГРТУ»</a:t>
            </a:r>
          </a:p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студент</a:t>
            </a:r>
            <a:endParaRPr dirty="0"/>
          </a:p>
        </p:txBody>
      </p:sp>
      <p:sp>
        <p:nvSpPr>
          <p:cNvPr id="362" name="Shape 275"/>
          <p:cNvSpPr txBox="1"/>
          <p:nvPr/>
        </p:nvSpPr>
        <p:spPr>
          <a:xfrm>
            <a:off x="6263280" y="1749960"/>
            <a:ext cx="1520281" cy="345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>
              <a:defRPr sz="1000" b="1" spc="-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Раевский</a:t>
            </a:r>
            <a:r>
              <a:rPr dirty="0"/>
              <a:t> </a:t>
            </a:r>
            <a:r>
              <a:rPr dirty="0" err="1"/>
              <a:t>Никита</a:t>
            </a:r>
            <a:r>
              <a:rPr dirty="0"/>
              <a:t/>
            </a:r>
            <a:br>
              <a:rPr dirty="0"/>
            </a:br>
            <a:r>
              <a:rPr sz="900" b="0" dirty="0" err="1">
                <a:solidFill>
                  <a:srgbClr val="0C0C0C"/>
                </a:solidFill>
              </a:rPr>
              <a:t>Архитектор</a:t>
            </a:r>
            <a:r>
              <a:rPr sz="900" b="0" dirty="0">
                <a:solidFill>
                  <a:srgbClr val="0C0C0C"/>
                </a:solidFill>
              </a:rPr>
              <a:t> </a:t>
            </a:r>
            <a:r>
              <a:rPr sz="900" b="0" dirty="0" err="1">
                <a:solidFill>
                  <a:srgbClr val="0C0C0C"/>
                </a:solidFill>
              </a:rPr>
              <a:t>системы</a:t>
            </a:r>
            <a:endParaRPr sz="900" b="0" dirty="0">
              <a:solidFill>
                <a:srgbClr val="0C0C0C"/>
              </a:solidFill>
            </a:endParaRPr>
          </a:p>
        </p:txBody>
      </p:sp>
      <p:sp>
        <p:nvSpPr>
          <p:cNvPr id="363" name="Shape 280"/>
          <p:cNvSpPr txBox="1"/>
          <p:nvPr/>
        </p:nvSpPr>
        <p:spPr>
          <a:xfrm>
            <a:off x="6263280" y="2030759"/>
            <a:ext cx="1244161" cy="27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ФГБОУ ВО «РГРТУ»</a:t>
            </a:r>
          </a:p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студент</a:t>
            </a:r>
            <a:endParaRPr dirty="0"/>
          </a:p>
        </p:txBody>
      </p:sp>
      <p:sp>
        <p:nvSpPr>
          <p:cNvPr id="364" name="Shape 275"/>
          <p:cNvSpPr txBox="1"/>
          <p:nvPr/>
        </p:nvSpPr>
        <p:spPr>
          <a:xfrm>
            <a:off x="8097839" y="1749960"/>
            <a:ext cx="1428841" cy="345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>
              <a:defRPr sz="1000" b="1" spc="-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Губанков</a:t>
            </a:r>
            <a:r>
              <a:rPr dirty="0"/>
              <a:t> </a:t>
            </a:r>
            <a:r>
              <a:rPr dirty="0" err="1"/>
              <a:t>Владислав</a:t>
            </a:r>
            <a:r>
              <a:rPr dirty="0"/>
              <a:t/>
            </a:r>
            <a:br>
              <a:rPr dirty="0"/>
            </a:br>
            <a:r>
              <a:rPr sz="900" b="0" dirty="0" err="1">
                <a:solidFill>
                  <a:srgbClr val="0C0C0C"/>
                </a:solidFill>
              </a:rPr>
              <a:t>Технический</a:t>
            </a:r>
            <a:r>
              <a:rPr sz="900" b="0" dirty="0">
                <a:solidFill>
                  <a:srgbClr val="0C0C0C"/>
                </a:solidFill>
              </a:rPr>
              <a:t> </a:t>
            </a:r>
            <a:r>
              <a:rPr sz="900" b="0" dirty="0" err="1">
                <a:solidFill>
                  <a:srgbClr val="0C0C0C"/>
                </a:solidFill>
              </a:rPr>
              <a:t>руководитель</a:t>
            </a:r>
            <a:endParaRPr sz="900" b="0" dirty="0">
              <a:solidFill>
                <a:srgbClr val="0C0C0C"/>
              </a:solidFill>
            </a:endParaRPr>
          </a:p>
        </p:txBody>
      </p:sp>
      <p:sp>
        <p:nvSpPr>
          <p:cNvPr id="365" name="Shape 280"/>
          <p:cNvSpPr txBox="1"/>
          <p:nvPr/>
        </p:nvSpPr>
        <p:spPr>
          <a:xfrm>
            <a:off x="8124120" y="2068692"/>
            <a:ext cx="1280521" cy="281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ФГБОУ ВО «РГРТУ»</a:t>
            </a:r>
          </a:p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студент</a:t>
            </a:r>
          </a:p>
        </p:txBody>
      </p:sp>
      <p:grpSp>
        <p:nvGrpSpPr>
          <p:cNvPr id="368" name="Rounded Rectangle 2099"/>
          <p:cNvGrpSpPr/>
          <p:nvPr/>
        </p:nvGrpSpPr>
        <p:grpSpPr>
          <a:xfrm>
            <a:off x="6182640" y="1213919"/>
            <a:ext cx="1197002" cy="225722"/>
            <a:chOff x="0" y="0"/>
            <a:chExt cx="1197000" cy="225720"/>
          </a:xfrm>
        </p:grpSpPr>
        <p:sp>
          <p:nvSpPr>
            <p:cNvPr id="366" name="Закругленный прямоугольник"/>
            <p:cNvSpPr/>
            <p:nvPr/>
          </p:nvSpPr>
          <p:spPr>
            <a:xfrm>
              <a:off x="0" y="0"/>
              <a:ext cx="1197000" cy="225720"/>
            </a:xfrm>
            <a:prstGeom prst="roundRect">
              <a:avLst>
                <a:gd name="adj" fmla="val 25436"/>
              </a:avLst>
            </a:prstGeom>
            <a:solidFill>
              <a:srgbClr val="D1E2EB">
                <a:alpha val="71000"/>
              </a:srgbClr>
            </a:solidFill>
            <a:ln w="6480" cap="flat">
              <a:solidFill>
                <a:srgbClr val="457DA2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900" spc="-1"/>
              </a:pPr>
              <a:endParaRPr dirty="0"/>
            </a:p>
          </p:txBody>
        </p:sp>
        <p:sp>
          <p:nvSpPr>
            <p:cNvPr id="367" name="Руководитель проекта"/>
            <p:cNvSpPr txBox="1"/>
            <p:nvPr/>
          </p:nvSpPr>
          <p:spPr>
            <a:xfrm>
              <a:off x="20160" y="43971"/>
              <a:ext cx="1156680" cy="1384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900" spc="-1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Руководитель проекта</a:t>
              </a:r>
            </a:p>
          </p:txBody>
        </p:sp>
      </p:grpSp>
      <p:sp>
        <p:nvSpPr>
          <p:cNvPr id="369" name="Shape 179"/>
          <p:cNvSpPr txBox="1"/>
          <p:nvPr/>
        </p:nvSpPr>
        <p:spPr>
          <a:xfrm>
            <a:off x="6727680" y="4284360"/>
            <a:ext cx="2130121" cy="681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>
              <a:defRPr sz="1000"/>
            </a:pPr>
            <a:r>
              <a:rPr dirty="0"/>
              <a:t/>
            </a:r>
            <a:br>
              <a:rPr dirty="0"/>
            </a:br>
            <a:r>
              <a:rPr spc="-1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Этап 1. Пилот: 4-5 месяцев </a:t>
            </a:r>
            <a:endParaRPr spc="-1" dirty="0"/>
          </a:p>
          <a:p>
            <a:pPr>
              <a:defRPr sz="10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Этап 2. Развитие: 4-5 месяцев </a:t>
            </a:r>
          </a:p>
          <a:p>
            <a:pPr>
              <a:defRPr sz="10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Этап 3. Тираж: 1-2 месяца</a:t>
            </a:r>
          </a:p>
        </p:txBody>
      </p:sp>
      <p:pic>
        <p:nvPicPr>
          <p:cNvPr id="370" name="Shape 191" descr="Shape 1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5440" y="4250520"/>
            <a:ext cx="351721" cy="3607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4" name="Shape 203"/>
          <p:cNvGrpSpPr/>
          <p:nvPr/>
        </p:nvGrpSpPr>
        <p:grpSpPr>
          <a:xfrm>
            <a:off x="6271200" y="4171679"/>
            <a:ext cx="150121" cy="222386"/>
            <a:chOff x="0" y="0"/>
            <a:chExt cx="150120" cy="222384"/>
          </a:xfrm>
        </p:grpSpPr>
        <p:sp>
          <p:nvSpPr>
            <p:cNvPr id="371" name="Shape 204"/>
            <p:cNvSpPr/>
            <p:nvPr/>
          </p:nvSpPr>
          <p:spPr>
            <a:xfrm>
              <a:off x="10800" y="70919"/>
              <a:ext cx="123121" cy="123121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pc="-1"/>
              </a:pPr>
              <a:endParaRPr dirty="0"/>
            </a:p>
          </p:txBody>
        </p:sp>
        <p:sp>
          <p:nvSpPr>
            <p:cNvPr id="372" name="Shape 205"/>
            <p:cNvSpPr txBox="1"/>
            <p:nvPr/>
          </p:nvSpPr>
          <p:spPr>
            <a:xfrm>
              <a:off x="0" y="0"/>
              <a:ext cx="150121" cy="2223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2760" tIns="32760" rIns="32760" bIns="32760" numCol="1" anchor="t">
              <a:spAutoFit/>
            </a:bodyPr>
            <a:lstStyle>
              <a:lvl1pPr>
                <a:defRPr sz="1200" spc="-1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dirty="0"/>
                <a:t>Р</a:t>
              </a:r>
            </a:p>
          </p:txBody>
        </p:sp>
        <p:sp>
          <p:nvSpPr>
            <p:cNvPr id="373" name="Shape 206"/>
            <p:cNvSpPr/>
            <p:nvPr/>
          </p:nvSpPr>
          <p:spPr>
            <a:xfrm>
              <a:off x="36720" y="157319"/>
              <a:ext cx="64081" cy="360"/>
            </a:xfrm>
            <a:prstGeom prst="line">
              <a:avLst/>
            </a:prstGeom>
            <a:noFill/>
            <a:ln w="9360" cap="rnd">
              <a:solidFill>
                <a:srgbClr val="0C0C0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/>
            </a:p>
          </p:txBody>
        </p:sp>
      </p:grpSp>
      <p:sp>
        <p:nvSpPr>
          <p:cNvPr id="375" name="Прямоугольник 69"/>
          <p:cNvSpPr txBox="1"/>
          <p:nvPr/>
        </p:nvSpPr>
        <p:spPr>
          <a:xfrm>
            <a:off x="6721919" y="4129920"/>
            <a:ext cx="1047806" cy="275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Сроки проекта</a:t>
            </a:r>
          </a:p>
        </p:txBody>
      </p:sp>
      <p:sp>
        <p:nvSpPr>
          <p:cNvPr id="376" name="Прямая соединительная линия 71"/>
          <p:cNvSpPr/>
          <p:nvPr/>
        </p:nvSpPr>
        <p:spPr>
          <a:xfrm>
            <a:off x="5564520" y="4148640"/>
            <a:ext cx="3960360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377" name="Прямая соединительная линия 73"/>
          <p:cNvSpPr/>
          <p:nvPr/>
        </p:nvSpPr>
        <p:spPr>
          <a:xfrm>
            <a:off x="5569920" y="753839"/>
            <a:ext cx="361" cy="447516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378" name="TextBox 1"/>
          <p:cNvSpPr txBox="1"/>
          <p:nvPr/>
        </p:nvSpPr>
        <p:spPr>
          <a:xfrm>
            <a:off x="44999" y="-67321"/>
            <a:ext cx="9359642" cy="58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>
              <a:defRPr sz="1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Программно-аппаратный комплекс стабилизации размеров фокусного пятна микрофокусного источника рентгеновского излучения</a:t>
            </a:r>
          </a:p>
        </p:txBody>
      </p:sp>
      <p:sp>
        <p:nvSpPr>
          <p:cNvPr id="379" name="Shape 190"/>
          <p:cNvSpPr txBox="1"/>
          <p:nvPr/>
        </p:nvSpPr>
        <p:spPr>
          <a:xfrm>
            <a:off x="6946559" y="6332399"/>
            <a:ext cx="1605241" cy="404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 algn="ctr">
              <a:defRPr sz="1100" spc="-1">
                <a:solidFill>
                  <a:srgbClr val="417B8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Грант</a:t>
            </a:r>
            <a:br>
              <a:rPr dirty="0"/>
            </a:br>
            <a:r>
              <a:rPr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1000 тыс. руб.</a:t>
            </a:r>
          </a:p>
        </p:txBody>
      </p:sp>
      <p:sp>
        <p:nvSpPr>
          <p:cNvPr id="380" name="Shape 190"/>
          <p:cNvSpPr txBox="1"/>
          <p:nvPr/>
        </p:nvSpPr>
        <p:spPr>
          <a:xfrm>
            <a:off x="6660360" y="5493239"/>
            <a:ext cx="2197441" cy="404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/>
          <a:p>
            <a:pPr algn="ctr">
              <a:defRPr sz="1100" spc="-1">
                <a:solidFill>
                  <a:srgbClr val="417B8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Взнос в уставной капитал</a:t>
            </a:r>
            <a:br>
              <a:rPr dirty="0"/>
            </a:br>
            <a:r>
              <a:rPr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200 тыс. руб.</a:t>
            </a:r>
          </a:p>
        </p:txBody>
      </p:sp>
      <p:sp>
        <p:nvSpPr>
          <p:cNvPr id="381" name="Прямая со стрелкой 5"/>
          <p:cNvSpPr/>
          <p:nvPr/>
        </p:nvSpPr>
        <p:spPr>
          <a:xfrm flipV="1">
            <a:off x="5854679" y="5671079"/>
            <a:ext cx="840241" cy="487801"/>
          </a:xfrm>
          <a:prstGeom prst="line">
            <a:avLst/>
          </a:prstGeom>
          <a:ln w="6480">
            <a:solidFill>
              <a:srgbClr val="8E708F"/>
            </a:solidFill>
            <a:miter/>
            <a:tailEnd type="triangle"/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382" name="Прямая со стрелкой 10"/>
          <p:cNvSpPr/>
          <p:nvPr/>
        </p:nvSpPr>
        <p:spPr>
          <a:xfrm>
            <a:off x="5854679" y="6158879"/>
            <a:ext cx="840241" cy="417241"/>
          </a:xfrm>
          <a:prstGeom prst="line">
            <a:avLst/>
          </a:prstGeom>
          <a:ln w="6480">
            <a:solidFill>
              <a:srgbClr val="8E708F"/>
            </a:solidFill>
            <a:miter/>
            <a:tailEnd type="triangle"/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383" name="Прямоугольник 88"/>
          <p:cNvSpPr txBox="1"/>
          <p:nvPr/>
        </p:nvSpPr>
        <p:spPr>
          <a:xfrm>
            <a:off x="5716439" y="3054599"/>
            <a:ext cx="3072601" cy="281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2760" tIns="32760" rIns="32760" bIns="32760">
            <a:spAutoFit/>
          </a:bodyPr>
          <a:lstStyle>
            <a:lvl1pPr>
              <a:spcBef>
                <a:spcPts val="400"/>
              </a:spcBef>
              <a:defRPr sz="14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Компании-соисполнители</a:t>
            </a:r>
          </a:p>
        </p:txBody>
      </p:sp>
      <p:sp>
        <p:nvSpPr>
          <p:cNvPr id="384" name="Shape 275"/>
          <p:cNvSpPr txBox="1"/>
          <p:nvPr/>
        </p:nvSpPr>
        <p:spPr>
          <a:xfrm>
            <a:off x="5864400" y="3589920"/>
            <a:ext cx="105408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3399" tIns="23399" rIns="23399" bIns="23399">
            <a:spAutoFit/>
          </a:bodyPr>
          <a:lstStyle>
            <a:lvl1pPr>
              <a:defRPr sz="600" b="1" spc="-1"/>
            </a:lvl1pPr>
          </a:lstStyle>
          <a:p>
            <a:r>
              <a:rPr dirty="0"/>
              <a:t>ООО "ХР ЭЛЕКТРОНИКС"</a:t>
            </a:r>
          </a:p>
        </p:txBody>
      </p:sp>
      <p:sp>
        <p:nvSpPr>
          <p:cNvPr id="385" name="Shape 280"/>
          <p:cNvSpPr txBox="1"/>
          <p:nvPr/>
        </p:nvSpPr>
        <p:spPr>
          <a:xfrm>
            <a:off x="5869799" y="3733560"/>
            <a:ext cx="1515601" cy="201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3399" tIns="23399" rIns="23399" bIns="23399">
            <a:spAutoFit/>
          </a:bodyPr>
          <a:lstStyle>
            <a:lvl1pPr>
              <a:defRPr sz="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Производит изготовление и сборку печатной платы оборудования</a:t>
            </a:r>
          </a:p>
        </p:txBody>
      </p:sp>
      <p:sp>
        <p:nvSpPr>
          <p:cNvPr id="386" name="Shape 275"/>
          <p:cNvSpPr txBox="1"/>
          <p:nvPr/>
        </p:nvSpPr>
        <p:spPr>
          <a:xfrm>
            <a:off x="8281440" y="3434040"/>
            <a:ext cx="1256041" cy="196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3399" tIns="23399" rIns="23399" bIns="23399">
            <a:spAutoFit/>
          </a:bodyPr>
          <a:lstStyle/>
          <a:p>
            <a:pPr>
              <a:defRPr sz="600" b="1" spc="-1">
                <a:solidFill>
                  <a:srgbClr val="0C0C0C"/>
                </a:solidFill>
              </a:defRPr>
            </a:pPr>
            <a:r>
              <a:rPr dirty="0"/>
              <a:t>ООО "ФОРМЛАБ"</a:t>
            </a:r>
            <a:br>
              <a:rPr dirty="0"/>
            </a:br>
            <a:endParaRPr dirty="0"/>
          </a:p>
        </p:txBody>
      </p:sp>
      <p:sp>
        <p:nvSpPr>
          <p:cNvPr id="387" name="Shape 280"/>
          <p:cNvSpPr txBox="1"/>
          <p:nvPr/>
        </p:nvSpPr>
        <p:spPr>
          <a:xfrm>
            <a:off x="8281440" y="3551759"/>
            <a:ext cx="1219681" cy="201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3399" tIns="23399" rIns="23399" bIns="23399">
            <a:spAutoFit/>
          </a:bodyPr>
          <a:lstStyle>
            <a:lvl1pPr>
              <a:defRPr sz="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Разработка и производство корпусов для электроники</a:t>
            </a:r>
          </a:p>
        </p:txBody>
      </p:sp>
      <p:sp>
        <p:nvSpPr>
          <p:cNvPr id="389" name="TextBox 209"/>
          <p:cNvSpPr txBox="1"/>
          <p:nvPr/>
        </p:nvSpPr>
        <p:spPr>
          <a:xfrm>
            <a:off x="8109000" y="2410920"/>
            <a:ext cx="1349641" cy="629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/>
          <a:p>
            <a:pPr>
              <a:defRPr sz="1000" b="1" spc="-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Бурлакова Светлана</a:t>
            </a:r>
          </a:p>
          <a:p>
            <a:pPr>
              <a:defRPr sz="10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Бизнес-аналитик</a:t>
            </a:r>
          </a:p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ФГБОУ ВО «РГРТУ»</a:t>
            </a:r>
          </a:p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студент</a:t>
            </a:r>
          </a:p>
        </p:txBody>
      </p:sp>
      <p:sp>
        <p:nvSpPr>
          <p:cNvPr id="390" name="TextBox 210"/>
          <p:cNvSpPr txBox="1"/>
          <p:nvPr/>
        </p:nvSpPr>
        <p:spPr>
          <a:xfrm>
            <a:off x="6275880" y="2386079"/>
            <a:ext cx="1529641" cy="629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/>
          <a:p>
            <a:pPr>
              <a:defRPr sz="1000" b="1" spc="-1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Мейроян Мери</a:t>
            </a:r>
          </a:p>
          <a:p>
            <a:pPr>
              <a:defRPr sz="10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Маркетолог</a:t>
            </a:r>
          </a:p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ФГБОУ ВО «РГРТУ»</a:t>
            </a:r>
          </a:p>
          <a:p>
            <a:pPr>
              <a:defRPr sz="700" spc="-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студент</a:t>
            </a:r>
          </a:p>
        </p:txBody>
      </p:sp>
      <p:sp>
        <p:nvSpPr>
          <p:cNvPr id="394" name="Rectangle 2"/>
          <p:cNvSpPr txBox="1"/>
          <p:nvPr/>
        </p:nvSpPr>
        <p:spPr>
          <a:xfrm>
            <a:off x="62639" y="-187440"/>
            <a:ext cx="127001" cy="37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300"/>
            </a:lvl1pPr>
          </a:lstStyle>
          <a:p>
            <a:r>
              <a:rPr dirty="0"/>
              <a:t/>
            </a:r>
            <a:br>
              <a:rPr dirty="0"/>
            </a:br>
            <a:endParaRPr dirty="0"/>
          </a:p>
        </p:txBody>
      </p:sp>
      <p:pic>
        <p:nvPicPr>
          <p:cNvPr id="395" name="Рисунок 7" descr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0360" y="3418919"/>
            <a:ext cx="429121" cy="373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6" name="Рисунок 8" descr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7160" y="3311280"/>
            <a:ext cx="1110601" cy="25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7" name="image13.jpeg" descr="image13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9999" y="2386079"/>
            <a:ext cx="515881" cy="527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8" name="image14.jpeg" descr="image14.jpe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9999" y="2407319"/>
            <a:ext cx="439561" cy="5860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37230" y="1629729"/>
            <a:ext cx="474930" cy="6608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8017" y="1032691"/>
            <a:ext cx="518222" cy="5291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1529" y="1043024"/>
            <a:ext cx="528031" cy="516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11863" y="1680874"/>
            <a:ext cx="659593" cy="5105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extBox 3"/>
          <p:cNvSpPr txBox="1"/>
          <p:nvPr/>
        </p:nvSpPr>
        <p:spPr>
          <a:xfrm>
            <a:off x="449639" y="478080"/>
            <a:ext cx="1555060" cy="275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b="1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Актуальность проекта</a:t>
            </a:r>
          </a:p>
        </p:txBody>
      </p:sp>
      <p:sp>
        <p:nvSpPr>
          <p:cNvPr id="401" name="Прямая соединительная линия 6"/>
          <p:cNvSpPr/>
          <p:nvPr/>
        </p:nvSpPr>
        <p:spPr>
          <a:xfrm>
            <a:off x="380520" y="753839"/>
            <a:ext cx="9144360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402" name="Скругленный прямоугольник 7"/>
          <p:cNvSpPr/>
          <p:nvPr/>
        </p:nvSpPr>
        <p:spPr>
          <a:xfrm>
            <a:off x="44280" y="1063079"/>
            <a:ext cx="9817200" cy="4989602"/>
          </a:xfrm>
          <a:prstGeom prst="roundRect">
            <a:avLst>
              <a:gd name="adj" fmla="val 2133"/>
            </a:avLst>
          </a:prstGeom>
          <a:ln w="12600">
            <a:solidFill>
              <a:srgbClr val="808080"/>
            </a:solidFill>
            <a:miter/>
          </a:ln>
        </p:spPr>
        <p:txBody>
          <a:bodyPr lIns="0" tIns="0" rIns="0" bIns="0"/>
          <a:lstStyle/>
          <a:p>
            <a:pPr>
              <a:defRPr spc="-1"/>
            </a:pPr>
            <a:endParaRPr dirty="0"/>
          </a:p>
        </p:txBody>
      </p:sp>
      <p:sp>
        <p:nvSpPr>
          <p:cNvPr id="403" name="Программно-аппаратный комплекс для стабилизации размеров фокусного пятна микрофокусного источника рентгеновского излучения имеет высокую актуальность в настоящее время. В медицине и научных исследованиях, особенно в области нанотехнологий и материалове"/>
          <p:cNvSpPr txBox="1"/>
          <p:nvPr/>
        </p:nvSpPr>
        <p:spPr>
          <a:xfrm>
            <a:off x="166677" y="1076876"/>
            <a:ext cx="4718481" cy="255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/>
          <a:p>
            <a:pPr algn="just">
              <a:spcBef>
                <a:spcPts val="1100"/>
              </a:spcBef>
              <a:defRPr sz="1600" spc="-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Программно-аппаратный комплекс для стабилизации размеров фокусного пятна микрофокусного источника рентгеновского излучения имеет высокую актуальность в настоящее время. В медицине и научных исследованиях, особенно в области нанотехнологий и материаловедения, требуется высокоточное фокусированное рентгеновское излучение для анализа и визуализации объектов на микро- и наноуровне. </a:t>
            </a:r>
          </a:p>
        </p:txBody>
      </p:sp>
      <p:sp>
        <p:nvSpPr>
          <p:cNvPr id="404" name="TextBox 1"/>
          <p:cNvSpPr txBox="1"/>
          <p:nvPr/>
        </p:nvSpPr>
        <p:spPr>
          <a:xfrm>
            <a:off x="272879" y="-81444"/>
            <a:ext cx="9359642" cy="58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>
              <a:defRPr sz="1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Программно-аппаратный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стабилизации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пятна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рентгеновского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4CFDFAB-E647-4E0D-AA0D-8C3E98F1C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157" y="1148824"/>
            <a:ext cx="4132724" cy="229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274D0A1-46F0-4D70-8500-6A9147929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302" y="3434406"/>
            <a:ext cx="7802711" cy="255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extBox 3"/>
          <p:cNvSpPr txBox="1"/>
          <p:nvPr/>
        </p:nvSpPr>
        <p:spPr>
          <a:xfrm>
            <a:off x="380879" y="499417"/>
            <a:ext cx="779598" cy="24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b="1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Проблема</a:t>
            </a:r>
            <a:endParaRPr dirty="0"/>
          </a:p>
        </p:txBody>
      </p:sp>
      <p:sp>
        <p:nvSpPr>
          <p:cNvPr id="407" name="Прямая соединительная линия 6"/>
          <p:cNvSpPr/>
          <p:nvPr/>
        </p:nvSpPr>
        <p:spPr>
          <a:xfrm>
            <a:off x="380879" y="753839"/>
            <a:ext cx="9144002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408" name="TextBox 1"/>
          <p:cNvSpPr txBox="1"/>
          <p:nvPr/>
        </p:nvSpPr>
        <p:spPr>
          <a:xfrm>
            <a:off x="1752591" y="-83259"/>
            <a:ext cx="6400577" cy="829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>
            <a:lvl1pPr>
              <a:defRPr sz="1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Программно-аппаратный комплекс стабилизации размеров фокусного пятна микрофокусного источника рентгеновского излучения</a:t>
            </a:r>
          </a:p>
        </p:txBody>
      </p:sp>
      <p:sp>
        <p:nvSpPr>
          <p:cNvPr id="409" name="Прямоугольник"/>
          <p:cNvSpPr/>
          <p:nvPr/>
        </p:nvSpPr>
        <p:spPr>
          <a:xfrm>
            <a:off x="381958" y="857880"/>
            <a:ext cx="4319284" cy="5578201"/>
          </a:xfrm>
          <a:prstGeom prst="rect">
            <a:avLst/>
          </a:prstGeom>
          <a:noFill/>
          <a:ln w="3175" cap="flat">
            <a:solidFill>
              <a:srgbClr val="A6A6A6"/>
            </a:solidFill>
            <a:prstDash val="solid"/>
            <a:round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defRPr sz="1200" spc="-1"/>
            </a:pPr>
            <a:endParaRPr/>
          </a:p>
        </p:txBody>
      </p:sp>
      <p:sp>
        <p:nvSpPr>
          <p:cNvPr id="412" name="Прямоугольник"/>
          <p:cNvSpPr/>
          <p:nvPr/>
        </p:nvSpPr>
        <p:spPr>
          <a:xfrm>
            <a:off x="5127839" y="857880"/>
            <a:ext cx="4319283" cy="5578201"/>
          </a:xfrm>
          <a:prstGeom prst="rect">
            <a:avLst/>
          </a:prstGeom>
          <a:noFill/>
          <a:ln w="3175" cap="flat">
            <a:solidFill>
              <a:srgbClr val="A6A6A6"/>
            </a:solidFill>
            <a:prstDash val="solid"/>
            <a:round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defRPr sz="1200" spc="-1"/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80879" y="849602"/>
            <a:ext cx="432036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130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Микрофокусный источник рентгеновского излучения является главным звеном любой установки рентгеновского неразрушающего контроля, в которой реализуется метод проекционной рентгенографии или компьютерной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микротомографии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Программно-аппаратный комплекс для стабилизации размеров фокусного пятна микрофокусного источника рентгеновского излучения позволит решить обозначению проблему и вывести сегмент рынка рентгенодиагностического оборудования на новый уровень.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27839" y="857880"/>
            <a:ext cx="431928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</a:rPr>
              <a:t>Существующие аппаратные решения очень чувствительны к внешним воздействиям (пульсации рабочего напряжения, тока, вибрации) и требуют долгой ручной настройки оператором. Но даже при участии человека, невозможно своевременно реагировать на внешние изменения того или иного параметра. </a:t>
            </a:r>
            <a:endParaRPr lang="ru-RU" sz="1600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791E6BD0-1D22-4429-821C-22D9EA953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78" y="3311815"/>
            <a:ext cx="4092060" cy="312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E331B9-4F8A-4BEF-9330-905B99051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450" y="2823655"/>
            <a:ext cx="4092059" cy="32805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TextBox 3"/>
          <p:cNvSpPr txBox="1"/>
          <p:nvPr/>
        </p:nvSpPr>
        <p:spPr>
          <a:xfrm>
            <a:off x="529919" y="459947"/>
            <a:ext cx="2302217" cy="24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b="1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Описание</a:t>
            </a:r>
            <a:r>
              <a:rPr dirty="0"/>
              <a:t> </a:t>
            </a:r>
            <a:r>
              <a:rPr dirty="0" err="1"/>
              <a:t>продукта</a:t>
            </a:r>
            <a:r>
              <a:rPr dirty="0"/>
              <a:t> и </a:t>
            </a:r>
            <a:r>
              <a:rPr dirty="0" err="1"/>
              <a:t>технологии</a:t>
            </a:r>
            <a:endParaRPr dirty="0"/>
          </a:p>
        </p:txBody>
      </p:sp>
      <p:sp>
        <p:nvSpPr>
          <p:cNvPr id="417" name="Прямая соединительная линия 6"/>
          <p:cNvSpPr/>
          <p:nvPr/>
        </p:nvSpPr>
        <p:spPr>
          <a:xfrm>
            <a:off x="380520" y="753839"/>
            <a:ext cx="9144360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419" name="TextBox 2"/>
          <p:cNvSpPr txBox="1"/>
          <p:nvPr/>
        </p:nvSpPr>
        <p:spPr>
          <a:xfrm>
            <a:off x="1591560" y="825119"/>
            <a:ext cx="1365729" cy="2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Описание</a:t>
            </a:r>
            <a:r>
              <a:rPr dirty="0"/>
              <a:t> </a:t>
            </a:r>
            <a:r>
              <a:rPr dirty="0" err="1"/>
              <a:t>продукта</a:t>
            </a:r>
            <a:endParaRPr dirty="0"/>
          </a:p>
        </p:txBody>
      </p:sp>
      <p:sp>
        <p:nvSpPr>
          <p:cNvPr id="420" name="Прямая соединительная линия 5"/>
          <p:cNvSpPr/>
          <p:nvPr/>
        </p:nvSpPr>
        <p:spPr>
          <a:xfrm>
            <a:off x="4901400" y="754200"/>
            <a:ext cx="361" cy="610380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421" name="TextBox 17"/>
          <p:cNvSpPr txBox="1"/>
          <p:nvPr/>
        </p:nvSpPr>
        <p:spPr>
          <a:xfrm>
            <a:off x="6218640" y="826560"/>
            <a:ext cx="1379295" cy="24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Технология</a:t>
            </a:r>
            <a:r>
              <a:rPr dirty="0"/>
              <a:t> </a:t>
            </a:r>
            <a:r>
              <a:rPr dirty="0" err="1"/>
              <a:t>проекта</a:t>
            </a:r>
            <a:endParaRPr dirty="0"/>
          </a:p>
        </p:txBody>
      </p:sp>
      <p:sp>
        <p:nvSpPr>
          <p:cNvPr id="422" name="Закругленный прямоугольник"/>
          <p:cNvSpPr/>
          <p:nvPr/>
        </p:nvSpPr>
        <p:spPr>
          <a:xfrm>
            <a:off x="5073479" y="1166039"/>
            <a:ext cx="4224602" cy="5377682"/>
          </a:xfrm>
          <a:prstGeom prst="roundRect">
            <a:avLst>
              <a:gd name="adj" fmla="val 2129"/>
            </a:avLst>
          </a:prstGeom>
          <a:noFill/>
          <a:ln w="12600" cap="flat">
            <a:solidFill>
              <a:srgbClr val="808080"/>
            </a:solidFill>
            <a:prstDash val="solid"/>
            <a:miter lim="8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 spc="-1"/>
            </a:pPr>
            <a:endParaRPr/>
          </a:p>
        </p:txBody>
      </p:sp>
      <p:grpSp>
        <p:nvGrpSpPr>
          <p:cNvPr id="427" name="Скругленный прямоугольник 8"/>
          <p:cNvGrpSpPr/>
          <p:nvPr/>
        </p:nvGrpSpPr>
        <p:grpSpPr>
          <a:xfrm>
            <a:off x="529919" y="1166039"/>
            <a:ext cx="4224602" cy="5377682"/>
            <a:chOff x="0" y="0"/>
            <a:chExt cx="4224600" cy="5377680"/>
          </a:xfrm>
        </p:grpSpPr>
        <p:sp>
          <p:nvSpPr>
            <p:cNvPr id="425" name="Закругленный прямоугольник"/>
            <p:cNvSpPr/>
            <p:nvPr/>
          </p:nvSpPr>
          <p:spPr>
            <a:xfrm>
              <a:off x="0" y="0"/>
              <a:ext cx="4224600" cy="5377680"/>
            </a:xfrm>
            <a:prstGeom prst="roundRect">
              <a:avLst>
                <a:gd name="adj" fmla="val 2129"/>
              </a:avLst>
            </a:prstGeom>
            <a:noFill/>
            <a:ln w="12600" cap="flat">
              <a:solidFill>
                <a:srgbClr val="80808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 spc="-1"/>
              </a:pPr>
              <a:endParaRPr/>
            </a:p>
          </p:txBody>
        </p:sp>
        <p:sp>
          <p:nvSpPr>
            <p:cNvPr id="426" name="Характеристика продукта, что вы предлагаете, уникальные преимущества и выгоды для клиента"/>
            <p:cNvSpPr txBox="1"/>
            <p:nvPr/>
          </p:nvSpPr>
          <p:spPr>
            <a:xfrm>
              <a:off x="77759" y="32759"/>
              <a:ext cx="4069441" cy="159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4999" tIns="44999" rIns="44999" bIns="44999" numCol="1" anchor="t">
              <a:spAutoFit/>
            </a:bodyPr>
            <a:lstStyle>
              <a:lvl1pPr>
                <a:defRPr sz="1200" spc="-1">
                  <a:solidFill>
                    <a:srgbClr val="473848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Продукт существенно ускоряет процесс диагностики изделий и позволяет полностью автоматизировать процесс. Это позволит предприятию существенно увеличить объемы выпускаемой продукции в единицу времени, увеличить рентабельность производства и снизить издержки на обслуживающий персонал.</a:t>
              </a:r>
              <a:endParaRPr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extBox 1"/>
          <p:cNvSpPr txBox="1"/>
          <p:nvPr/>
        </p:nvSpPr>
        <p:spPr>
          <a:xfrm>
            <a:off x="1752411" y="-75883"/>
            <a:ext cx="6400577" cy="829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>
            <a:lvl1pPr>
              <a:defRPr sz="1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Программно-аппаратный комплекс стабилизации размеров фокусного пятна микрофокусного источника рентгеновского излучения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73479" y="1165137"/>
            <a:ext cx="422460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</a:rPr>
              <a:t>Программно-аппаратный комплекс будет обеспечивать непрерывный контроль и стабилизацию фокусного пятна, благодаря программным решениям, основанным на принципах нечеткой логики, позволяющих обрабатывать информацию, которую трудно представить в виде дискретных значений.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02F2F2F-B6AE-4057-98C7-E22D8D0A9A7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78" y="3000652"/>
            <a:ext cx="4069443" cy="339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6ACBBB-9FB7-4F46-9ED7-9060BFB1E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503" y="2524444"/>
            <a:ext cx="2314898" cy="2057687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403E23D-CC4B-473A-A98E-E84FDAA4D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428" y="4080189"/>
            <a:ext cx="3690505" cy="246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TextBox 3"/>
          <p:cNvSpPr txBox="1"/>
          <p:nvPr/>
        </p:nvSpPr>
        <p:spPr>
          <a:xfrm>
            <a:off x="521861" y="479300"/>
            <a:ext cx="1097380" cy="2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b="1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Рынок проекта</a:t>
            </a:r>
          </a:p>
        </p:txBody>
      </p:sp>
      <p:sp>
        <p:nvSpPr>
          <p:cNvPr id="430" name="Прямая соединительная линия 6"/>
          <p:cNvSpPr/>
          <p:nvPr/>
        </p:nvSpPr>
        <p:spPr>
          <a:xfrm>
            <a:off x="380520" y="753839"/>
            <a:ext cx="9144360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431" name="1. Рынок многомиллиардный, и мы можем воспользоваться этой возможностью.…"/>
          <p:cNvSpPr txBox="1"/>
          <p:nvPr/>
        </p:nvSpPr>
        <p:spPr>
          <a:xfrm>
            <a:off x="755782" y="1295513"/>
            <a:ext cx="4703985" cy="5015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/>
          <a:p>
            <a:pPr algn="just">
              <a:defRPr sz="2600" spc="-2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/>
              <a:t>1. </a:t>
            </a:r>
            <a:r>
              <a:rPr sz="2000" dirty="0" err="1"/>
              <a:t>Рынок</a:t>
            </a:r>
            <a:r>
              <a:rPr sz="2000" dirty="0"/>
              <a:t> </a:t>
            </a:r>
            <a:r>
              <a:rPr sz="2000" dirty="0" err="1"/>
              <a:t>многомиллиардный</a:t>
            </a:r>
            <a:r>
              <a:rPr sz="2000" dirty="0"/>
              <a:t>, и </a:t>
            </a:r>
            <a:r>
              <a:rPr sz="2000" dirty="0" err="1"/>
              <a:t>мы</a:t>
            </a:r>
            <a:r>
              <a:rPr sz="2000" dirty="0"/>
              <a:t> </a:t>
            </a:r>
            <a:r>
              <a:rPr sz="2000" dirty="0" err="1"/>
              <a:t>можем</a:t>
            </a:r>
            <a:r>
              <a:rPr sz="2000" dirty="0"/>
              <a:t> </a:t>
            </a:r>
            <a:r>
              <a:rPr sz="2000" dirty="0" err="1"/>
              <a:t>воспользоваться</a:t>
            </a:r>
            <a:r>
              <a:rPr sz="2000" dirty="0"/>
              <a:t> </a:t>
            </a:r>
            <a:r>
              <a:rPr sz="2000" dirty="0" err="1"/>
              <a:t>этой</a:t>
            </a:r>
            <a:r>
              <a:rPr sz="2000" dirty="0"/>
              <a:t> </a:t>
            </a:r>
            <a:r>
              <a:rPr sz="2000" dirty="0" err="1"/>
              <a:t>возможностью</a:t>
            </a:r>
            <a:r>
              <a:rPr sz="2000" dirty="0"/>
              <a:t>.</a:t>
            </a:r>
          </a:p>
          <a:p>
            <a:pPr algn="just">
              <a:defRPr sz="2600" spc="-2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/>
              <a:t>2. </a:t>
            </a:r>
            <a:r>
              <a:rPr sz="2000" dirty="0" err="1"/>
              <a:t>Существует</a:t>
            </a:r>
            <a:r>
              <a:rPr sz="2000" dirty="0"/>
              <a:t> </a:t>
            </a:r>
            <a:r>
              <a:rPr sz="2000" dirty="0" err="1"/>
              <a:t>спрос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наш</a:t>
            </a:r>
            <a:r>
              <a:rPr sz="2000" dirty="0"/>
              <a:t> </a:t>
            </a:r>
            <a:r>
              <a:rPr sz="2000" dirty="0" err="1"/>
              <a:t>продукт</a:t>
            </a:r>
            <a:r>
              <a:rPr sz="2000" dirty="0"/>
              <a:t>, </a:t>
            </a:r>
            <a:r>
              <a:rPr sz="2000" dirty="0" err="1"/>
              <a:t>поэтому</a:t>
            </a:r>
            <a:r>
              <a:rPr sz="2000" dirty="0"/>
              <a:t> у </a:t>
            </a:r>
            <a:r>
              <a:rPr sz="2000" dirty="0" err="1"/>
              <a:t>нас</a:t>
            </a:r>
            <a:r>
              <a:rPr sz="2000" dirty="0"/>
              <a:t> </a:t>
            </a:r>
            <a:r>
              <a:rPr sz="2000" dirty="0" err="1"/>
              <a:t>есть</a:t>
            </a:r>
            <a:r>
              <a:rPr sz="2000" dirty="0"/>
              <a:t> </a:t>
            </a:r>
            <a:r>
              <a:rPr sz="2000" dirty="0" err="1"/>
              <a:t>все</a:t>
            </a:r>
            <a:r>
              <a:rPr sz="2000" dirty="0"/>
              <a:t> </a:t>
            </a:r>
            <a:r>
              <a:rPr sz="2000" dirty="0" err="1"/>
              <a:t>шансы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успех</a:t>
            </a:r>
            <a:r>
              <a:rPr sz="2000" dirty="0"/>
              <a:t>.</a:t>
            </a:r>
          </a:p>
          <a:p>
            <a:pPr algn="just">
              <a:defRPr sz="2600" spc="-2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/>
              <a:t>3. </a:t>
            </a:r>
            <a:r>
              <a:rPr sz="2000" dirty="0" err="1"/>
              <a:t>Наша</a:t>
            </a:r>
            <a:r>
              <a:rPr sz="2000" dirty="0"/>
              <a:t> </a:t>
            </a:r>
            <a:r>
              <a:rPr sz="2000" dirty="0" err="1"/>
              <a:t>цель</a:t>
            </a:r>
            <a:r>
              <a:rPr sz="2000" dirty="0"/>
              <a:t> - </a:t>
            </a:r>
            <a:r>
              <a:rPr sz="2000" dirty="0" err="1"/>
              <a:t>занять</a:t>
            </a:r>
            <a:r>
              <a:rPr sz="2000" dirty="0"/>
              <a:t> 80% </a:t>
            </a:r>
            <a:r>
              <a:rPr sz="2000" dirty="0" err="1"/>
              <a:t>долю</a:t>
            </a:r>
            <a:r>
              <a:rPr sz="2000" dirty="0"/>
              <a:t> </a:t>
            </a:r>
            <a:r>
              <a:rPr sz="2000" dirty="0" err="1"/>
              <a:t>рынка</a:t>
            </a:r>
            <a:r>
              <a:rPr sz="2000" dirty="0"/>
              <a:t>, и </a:t>
            </a:r>
            <a:r>
              <a:rPr sz="2000" dirty="0" err="1"/>
              <a:t>мы</a:t>
            </a:r>
            <a:r>
              <a:rPr sz="2000" dirty="0"/>
              <a:t> </a:t>
            </a:r>
            <a:r>
              <a:rPr sz="2000" dirty="0" err="1"/>
              <a:t>готовы</a:t>
            </a:r>
            <a:r>
              <a:rPr sz="2000" dirty="0"/>
              <a:t> </a:t>
            </a:r>
            <a:r>
              <a:rPr sz="2000" dirty="0" err="1"/>
              <a:t>приложить</a:t>
            </a:r>
            <a:r>
              <a:rPr sz="2000" dirty="0"/>
              <a:t> </a:t>
            </a:r>
            <a:r>
              <a:rPr sz="2000" dirty="0" err="1"/>
              <a:t>все</a:t>
            </a:r>
            <a:r>
              <a:rPr sz="2000" dirty="0"/>
              <a:t> </a:t>
            </a:r>
            <a:r>
              <a:rPr sz="2000" dirty="0" err="1"/>
              <a:t>усилия</a:t>
            </a:r>
            <a:r>
              <a:rPr sz="2000" dirty="0"/>
              <a:t>, </a:t>
            </a:r>
            <a:r>
              <a:rPr sz="2000" dirty="0" err="1"/>
              <a:t>чтобы</a:t>
            </a:r>
            <a:r>
              <a:rPr sz="2000" dirty="0"/>
              <a:t> </a:t>
            </a:r>
            <a:r>
              <a:rPr sz="2000" dirty="0" err="1"/>
              <a:t>достичь</a:t>
            </a:r>
            <a:r>
              <a:rPr sz="2000" dirty="0"/>
              <a:t> </a:t>
            </a:r>
            <a:r>
              <a:rPr sz="2000" dirty="0" err="1"/>
              <a:t>этой</a:t>
            </a:r>
            <a:r>
              <a:rPr sz="2000" dirty="0"/>
              <a:t> </a:t>
            </a:r>
            <a:r>
              <a:rPr sz="2000" dirty="0" err="1"/>
              <a:t>цели</a:t>
            </a:r>
            <a:r>
              <a:rPr sz="2000" dirty="0"/>
              <a:t>.</a:t>
            </a:r>
          </a:p>
          <a:p>
            <a:pPr algn="just">
              <a:defRPr sz="2600" spc="-2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/>
              <a:t>4. </a:t>
            </a:r>
            <a:r>
              <a:rPr sz="2000" dirty="0" err="1"/>
              <a:t>Российский</a:t>
            </a:r>
            <a:r>
              <a:rPr sz="2000" dirty="0"/>
              <a:t> </a:t>
            </a:r>
            <a:r>
              <a:rPr sz="2000" dirty="0" err="1"/>
              <a:t>рынок</a:t>
            </a:r>
            <a:r>
              <a:rPr sz="2000" dirty="0"/>
              <a:t> в </a:t>
            </a:r>
            <a:r>
              <a:rPr sz="2000" dirty="0" err="1"/>
              <a:t>настоящее</a:t>
            </a:r>
            <a:r>
              <a:rPr sz="2000" dirty="0"/>
              <a:t> </a:t>
            </a:r>
            <a:r>
              <a:rPr sz="2000" dirty="0" err="1"/>
              <a:t>время</a:t>
            </a:r>
            <a:r>
              <a:rPr sz="2000" dirty="0"/>
              <a:t> </a:t>
            </a:r>
            <a:r>
              <a:rPr sz="2000" dirty="0" err="1"/>
              <a:t>свободен</a:t>
            </a:r>
            <a:r>
              <a:rPr sz="2000" dirty="0"/>
              <a:t>, </a:t>
            </a:r>
            <a:r>
              <a:rPr sz="2000" dirty="0" err="1"/>
              <a:t>так</a:t>
            </a:r>
            <a:r>
              <a:rPr sz="2000" dirty="0"/>
              <a:t> </a:t>
            </a:r>
            <a:r>
              <a:rPr sz="2000" dirty="0" err="1"/>
              <a:t>как</a:t>
            </a:r>
            <a:r>
              <a:rPr sz="2000" dirty="0"/>
              <a:t> </a:t>
            </a:r>
            <a:r>
              <a:rPr sz="2000" dirty="0" err="1"/>
              <a:t>большинство</a:t>
            </a:r>
            <a:r>
              <a:rPr sz="2000" dirty="0"/>
              <a:t> </a:t>
            </a:r>
            <a:r>
              <a:rPr sz="2000" dirty="0" err="1"/>
              <a:t>иностранных</a:t>
            </a:r>
            <a:r>
              <a:rPr sz="2000" dirty="0"/>
              <a:t> </a:t>
            </a:r>
            <a:r>
              <a:rPr sz="2000" dirty="0" err="1"/>
              <a:t>компаний</a:t>
            </a:r>
            <a:r>
              <a:rPr sz="2000" dirty="0"/>
              <a:t> </a:t>
            </a:r>
            <a:r>
              <a:rPr sz="2000" dirty="0" err="1"/>
              <a:t>уже</a:t>
            </a:r>
            <a:r>
              <a:rPr sz="2000" dirty="0"/>
              <a:t> </a:t>
            </a:r>
            <a:r>
              <a:rPr sz="2000" dirty="0" err="1"/>
              <a:t>покинули</a:t>
            </a:r>
            <a:r>
              <a:rPr sz="2000" dirty="0"/>
              <a:t> </a:t>
            </a:r>
            <a:r>
              <a:rPr sz="2000" dirty="0" err="1"/>
              <a:t>его</a:t>
            </a:r>
            <a:r>
              <a:rPr sz="2000" dirty="0"/>
              <a:t>.</a:t>
            </a:r>
          </a:p>
          <a:p>
            <a:pPr algn="just">
              <a:defRPr sz="2600" spc="-2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/>
              <a:t>5. </a:t>
            </a:r>
            <a:r>
              <a:rPr sz="2000" dirty="0" err="1"/>
              <a:t>Мы</a:t>
            </a:r>
            <a:r>
              <a:rPr sz="2000" dirty="0"/>
              <a:t> </a:t>
            </a:r>
            <a:r>
              <a:rPr sz="2000" dirty="0" err="1"/>
              <a:t>видим</a:t>
            </a:r>
            <a:r>
              <a:rPr sz="2000" dirty="0"/>
              <a:t> </a:t>
            </a:r>
            <a:r>
              <a:rPr sz="2000" dirty="0" err="1"/>
              <a:t>возможность</a:t>
            </a:r>
            <a:r>
              <a:rPr sz="2000" dirty="0"/>
              <a:t> </a:t>
            </a:r>
            <a:r>
              <a:rPr sz="2000" dirty="0" err="1"/>
              <a:t>наращивания</a:t>
            </a:r>
            <a:r>
              <a:rPr sz="2000" dirty="0"/>
              <a:t> </a:t>
            </a:r>
            <a:r>
              <a:rPr sz="2000" dirty="0" err="1"/>
              <a:t>нашего</a:t>
            </a:r>
            <a:r>
              <a:rPr sz="2000" dirty="0"/>
              <a:t> </a:t>
            </a:r>
            <a:r>
              <a:rPr sz="2000" dirty="0" err="1"/>
              <a:t>бизнеса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российском</a:t>
            </a:r>
            <a:r>
              <a:rPr sz="2000" dirty="0"/>
              <a:t> </a:t>
            </a:r>
            <a:r>
              <a:rPr sz="2000" dirty="0" err="1"/>
              <a:t>рынке</a:t>
            </a:r>
            <a:r>
              <a:rPr sz="2000" dirty="0"/>
              <a:t> и </a:t>
            </a:r>
            <a:r>
              <a:rPr sz="2000" dirty="0" err="1"/>
              <a:t>готовы</a:t>
            </a:r>
            <a:r>
              <a:rPr sz="2000" dirty="0"/>
              <a:t> </a:t>
            </a:r>
            <a:r>
              <a:rPr sz="2000" dirty="0" err="1"/>
              <a:t>воспользоваться</a:t>
            </a:r>
            <a:r>
              <a:rPr sz="2000" dirty="0"/>
              <a:t> </a:t>
            </a:r>
            <a:r>
              <a:rPr sz="2000" dirty="0" err="1"/>
              <a:t>этим</a:t>
            </a:r>
            <a:r>
              <a:rPr sz="2000" dirty="0"/>
              <a:t> </a:t>
            </a:r>
            <a:r>
              <a:rPr sz="2000" dirty="0" err="1"/>
              <a:t>преимуществом</a:t>
            </a:r>
            <a:r>
              <a:rPr sz="2000" dirty="0"/>
              <a:t>.</a:t>
            </a:r>
          </a:p>
        </p:txBody>
      </p:sp>
      <p:sp>
        <p:nvSpPr>
          <p:cNvPr id="432" name="TextBox 1"/>
          <p:cNvSpPr txBox="1"/>
          <p:nvPr/>
        </p:nvSpPr>
        <p:spPr>
          <a:xfrm>
            <a:off x="273179" y="-15659"/>
            <a:ext cx="9359642" cy="58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>
              <a:defRPr sz="1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Программно-аппаратный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стабилизации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пятна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рентгеновского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604676C-214F-456D-B8B3-A3E2E5993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767" y="2778195"/>
            <a:ext cx="4446233" cy="407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extBox 3"/>
          <p:cNvSpPr txBox="1"/>
          <p:nvPr/>
        </p:nvSpPr>
        <p:spPr>
          <a:xfrm>
            <a:off x="497519" y="464759"/>
            <a:ext cx="907187" cy="2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b="1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Конкуренты</a:t>
            </a:r>
          </a:p>
        </p:txBody>
      </p:sp>
      <p:sp>
        <p:nvSpPr>
          <p:cNvPr id="435" name="Прямая соединительная линия 6"/>
          <p:cNvSpPr/>
          <p:nvPr/>
        </p:nvSpPr>
        <p:spPr>
          <a:xfrm>
            <a:off x="380520" y="753839"/>
            <a:ext cx="9144360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436" name="Закрытое акционерное общество «ЭЛТЕХ-Мед» является одним из основателей Ассоциации российских производителей рентгеновской техники.…"/>
          <p:cNvSpPr txBox="1"/>
          <p:nvPr/>
        </p:nvSpPr>
        <p:spPr>
          <a:xfrm>
            <a:off x="434804" y="896376"/>
            <a:ext cx="3265947" cy="767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/>
          <a:p>
            <a:pPr>
              <a:spcBef>
                <a:spcPts val="1100"/>
              </a:spcBef>
              <a:defRPr sz="1600" i="1" spc="-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 З</a:t>
            </a:r>
            <a:r>
              <a:rPr lang="ru-RU" dirty="0"/>
              <a:t>АО</a:t>
            </a:r>
            <a:r>
              <a:rPr dirty="0"/>
              <a:t> «ЭЛТЕХ-</a:t>
            </a:r>
            <a:r>
              <a:rPr dirty="0" err="1"/>
              <a:t>Мед</a:t>
            </a:r>
            <a:r>
              <a:rPr dirty="0"/>
              <a:t>» </a:t>
            </a:r>
            <a:r>
              <a:rPr sz="1400" dirty="0" err="1"/>
              <a:t>является</a:t>
            </a:r>
            <a:r>
              <a:rPr sz="1400" dirty="0"/>
              <a:t> </a:t>
            </a:r>
            <a:r>
              <a:rPr sz="1400" dirty="0" err="1"/>
              <a:t>одним</a:t>
            </a:r>
            <a:r>
              <a:rPr sz="1400" dirty="0"/>
              <a:t> </a:t>
            </a:r>
            <a:r>
              <a:rPr sz="1400" dirty="0" err="1"/>
              <a:t>из</a:t>
            </a:r>
            <a:r>
              <a:rPr sz="1400" dirty="0"/>
              <a:t> </a:t>
            </a:r>
            <a:r>
              <a:rPr sz="1400" dirty="0" err="1"/>
              <a:t>основателеи</a:t>
            </a:r>
            <a:r>
              <a:rPr sz="1400" dirty="0"/>
              <a:t>̆ </a:t>
            </a:r>
            <a:r>
              <a:rPr sz="1400" dirty="0" err="1"/>
              <a:t>Ассоциации</a:t>
            </a:r>
            <a:r>
              <a:rPr sz="1400" dirty="0"/>
              <a:t> </a:t>
            </a:r>
            <a:r>
              <a:rPr sz="1400" dirty="0" err="1"/>
              <a:t>российских</a:t>
            </a:r>
            <a:r>
              <a:rPr sz="1400" dirty="0"/>
              <a:t> </a:t>
            </a:r>
            <a:r>
              <a:rPr sz="1400" dirty="0" err="1"/>
              <a:t>производителеи</a:t>
            </a:r>
            <a:r>
              <a:rPr sz="1400" dirty="0"/>
              <a:t>̆ </a:t>
            </a:r>
            <a:r>
              <a:rPr sz="1400" dirty="0" err="1"/>
              <a:t>рентгеновскои</a:t>
            </a:r>
            <a:r>
              <a:rPr sz="1400" dirty="0"/>
              <a:t>̆ </a:t>
            </a:r>
            <a:r>
              <a:rPr sz="1400" dirty="0" err="1"/>
              <a:t>техники</a:t>
            </a:r>
            <a:r>
              <a:rPr sz="1400" dirty="0"/>
              <a:t>. </a:t>
            </a:r>
            <a:endParaRPr lang="ru-RU" sz="1400" dirty="0"/>
          </a:p>
        </p:txBody>
      </p:sp>
      <p:sp>
        <p:nvSpPr>
          <p:cNvPr id="437" name="TextBox 1"/>
          <p:cNvSpPr txBox="1"/>
          <p:nvPr/>
        </p:nvSpPr>
        <p:spPr>
          <a:xfrm>
            <a:off x="172079" y="8999"/>
            <a:ext cx="9359642" cy="58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>
              <a:defRPr sz="1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Программно-аппаратный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стабилизации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пятна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рентгеновского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88DD16-C0C2-49A7-93CD-539DC9329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53" y="1687071"/>
            <a:ext cx="2377915" cy="36156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2CD155-1688-407E-866F-89D4A0DE5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723" y="2445878"/>
            <a:ext cx="3143689" cy="31341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197714-FC6F-41E2-A6B2-62E06F8F4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033" y="5056207"/>
            <a:ext cx="3867690" cy="1609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821FB0-58F1-4FF2-A859-92F97D622AC2}"/>
              </a:ext>
            </a:extLst>
          </p:cNvPr>
          <p:cNvSpPr txBox="1"/>
          <p:nvPr/>
        </p:nvSpPr>
        <p:spPr>
          <a:xfrm>
            <a:off x="6976465" y="1148462"/>
            <a:ext cx="2705482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«МЕДИЦИНСКИЕ ТЕХНОЛОГИИ Лтд» — один из ведущих отечественных разработчиков и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производителеи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̆ инновационного медицинского</a:t>
            </a:r>
            <a:endParaRPr kumimoji="0" lang="ru-RU" sz="14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741FCB-499B-45ED-A384-A456ED49EEBE}"/>
              </a:ext>
            </a:extLst>
          </p:cNvPr>
          <p:cNvSpPr txBox="1"/>
          <p:nvPr/>
        </p:nvSpPr>
        <p:spPr>
          <a:xfrm>
            <a:off x="3028402" y="2445878"/>
            <a:ext cx="3049959" cy="22955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just">
              <a:spcBef>
                <a:spcPts val="1100"/>
              </a:spcBef>
              <a:defRPr sz="1400" i="1" spc="-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ru-RU" dirty="0"/>
              <a:t>НПАО «АМИКО» (Непубличное акционерное общество «АМИКО») – </a:t>
            </a:r>
            <a:r>
              <a:rPr lang="ru-RU" dirty="0" err="1"/>
              <a:t>российскии</a:t>
            </a:r>
            <a:r>
              <a:rPr lang="ru-RU" dirty="0"/>
              <a:t>̆ разработчик и производитель медицинского рентгенодиагностического оборудования и аксессуаров для рентгенодиагностики.</a:t>
            </a:r>
            <a:br>
              <a:rPr lang="ru-RU" dirty="0"/>
            </a:br>
            <a:r>
              <a:rPr lang="ru-RU" dirty="0"/>
              <a:t>Осуществляет поставки во все регионы России, страны ближнего и дальнего зарубежья.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extBox 1"/>
          <p:cNvSpPr txBox="1"/>
          <p:nvPr/>
        </p:nvSpPr>
        <p:spPr>
          <a:xfrm>
            <a:off x="478080" y="518039"/>
            <a:ext cx="1736640" cy="2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>
              <a:defRPr sz="1200" b="1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Бизнес-модель</a:t>
            </a:r>
          </a:p>
        </p:txBody>
      </p:sp>
      <p:sp>
        <p:nvSpPr>
          <p:cNvPr id="440" name="Прямая соединительная линия 2"/>
          <p:cNvSpPr/>
          <p:nvPr/>
        </p:nvSpPr>
        <p:spPr>
          <a:xfrm>
            <a:off x="380520" y="753839"/>
            <a:ext cx="9144360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441" name="Скругленный прямоугольник 5"/>
          <p:cNvSpPr/>
          <p:nvPr/>
        </p:nvSpPr>
        <p:spPr>
          <a:xfrm>
            <a:off x="529919" y="1127159"/>
            <a:ext cx="8676001" cy="5377681"/>
          </a:xfrm>
          <a:prstGeom prst="roundRect">
            <a:avLst>
              <a:gd name="adj" fmla="val 2129"/>
            </a:avLst>
          </a:prstGeom>
          <a:ln w="12600">
            <a:solidFill>
              <a:srgbClr val="808080"/>
            </a:solidFill>
            <a:miter/>
          </a:ln>
        </p:spPr>
        <p:txBody>
          <a:bodyPr lIns="0" tIns="0" rIns="0" bIns="0"/>
          <a:lstStyle/>
          <a:p>
            <a:pPr>
              <a:defRPr sz="1200" spc="-1"/>
            </a:pPr>
            <a:endParaRPr/>
          </a:p>
        </p:txBody>
      </p:sp>
      <p:sp>
        <p:nvSpPr>
          <p:cNvPr id="443" name="Программно-аппаратный комплекс стабилизации размеров фокусного пятна микрофокусного источника рентгеновского излучения"/>
          <p:cNvSpPr txBox="1"/>
          <p:nvPr/>
        </p:nvSpPr>
        <p:spPr>
          <a:xfrm>
            <a:off x="329603" y="4769"/>
            <a:ext cx="9576397" cy="58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>
            <a:lvl1pPr>
              <a:defRPr sz="1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Программно-аппаратный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стабилизации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пятна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рентгеновского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4" y="1557340"/>
            <a:ext cx="8439830" cy="45173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Box 3"/>
          <p:cNvSpPr txBox="1"/>
          <p:nvPr/>
        </p:nvSpPr>
        <p:spPr>
          <a:xfrm>
            <a:off x="497471" y="510935"/>
            <a:ext cx="1726799" cy="24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defRPr sz="1200" b="1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Финансовые</a:t>
            </a:r>
            <a:r>
              <a:rPr dirty="0"/>
              <a:t> </a:t>
            </a:r>
            <a:r>
              <a:rPr dirty="0" err="1"/>
              <a:t>показатели</a:t>
            </a:r>
            <a:endParaRPr dirty="0"/>
          </a:p>
        </p:txBody>
      </p:sp>
      <p:sp>
        <p:nvSpPr>
          <p:cNvPr id="446" name="Прямая соединительная линия 6"/>
          <p:cNvSpPr/>
          <p:nvPr/>
        </p:nvSpPr>
        <p:spPr>
          <a:xfrm>
            <a:off x="380520" y="753839"/>
            <a:ext cx="9144360" cy="721"/>
          </a:xfrm>
          <a:prstGeom prst="line">
            <a:avLst/>
          </a:prstGeom>
          <a:ln w="6480">
            <a:solidFill>
              <a:srgbClr val="8E708F"/>
            </a:solidFill>
            <a:prstDash val="sysDot"/>
            <a:miter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448" name="Скругленный прямоугольник 4"/>
          <p:cNvSpPr/>
          <p:nvPr/>
        </p:nvSpPr>
        <p:spPr>
          <a:xfrm>
            <a:off x="-12403" y="719881"/>
            <a:ext cx="9930806" cy="5702787"/>
          </a:xfrm>
          <a:prstGeom prst="roundRect">
            <a:avLst>
              <a:gd name="adj" fmla="val 1723"/>
            </a:avLst>
          </a:prstGeom>
          <a:ln w="12600">
            <a:solidFill>
              <a:srgbClr val="808080"/>
            </a:solidFill>
            <a:miter/>
          </a:ln>
        </p:spPr>
        <p:txBody>
          <a:bodyPr lIns="0" tIns="0" rIns="0" bIns="0"/>
          <a:lstStyle/>
          <a:p>
            <a:pPr>
              <a:defRPr spc="-1"/>
            </a:pPr>
            <a:endParaRPr/>
          </a:p>
        </p:txBody>
      </p:sp>
      <p:sp>
        <p:nvSpPr>
          <p:cNvPr id="449" name="Программно-аппаратный комплекс стабилизации размеров фокусного пятна микрофокусного источника рентгеновского излучения"/>
          <p:cNvSpPr txBox="1"/>
          <p:nvPr/>
        </p:nvSpPr>
        <p:spPr>
          <a:xfrm>
            <a:off x="159798" y="4769"/>
            <a:ext cx="9632271" cy="58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>
            <a:lvl1pPr>
              <a:defRPr sz="1500" spc="-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Программно-аппаратный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стабилизации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пятна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микрофокусного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рентгеновского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" name="Текст"/>
          <p:cNvSpPr txBox="1"/>
          <p:nvPr/>
        </p:nvSpPr>
        <p:spPr>
          <a:xfrm>
            <a:off x="-5147874" y="1178941"/>
            <a:ext cx="3691967" cy="25922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endParaRPr/>
          </a:p>
        </p:txBody>
      </p:sp>
      <p:sp>
        <p:nvSpPr>
          <p:cNvPr id="451" name="Модель коммерциализации при продаже продукта и лицензировании может быть различной, в зависимости от условий и целей компании. Ниже представлены некоторые распространенные модели:…"/>
          <p:cNvSpPr txBox="1"/>
          <p:nvPr/>
        </p:nvSpPr>
        <p:spPr>
          <a:xfrm>
            <a:off x="159798" y="886353"/>
            <a:ext cx="9632272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 defTabSz="457200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 err="1"/>
              <a:t>Модель</a:t>
            </a:r>
            <a:r>
              <a:rPr sz="2000" dirty="0"/>
              <a:t> </a:t>
            </a:r>
            <a:r>
              <a:rPr sz="2000" dirty="0" err="1"/>
              <a:t>коммерциализации</a:t>
            </a:r>
            <a:r>
              <a:rPr sz="2000" dirty="0"/>
              <a:t> </a:t>
            </a:r>
            <a:r>
              <a:rPr sz="2000" dirty="0" err="1"/>
              <a:t>при</a:t>
            </a:r>
            <a:r>
              <a:rPr sz="2000" dirty="0"/>
              <a:t> </a:t>
            </a:r>
            <a:r>
              <a:rPr sz="2000" dirty="0" err="1"/>
              <a:t>продаже</a:t>
            </a:r>
            <a:r>
              <a:rPr sz="2000" dirty="0"/>
              <a:t> </a:t>
            </a:r>
            <a:r>
              <a:rPr sz="2000" dirty="0" err="1"/>
              <a:t>продукта</a:t>
            </a:r>
            <a:r>
              <a:rPr sz="2000" dirty="0"/>
              <a:t> и </a:t>
            </a:r>
            <a:r>
              <a:rPr sz="2000" dirty="0" err="1"/>
              <a:t>лицензировании</a:t>
            </a:r>
            <a:r>
              <a:rPr sz="2000" dirty="0"/>
              <a:t> </a:t>
            </a:r>
            <a:r>
              <a:rPr sz="2000" dirty="0" err="1"/>
              <a:t>может</a:t>
            </a:r>
            <a:r>
              <a:rPr sz="2000" dirty="0"/>
              <a:t> </a:t>
            </a:r>
            <a:r>
              <a:rPr sz="2000" dirty="0" err="1"/>
              <a:t>быть</a:t>
            </a:r>
            <a:r>
              <a:rPr sz="2000" dirty="0"/>
              <a:t> </a:t>
            </a:r>
            <a:r>
              <a:rPr sz="2000" dirty="0" err="1"/>
              <a:t>различной</a:t>
            </a:r>
            <a:r>
              <a:rPr sz="2000" dirty="0"/>
              <a:t>, в </a:t>
            </a:r>
            <a:r>
              <a:rPr sz="2000" dirty="0" err="1"/>
              <a:t>зависимости</a:t>
            </a:r>
            <a:r>
              <a:rPr sz="2000" dirty="0"/>
              <a:t> </a:t>
            </a:r>
            <a:r>
              <a:rPr sz="2000" dirty="0" err="1"/>
              <a:t>от</a:t>
            </a:r>
            <a:r>
              <a:rPr sz="2000" dirty="0"/>
              <a:t> </a:t>
            </a:r>
            <a:r>
              <a:rPr sz="2000" dirty="0" err="1"/>
              <a:t>условий</a:t>
            </a:r>
            <a:r>
              <a:rPr sz="2000" dirty="0"/>
              <a:t> и </a:t>
            </a:r>
            <a:r>
              <a:rPr sz="2000" dirty="0" err="1"/>
              <a:t>целей</a:t>
            </a:r>
            <a:r>
              <a:rPr sz="2000" dirty="0"/>
              <a:t> </a:t>
            </a:r>
            <a:r>
              <a:rPr sz="2000" dirty="0" err="1"/>
              <a:t>компании</a:t>
            </a:r>
            <a:r>
              <a:rPr sz="2000" dirty="0"/>
              <a:t>. </a:t>
            </a:r>
            <a:r>
              <a:rPr sz="2000" dirty="0" err="1"/>
              <a:t>Ниже</a:t>
            </a:r>
            <a:r>
              <a:rPr sz="2000" dirty="0"/>
              <a:t> </a:t>
            </a:r>
            <a:r>
              <a:rPr sz="2000" dirty="0" err="1"/>
              <a:t>представлены</a:t>
            </a:r>
            <a:r>
              <a:rPr sz="2000" dirty="0"/>
              <a:t> </a:t>
            </a:r>
            <a:r>
              <a:rPr sz="2000" dirty="0" err="1"/>
              <a:t>некоторые</a:t>
            </a:r>
            <a:r>
              <a:rPr sz="2000" dirty="0"/>
              <a:t> </a:t>
            </a:r>
            <a:r>
              <a:rPr sz="2000" dirty="0" err="1"/>
              <a:t>распространенные</a:t>
            </a:r>
            <a:r>
              <a:rPr sz="2000" dirty="0"/>
              <a:t> </a:t>
            </a:r>
            <a:r>
              <a:rPr sz="2000" dirty="0" err="1"/>
              <a:t>модели</a:t>
            </a:r>
            <a:r>
              <a:rPr sz="2000" dirty="0"/>
              <a:t>:</a:t>
            </a:r>
          </a:p>
          <a:p>
            <a:pPr algn="just" defTabSz="457200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/>
              <a:t>1. </a:t>
            </a:r>
            <a:r>
              <a:rPr sz="2000" dirty="0" err="1"/>
              <a:t>Продажа</a:t>
            </a:r>
            <a:r>
              <a:rPr sz="2000" dirty="0"/>
              <a:t> </a:t>
            </a:r>
            <a:r>
              <a:rPr sz="2000" dirty="0" err="1"/>
              <a:t>продукта</a:t>
            </a:r>
            <a:r>
              <a:rPr sz="2000" dirty="0"/>
              <a:t> с </a:t>
            </a:r>
            <a:r>
              <a:rPr sz="2000" dirty="0" err="1"/>
              <a:t>оплатой</a:t>
            </a:r>
            <a:r>
              <a:rPr sz="2000" dirty="0"/>
              <a:t> </a:t>
            </a:r>
            <a:r>
              <a:rPr sz="2000" dirty="0" err="1"/>
              <a:t>одноразовой</a:t>
            </a:r>
            <a:r>
              <a:rPr sz="2000" dirty="0"/>
              <a:t> </a:t>
            </a:r>
            <a:r>
              <a:rPr sz="2000" dirty="0" err="1" smtClean="0"/>
              <a:t>покупкой</a:t>
            </a:r>
            <a:endParaRPr sz="2000" dirty="0"/>
          </a:p>
          <a:p>
            <a:pPr algn="just" defTabSz="457200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/>
              <a:t>2. </a:t>
            </a:r>
            <a:r>
              <a:rPr sz="2000" dirty="0" err="1"/>
              <a:t>Аренда</a:t>
            </a:r>
            <a:r>
              <a:rPr sz="2000" dirty="0"/>
              <a:t> </a:t>
            </a:r>
            <a:r>
              <a:rPr sz="2000" dirty="0" err="1" smtClean="0"/>
              <a:t>продукта</a:t>
            </a:r>
            <a:endParaRPr lang="ru-RU" sz="2000" dirty="0" smtClean="0"/>
          </a:p>
          <a:p>
            <a:pPr algn="just" defTabSz="457200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 smtClean="0"/>
              <a:t>3</a:t>
            </a:r>
            <a:r>
              <a:rPr sz="2000" dirty="0"/>
              <a:t>. </a:t>
            </a:r>
            <a:r>
              <a:rPr sz="2000" dirty="0" err="1"/>
              <a:t>Модель</a:t>
            </a:r>
            <a:r>
              <a:rPr sz="2000" dirty="0"/>
              <a:t> </a:t>
            </a:r>
            <a:r>
              <a:rPr sz="2000" dirty="0" err="1" smtClean="0"/>
              <a:t>партнерства</a:t>
            </a:r>
            <a:endParaRPr sz="20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CF27842-D4FA-4F30-A510-23E1B65A1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04" y="3080195"/>
            <a:ext cx="2816708" cy="187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BA27B82B-CD96-44E5-B0C0-B0F843515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642" y="3571274"/>
            <a:ext cx="2658701" cy="244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B7339287-0354-42D9-92E9-34BAC0A63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673" y="3075736"/>
            <a:ext cx="2811400" cy="188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Заголовок 1"/>
          <p:cNvSpPr txBox="1"/>
          <p:nvPr/>
        </p:nvSpPr>
        <p:spPr>
          <a:xfrm>
            <a:off x="775799" y="2526120"/>
            <a:ext cx="8981642" cy="1644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/>
          <a:p>
            <a:pPr>
              <a:lnSpc>
                <a:spcPct val="111000"/>
              </a:lnSpc>
              <a:spcBef>
                <a:spcPts val="600"/>
              </a:spcBef>
              <a:defRPr sz="4800" spc="-46">
                <a:solidFill>
                  <a:srgbClr val="2E536C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t>Спасибо за внимание!</a:t>
            </a:r>
            <a:br/>
            <a:endParaRPr/>
          </a:p>
        </p:txBody>
      </p:sp>
      <p:sp>
        <p:nvSpPr>
          <p:cNvPr id="474" name="Нижний колонтитул 3"/>
          <p:cNvSpPr txBox="1"/>
          <p:nvPr/>
        </p:nvSpPr>
        <p:spPr>
          <a:xfrm>
            <a:off x="678240" y="6154158"/>
            <a:ext cx="2703960" cy="331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2120" tIns="42120" rIns="42120" bIns="42120" anchor="ctr">
            <a:spAutoFit/>
          </a:bodyPr>
          <a:lstStyle>
            <a:lvl1pPr>
              <a:defRPr sz="1600" spc="-1">
                <a:solidFill>
                  <a:srgbClr val="3B475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202</a:t>
            </a:r>
            <a:r>
              <a:rPr lang="ru-RU" dirty="0"/>
              <a:t>3</a:t>
            </a:r>
            <a:r>
              <a:rPr dirty="0"/>
              <a:t>, РГРТУ</a:t>
            </a:r>
          </a:p>
        </p:txBody>
      </p:sp>
      <p:pic>
        <p:nvPicPr>
          <p:cNvPr id="475" name="Рисунок 4" descr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640" y="5845319"/>
            <a:ext cx="1661041" cy="9496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0" name="Группа 11"/>
          <p:cNvGrpSpPr/>
          <p:nvPr/>
        </p:nvGrpSpPr>
        <p:grpSpPr>
          <a:xfrm>
            <a:off x="7634520" y="55800"/>
            <a:ext cx="2261881" cy="2883600"/>
            <a:chOff x="0" y="0"/>
            <a:chExt cx="2261879" cy="2883600"/>
          </a:xfrm>
        </p:grpSpPr>
        <p:grpSp>
          <p:nvGrpSpPr>
            <p:cNvPr id="478" name="object 10"/>
            <p:cNvGrpSpPr/>
            <p:nvPr/>
          </p:nvGrpSpPr>
          <p:grpSpPr>
            <a:xfrm>
              <a:off x="0" y="-1"/>
              <a:ext cx="2261520" cy="2293922"/>
              <a:chOff x="0" y="0"/>
              <a:chExt cx="2261519" cy="2293919"/>
            </a:xfrm>
          </p:grpSpPr>
          <p:sp>
            <p:nvSpPr>
              <p:cNvPr id="476" name="object 11"/>
              <p:cNvSpPr/>
              <p:nvPr/>
            </p:nvSpPr>
            <p:spPr>
              <a:xfrm>
                <a:off x="330120" y="12599"/>
                <a:ext cx="1931400" cy="22813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762" y="0"/>
                    </a:lnTo>
                    <a:lnTo>
                      <a:pt x="16762" y="6273"/>
                    </a:lnTo>
                    <a:lnTo>
                      <a:pt x="7970" y="6273"/>
                    </a:lnTo>
                    <a:lnTo>
                      <a:pt x="7970" y="10551"/>
                    </a:lnTo>
                    <a:lnTo>
                      <a:pt x="36" y="10551"/>
                    </a:lnTo>
                    <a:lnTo>
                      <a:pt x="36" y="16325"/>
                    </a:lnTo>
                    <a:lnTo>
                      <a:pt x="0" y="16396"/>
                    </a:lnTo>
                    <a:lnTo>
                      <a:pt x="8470" y="16408"/>
                    </a:lnTo>
                    <a:lnTo>
                      <a:pt x="847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57DA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pc="-1"/>
                </a:pPr>
                <a:endParaRPr/>
              </a:p>
            </p:txBody>
          </p:sp>
          <p:sp>
            <p:nvSpPr>
              <p:cNvPr id="477" name="object 12"/>
              <p:cNvSpPr/>
              <p:nvPr/>
            </p:nvSpPr>
            <p:spPr>
              <a:xfrm>
                <a:off x="0" y="0"/>
                <a:ext cx="1712880" cy="999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568"/>
                    </a:moveTo>
                    <a:lnTo>
                      <a:pt x="11232" y="11568"/>
                    </a:lnTo>
                    <a:lnTo>
                      <a:pt x="11232" y="21600"/>
                    </a:lnTo>
                    <a:lnTo>
                      <a:pt x="0" y="21600"/>
                    </a:lnTo>
                    <a:lnTo>
                      <a:pt x="0" y="6720"/>
                    </a:lnTo>
                    <a:lnTo>
                      <a:pt x="17201" y="6720"/>
                    </a:lnTo>
                    <a:lnTo>
                      <a:pt x="17201" y="0"/>
                    </a:lnTo>
                    <a:lnTo>
                      <a:pt x="21584" y="0"/>
                    </a:lnTo>
                    <a:lnTo>
                      <a:pt x="21600" y="11568"/>
                    </a:lnTo>
                    <a:close/>
                  </a:path>
                </a:pathLst>
              </a:custGeom>
              <a:noFill/>
              <a:ln w="4176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 spc="-1"/>
                </a:pPr>
                <a:endParaRPr/>
              </a:p>
            </p:txBody>
          </p:sp>
        </p:grpSp>
        <p:sp>
          <p:nvSpPr>
            <p:cNvPr id="479" name="object 13"/>
            <p:cNvSpPr/>
            <p:nvPr/>
          </p:nvSpPr>
          <p:spPr>
            <a:xfrm>
              <a:off x="1347119" y="2433599"/>
              <a:ext cx="914761" cy="450001"/>
            </a:xfrm>
            <a:prstGeom prst="rect">
              <a:avLst/>
            </a:prstGeom>
            <a:solidFill>
              <a:srgbClr val="E93B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pc="-1"/>
              </a:pPr>
              <a:endParaRPr/>
            </a:p>
          </p:txBody>
        </p:sp>
      </p:grpSp>
      <p:grpSp>
        <p:nvGrpSpPr>
          <p:cNvPr id="483" name="Группа 20"/>
          <p:cNvGrpSpPr/>
          <p:nvPr/>
        </p:nvGrpSpPr>
        <p:grpSpPr>
          <a:xfrm>
            <a:off x="716759" y="5971320"/>
            <a:ext cx="4545362" cy="20161"/>
            <a:chOff x="0" y="0"/>
            <a:chExt cx="4545360" cy="20160"/>
          </a:xfrm>
        </p:grpSpPr>
        <p:sp>
          <p:nvSpPr>
            <p:cNvPr id="481" name="Прямая соединительная линия 17"/>
            <p:cNvSpPr/>
            <p:nvPr/>
          </p:nvSpPr>
          <p:spPr>
            <a:xfrm flipV="1">
              <a:off x="-1" y="-1"/>
              <a:ext cx="4545361" cy="19801"/>
            </a:xfrm>
            <a:prstGeom prst="line">
              <a:avLst/>
            </a:prstGeom>
            <a:noFill/>
            <a:ln w="6480" cap="flat">
              <a:solidFill>
                <a:srgbClr val="2E536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482" name="Прямая соединительная линия 19"/>
            <p:cNvSpPr/>
            <p:nvPr/>
          </p:nvSpPr>
          <p:spPr>
            <a:xfrm>
              <a:off x="13320" y="19440"/>
              <a:ext cx="1645561" cy="721"/>
            </a:xfrm>
            <a:prstGeom prst="line">
              <a:avLst/>
            </a:prstGeom>
            <a:noFill/>
            <a:ln w="28440" cap="flat">
              <a:solidFill>
                <a:srgbClr val="2E536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484" name="Рисунок 16" descr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79" y="29520"/>
            <a:ext cx="3576241" cy="1531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689</Words>
  <Application>Microsoft Office PowerPoint</Application>
  <PresentationFormat>Лист A4 (210x297 мм)</PresentationFormat>
  <Paragraphs>86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Helvetica</vt:lpstr>
      <vt:lpstr>Helvetica Neue</vt:lpstr>
      <vt:lpstr>Lato</vt:lpstr>
      <vt:lpstr>Lato Black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Unit-010</dc:creator>
  <cp:lastModifiedBy>HUAWEI</cp:lastModifiedBy>
  <cp:revision>19</cp:revision>
  <dcterms:modified xsi:type="dcterms:W3CDTF">2023-11-22T16:43:15Z</dcterms:modified>
</cp:coreProperties>
</file>