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85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 fontScale="49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 fontScale="49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 fontScale="49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 fontScale="49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 fontScale="49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 fontScale="49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 fontScale="49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 fontScale="49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 fontScale="49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 fontScale="49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 fontScale="49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 fontScale="49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9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94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97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98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1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6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 fontScale="49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 fontScale="49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 fontScale="49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 fontScale="49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12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 fontScale="49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13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 fontScale="49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44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44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456840" y="1248840"/>
            <a:ext cx="4655160" cy="858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456840" y="2340360"/>
            <a:ext cx="7992360" cy="3165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CustomShape 1"/>
          <p:cNvSpPr/>
          <p:nvPr/>
        </p:nvSpPr>
        <p:spPr>
          <a:xfrm>
            <a:off x="456840" y="1263240"/>
            <a:ext cx="4655160" cy="1127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ru-RU" sz="3100" b="0" strike="noStrike" spc="-1">
                <a:solidFill>
                  <a:srgbClr val="8F00FF"/>
                </a:solidFill>
                <a:latin typeface="Raleway SemiBold"/>
                <a:ea typeface="Raleway SemiBold"/>
              </a:rPr>
              <a:t>Виртуальный ассистент “СОРН”. </a:t>
            </a:r>
            <a:endParaRPr lang="ru-RU" sz="3100" b="0" strike="noStrike" spc="-1">
              <a:latin typeface="Arial"/>
            </a:endParaRPr>
          </a:p>
        </p:txBody>
      </p:sp>
      <p:sp>
        <p:nvSpPr>
          <p:cNvPr id="115" name="CustomShape 2"/>
          <p:cNvSpPr/>
          <p:nvPr/>
        </p:nvSpPr>
        <p:spPr>
          <a:xfrm>
            <a:off x="456840" y="2340360"/>
            <a:ext cx="3824640" cy="39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spAutoFit/>
          </a:bodyPr>
          <a:lstStyle/>
          <a:p>
            <a:pPr>
              <a:lnSpc>
                <a:spcPct val="115000"/>
              </a:lnSpc>
              <a:spcAft>
                <a:spcPts val="1199"/>
              </a:spcAft>
            </a:pPr>
            <a:r>
              <a:rPr lang="ru-RU" sz="1200" b="0" strike="noStrike" spc="-1">
                <a:solidFill>
                  <a:srgbClr val="000000"/>
                </a:solidFill>
                <a:latin typeface="Raleway"/>
                <a:ea typeface="Raleway"/>
              </a:rPr>
              <a:t>Говори-делись-борись</a:t>
            </a:r>
            <a:endParaRPr lang="ru-RU" sz="1200" b="0" strike="noStrike" spc="-1">
              <a:latin typeface="Arial"/>
            </a:endParaRPr>
          </a:p>
        </p:txBody>
      </p:sp>
      <p:pic>
        <p:nvPicPr>
          <p:cNvPr id="116" name="Google Shape;106;p1"/>
          <p:cNvPicPr/>
          <p:nvPr/>
        </p:nvPicPr>
        <p:blipFill>
          <a:blip r:embed="rId2"/>
          <a:srcRect l="48519"/>
          <a:stretch/>
        </p:blipFill>
        <p:spPr>
          <a:xfrm>
            <a:off x="5224680" y="669600"/>
            <a:ext cx="2832120" cy="4473360"/>
          </a:xfrm>
          <a:prstGeom prst="rect">
            <a:avLst/>
          </a:prstGeom>
          <a:ln>
            <a:noFill/>
          </a:ln>
        </p:spPr>
      </p:pic>
      <p:sp>
        <p:nvSpPr>
          <p:cNvPr id="117" name="CustomShape 3"/>
          <p:cNvSpPr/>
          <p:nvPr/>
        </p:nvSpPr>
        <p:spPr>
          <a:xfrm>
            <a:off x="5224680" y="0"/>
            <a:ext cx="2831760" cy="109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8" name="CustomShape 4"/>
          <p:cNvSpPr/>
          <p:nvPr/>
        </p:nvSpPr>
        <p:spPr>
          <a:xfrm>
            <a:off x="8057520" y="1098360"/>
            <a:ext cx="1085760" cy="23781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9" name="CustomShape 5"/>
          <p:cNvSpPr/>
          <p:nvPr/>
        </p:nvSpPr>
        <p:spPr>
          <a:xfrm rot="10800000" flipH="1">
            <a:off x="10229400" y="6816960"/>
            <a:ext cx="1085760" cy="16729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0" name="CustomShape 6"/>
          <p:cNvSpPr/>
          <p:nvPr/>
        </p:nvSpPr>
        <p:spPr>
          <a:xfrm>
            <a:off x="8057520" y="0"/>
            <a:ext cx="1085760" cy="109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21" name="Google Shape;111;p1"/>
          <p:cNvPicPr/>
          <p:nvPr/>
        </p:nvPicPr>
        <p:blipFill>
          <a:blip r:embed="rId3"/>
          <a:stretch/>
        </p:blipFill>
        <p:spPr>
          <a:xfrm>
            <a:off x="6744600" y="363960"/>
            <a:ext cx="1085760" cy="370080"/>
          </a:xfrm>
          <a:prstGeom prst="rect">
            <a:avLst/>
          </a:prstGeom>
          <a:ln>
            <a:noFill/>
          </a:ln>
        </p:spPr>
      </p:pic>
      <p:pic>
        <p:nvPicPr>
          <p:cNvPr id="122" name="Google Shape;112;p1"/>
          <p:cNvPicPr/>
          <p:nvPr/>
        </p:nvPicPr>
        <p:blipFill>
          <a:blip r:embed="rId4"/>
          <a:stretch/>
        </p:blipFill>
        <p:spPr>
          <a:xfrm>
            <a:off x="8222400" y="252360"/>
            <a:ext cx="756000" cy="592920"/>
          </a:xfrm>
          <a:prstGeom prst="rect">
            <a:avLst/>
          </a:prstGeom>
          <a:ln>
            <a:noFill/>
          </a:ln>
        </p:spPr>
      </p:pic>
      <p:sp>
        <p:nvSpPr>
          <p:cNvPr id="123" name="CustomShape 7"/>
          <p:cNvSpPr/>
          <p:nvPr/>
        </p:nvSpPr>
        <p:spPr>
          <a:xfrm>
            <a:off x="-5040" y="4773960"/>
            <a:ext cx="406080" cy="3794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4" name="CustomShape 8"/>
          <p:cNvSpPr/>
          <p:nvPr/>
        </p:nvSpPr>
        <p:spPr>
          <a:xfrm>
            <a:off x="-5040" y="4889160"/>
            <a:ext cx="406080" cy="148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ctr">
              <a:lnSpc>
                <a:spcPct val="100000"/>
              </a:lnSpc>
            </a:pPr>
            <a:fld id="{F1FA8246-E7F3-4314-BB61-986DB670B16B}" type="slidenum">
              <a:rPr lang="ru-RU" sz="1000" b="0" strike="noStrike" spc="-1">
                <a:solidFill>
                  <a:srgbClr val="FFFFFF"/>
                </a:solidFill>
                <a:latin typeface="Arial"/>
                <a:ea typeface="Arial"/>
              </a:rPr>
              <a:t>1</a:t>
            </a:fld>
            <a:endParaRPr lang="ru-RU" sz="1000" b="0" strike="noStrike" spc="-1">
              <a:latin typeface="Arial"/>
            </a:endParaRPr>
          </a:p>
        </p:txBody>
      </p:sp>
      <p:pic>
        <p:nvPicPr>
          <p:cNvPr id="125" name="Google Shape;115;p1"/>
          <p:cNvPicPr/>
          <p:nvPr/>
        </p:nvPicPr>
        <p:blipFill>
          <a:blip r:embed="rId5"/>
          <a:stretch/>
        </p:blipFill>
        <p:spPr>
          <a:xfrm>
            <a:off x="682920" y="3792600"/>
            <a:ext cx="1876320" cy="12092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CustomShape 1"/>
          <p:cNvSpPr/>
          <p:nvPr/>
        </p:nvSpPr>
        <p:spPr>
          <a:xfrm>
            <a:off x="7440120" y="312480"/>
            <a:ext cx="183960" cy="307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7" name="CustomShape 2"/>
          <p:cNvSpPr/>
          <p:nvPr/>
        </p:nvSpPr>
        <p:spPr>
          <a:xfrm>
            <a:off x="425880" y="1423080"/>
            <a:ext cx="6207480" cy="3472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rmAutofit fontScale="94000" lnSpcReduction="10000"/>
          </a:bodyPr>
          <a:lstStyle/>
          <a:p>
            <a:pPr>
              <a:lnSpc>
                <a:spcPct val="115000"/>
              </a:lnSpc>
              <a:spcAft>
                <a:spcPts val="1199"/>
              </a:spcAft>
            </a:pPr>
            <a:r>
              <a:rPr lang="ru-RU" sz="1600" b="0" strike="noStrike" spc="-1">
                <a:solidFill>
                  <a:srgbClr val="595959"/>
                </a:solidFill>
                <a:latin typeface="Arial"/>
                <a:ea typeface="Arial"/>
              </a:rPr>
              <a:t>Актуальность заключается в постоянном развитии технологий искусственного интеллекта и в скором времени ИИ способен будет имитировать человеческую речь, тем самым будет иметь возможность общаться как человек. </a:t>
            </a:r>
            <a:endParaRPr lang="ru-RU" sz="1600" b="0" strike="noStrike" spc="-1">
              <a:latin typeface="Arial"/>
            </a:endParaRPr>
          </a:p>
          <a:p>
            <a:pPr>
              <a:lnSpc>
                <a:spcPct val="115000"/>
              </a:lnSpc>
              <a:spcAft>
                <a:spcPts val="1199"/>
              </a:spcAft>
            </a:pPr>
            <a:r>
              <a:rPr lang="ru-RU" sz="1600" b="0" strike="noStrike" spc="-1">
                <a:solidFill>
                  <a:srgbClr val="595959"/>
                </a:solidFill>
                <a:latin typeface="Arial"/>
                <a:ea typeface="Arial"/>
              </a:rPr>
              <a:t>Что же касается помощи людям, то актуальность состоит в том, что за весь не стабильный период с начало 2020-х новое поколение не получило базовых знаний в общении и поэтому на сегодня им труднее прижиться, чем нам. </a:t>
            </a:r>
            <a:endParaRPr lang="ru-RU" sz="1600" b="0" strike="noStrike" spc="-1">
              <a:latin typeface="Arial"/>
            </a:endParaRPr>
          </a:p>
          <a:p>
            <a:pPr>
              <a:lnSpc>
                <a:spcPct val="115000"/>
              </a:lnSpc>
              <a:spcAft>
                <a:spcPts val="1199"/>
              </a:spcAft>
            </a:pPr>
            <a:r>
              <a:rPr lang="ru-RU" sz="1600" b="0" strike="noStrike" spc="-1">
                <a:solidFill>
                  <a:srgbClr val="595959"/>
                </a:solidFill>
                <a:latin typeface="Arial"/>
                <a:ea typeface="Arial"/>
              </a:rPr>
              <a:t>По мимо этого есть люди, которые с самого рождения или с в результате кого-либо случая, не имеют возможности общаться как все и на данный момент у них нет эффективного устройства для разговора с огружающими.  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128" name="CustomShape 3"/>
          <p:cNvSpPr/>
          <p:nvPr/>
        </p:nvSpPr>
        <p:spPr>
          <a:xfrm>
            <a:off x="7229160" y="0"/>
            <a:ext cx="1913400" cy="3690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9" name="CustomShape 4"/>
          <p:cNvSpPr/>
          <p:nvPr/>
        </p:nvSpPr>
        <p:spPr>
          <a:xfrm>
            <a:off x="7494480" y="3461400"/>
            <a:ext cx="1647720" cy="169308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0" name="CustomShape 5"/>
          <p:cNvSpPr/>
          <p:nvPr/>
        </p:nvSpPr>
        <p:spPr>
          <a:xfrm>
            <a:off x="7494480" y="321840"/>
            <a:ext cx="1647720" cy="156924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1" name="CustomShape 6"/>
          <p:cNvSpPr/>
          <p:nvPr/>
        </p:nvSpPr>
        <p:spPr>
          <a:xfrm>
            <a:off x="7494480" y="1891800"/>
            <a:ext cx="1647720" cy="156924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32" name="Google Shape;126;p2"/>
          <p:cNvPicPr/>
          <p:nvPr/>
        </p:nvPicPr>
        <p:blipFill>
          <a:blip r:embed="rId2"/>
          <a:stretch/>
        </p:blipFill>
        <p:spPr>
          <a:xfrm>
            <a:off x="7884360" y="3916800"/>
            <a:ext cx="868680" cy="868680"/>
          </a:xfrm>
          <a:prstGeom prst="rect">
            <a:avLst/>
          </a:prstGeom>
          <a:ln>
            <a:noFill/>
          </a:ln>
        </p:spPr>
      </p:pic>
      <p:pic>
        <p:nvPicPr>
          <p:cNvPr id="133" name="Google Shape;127;p2"/>
          <p:cNvPicPr/>
          <p:nvPr/>
        </p:nvPicPr>
        <p:blipFill>
          <a:blip r:embed="rId3"/>
          <a:stretch/>
        </p:blipFill>
        <p:spPr>
          <a:xfrm>
            <a:off x="7884360" y="672120"/>
            <a:ext cx="868680" cy="868680"/>
          </a:xfrm>
          <a:prstGeom prst="rect">
            <a:avLst/>
          </a:prstGeom>
          <a:ln>
            <a:noFill/>
          </a:ln>
        </p:spPr>
      </p:pic>
      <p:sp>
        <p:nvSpPr>
          <p:cNvPr id="134" name="CustomShape 7"/>
          <p:cNvSpPr/>
          <p:nvPr/>
        </p:nvSpPr>
        <p:spPr>
          <a:xfrm>
            <a:off x="7229160" y="309960"/>
            <a:ext cx="264960" cy="483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5" name="CustomShape 8"/>
          <p:cNvSpPr/>
          <p:nvPr/>
        </p:nvSpPr>
        <p:spPr>
          <a:xfrm>
            <a:off x="0" y="2709720"/>
            <a:ext cx="7228440" cy="1879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6" name="CustomShape 9"/>
          <p:cNvSpPr/>
          <p:nvPr/>
        </p:nvSpPr>
        <p:spPr>
          <a:xfrm>
            <a:off x="532800" y="915120"/>
            <a:ext cx="6207480" cy="612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7760" tIns="77760" rIns="77760" bIns="7776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3000" b="0" strike="noStrike" spc="-1">
                <a:solidFill>
                  <a:srgbClr val="8F00FF"/>
                </a:solidFill>
                <a:latin typeface="Raleway SemiBold"/>
                <a:ea typeface="Raleway SemiBold"/>
              </a:rPr>
              <a:t>АКТУАЛЬНОСТЬ ПРОЕКТА</a:t>
            </a:r>
            <a:endParaRPr lang="ru-RU" sz="3000" b="0" strike="noStrike" spc="-1">
              <a:latin typeface="Arial"/>
            </a:endParaRPr>
          </a:p>
        </p:txBody>
      </p:sp>
      <p:grpSp>
        <p:nvGrpSpPr>
          <p:cNvPr id="137" name="Group 10"/>
          <p:cNvGrpSpPr/>
          <p:nvPr/>
        </p:nvGrpSpPr>
        <p:grpSpPr>
          <a:xfrm>
            <a:off x="0" y="681840"/>
            <a:ext cx="4727520" cy="96480"/>
            <a:chOff x="0" y="681840"/>
            <a:chExt cx="4727520" cy="96480"/>
          </a:xfrm>
        </p:grpSpPr>
        <p:sp>
          <p:nvSpPr>
            <p:cNvPr id="138" name="CustomShape 11"/>
            <p:cNvSpPr/>
            <p:nvPr/>
          </p:nvSpPr>
          <p:spPr>
            <a:xfrm>
              <a:off x="0" y="681840"/>
              <a:ext cx="2331000" cy="9648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39" name="CustomShape 12"/>
            <p:cNvSpPr/>
            <p:nvPr/>
          </p:nvSpPr>
          <p:spPr>
            <a:xfrm>
              <a:off x="606240" y="681840"/>
              <a:ext cx="2331000" cy="9648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40" name="CustomShape 13"/>
            <p:cNvSpPr/>
            <p:nvPr/>
          </p:nvSpPr>
          <p:spPr>
            <a:xfrm>
              <a:off x="1212480" y="681840"/>
              <a:ext cx="2331000" cy="9648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41" name="CustomShape 14"/>
            <p:cNvSpPr/>
            <p:nvPr/>
          </p:nvSpPr>
          <p:spPr>
            <a:xfrm>
              <a:off x="1790280" y="681840"/>
              <a:ext cx="2331000" cy="9648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42" name="CustomShape 15"/>
            <p:cNvSpPr/>
            <p:nvPr/>
          </p:nvSpPr>
          <p:spPr>
            <a:xfrm>
              <a:off x="2396520" y="681840"/>
              <a:ext cx="2331000" cy="9648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CustomShape 1"/>
          <p:cNvSpPr/>
          <p:nvPr/>
        </p:nvSpPr>
        <p:spPr>
          <a:xfrm>
            <a:off x="1144800" y="1355760"/>
            <a:ext cx="5792040" cy="573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8320" tIns="58320" rIns="58320" bIns="5832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3000" b="0" strike="noStrike" spc="-1">
                <a:solidFill>
                  <a:srgbClr val="8F00FF"/>
                </a:solidFill>
                <a:latin typeface="Raleway SemiBold"/>
                <a:ea typeface="Raleway SemiBold"/>
              </a:rPr>
              <a:t>ЦЕЛЕВАЯ АУДИТОРИЯ </a:t>
            </a:r>
            <a:endParaRPr lang="ru-RU" sz="3000" b="0" strike="noStrike" spc="-1">
              <a:latin typeface="Arial"/>
            </a:endParaRPr>
          </a:p>
        </p:txBody>
      </p:sp>
      <p:sp>
        <p:nvSpPr>
          <p:cNvPr id="144" name="CustomShape 2"/>
          <p:cNvSpPr/>
          <p:nvPr/>
        </p:nvSpPr>
        <p:spPr>
          <a:xfrm>
            <a:off x="456840" y="2016000"/>
            <a:ext cx="7992360" cy="2671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8320" tIns="58320" rIns="58320" bIns="58320">
            <a:noAutofit/>
          </a:bodyPr>
          <a:lstStyle/>
          <a:p>
            <a:pPr marL="406440" indent="-266040">
              <a:lnSpc>
                <a:spcPct val="115000"/>
              </a:lnSpc>
              <a:buClr>
                <a:srgbClr val="8F00FF"/>
              </a:buClr>
              <a:buFont typeface="Raleway"/>
              <a:buChar char="●"/>
            </a:pPr>
            <a:r>
              <a:rPr lang="ru-RU" sz="1500" b="0" strike="noStrike" spc="-1">
                <a:solidFill>
                  <a:srgbClr val="FF4000"/>
                </a:solidFill>
                <a:latin typeface="Raleway SemiBold"/>
                <a:ea typeface="Raleway SemiBold"/>
              </a:rPr>
              <a:t> Целевой аудиторией являются люди с ограниченными социальными способностями</a:t>
            </a:r>
            <a:r>
              <a:rPr lang="ru-RU" sz="1500" b="0" strike="noStrike" spc="-1">
                <a:solidFill>
                  <a:srgbClr val="8F00FF"/>
                </a:solidFill>
                <a:latin typeface="Raleway SemiBold"/>
                <a:ea typeface="Raleway SemiBold"/>
              </a:rPr>
              <a:t> </a:t>
            </a:r>
            <a:r>
              <a:rPr lang="ru-RU" sz="1500" b="0" strike="noStrike" spc="-1">
                <a:solidFill>
                  <a:srgbClr val="FF4000"/>
                </a:solidFill>
                <a:latin typeface="Raleway SemiBold"/>
                <a:ea typeface="Raleway SemiBold"/>
              </a:rPr>
              <a:t>или же „социальные инвалиды“. </a:t>
            </a:r>
            <a:endParaRPr lang="ru-RU" sz="1500" b="0" strike="noStrike" spc="-1">
              <a:latin typeface="Arial"/>
            </a:endParaRPr>
          </a:p>
          <a:p>
            <a:pPr marL="108000" indent="108000">
              <a:lnSpc>
                <a:spcPct val="100000"/>
              </a:lnSpc>
            </a:pPr>
            <a:r>
              <a:rPr lang="ru-RU" sz="1500" b="0" strike="noStrike" spc="-1">
                <a:solidFill>
                  <a:srgbClr val="FF4000"/>
                </a:solidFill>
                <a:latin typeface="Raleway SemiBold"/>
                <a:ea typeface="Raleway SemiBold"/>
              </a:rPr>
              <a:t>Данная группа людей испытывают различные виды трудности в общении с другими членами общества. </a:t>
            </a:r>
            <a:endParaRPr lang="ru-RU" sz="1500" b="0" strike="noStrike" spc="-1">
              <a:latin typeface="Arial"/>
            </a:endParaRPr>
          </a:p>
          <a:p>
            <a:pPr marL="108000" indent="108000">
              <a:lnSpc>
                <a:spcPct val="100000"/>
              </a:lnSpc>
            </a:pPr>
            <a:r>
              <a:rPr lang="ru-RU" sz="1500" b="0" strike="noStrike" spc="-1">
                <a:solidFill>
                  <a:srgbClr val="FF4000"/>
                </a:solidFill>
                <a:latin typeface="Raleway SemiBold"/>
                <a:ea typeface="Raleway SemiBold"/>
              </a:rPr>
              <a:t>Особенностями этой группы: неуверенность, трудность в построении предложения, отсутствие способов коммуникации и прочее. </a:t>
            </a:r>
            <a:endParaRPr lang="ru-RU" sz="1500" b="0" strike="noStrike" spc="-1">
              <a:latin typeface="Arial"/>
            </a:endParaRPr>
          </a:p>
        </p:txBody>
      </p:sp>
      <p:sp>
        <p:nvSpPr>
          <p:cNvPr id="145" name="CustomShape 3"/>
          <p:cNvSpPr/>
          <p:nvPr/>
        </p:nvSpPr>
        <p:spPr>
          <a:xfrm>
            <a:off x="-5040" y="4773960"/>
            <a:ext cx="406080" cy="37944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6" name="CustomShape 4"/>
          <p:cNvSpPr/>
          <p:nvPr/>
        </p:nvSpPr>
        <p:spPr>
          <a:xfrm>
            <a:off x="-5040" y="4889160"/>
            <a:ext cx="406080" cy="148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ctr">
              <a:lnSpc>
                <a:spcPct val="100000"/>
              </a:lnSpc>
            </a:pPr>
            <a:fld id="{9712CE5F-4714-4407-801D-D2681A158D8A}" type="slidenum">
              <a:rPr lang="ru-RU" sz="1000" b="0" strike="noStrike" spc="-1">
                <a:solidFill>
                  <a:srgbClr val="FFFFFF"/>
                </a:solidFill>
                <a:latin typeface="Arial"/>
                <a:ea typeface="Arial"/>
              </a:rPr>
              <a:t>3</a:t>
            </a:fld>
            <a:endParaRPr lang="ru-RU" sz="1000" b="0" strike="noStrike" spc="-1">
              <a:latin typeface="Arial"/>
            </a:endParaRPr>
          </a:p>
        </p:txBody>
      </p:sp>
      <p:sp>
        <p:nvSpPr>
          <p:cNvPr id="147" name="CustomShape 5"/>
          <p:cNvSpPr/>
          <p:nvPr/>
        </p:nvSpPr>
        <p:spPr>
          <a:xfrm>
            <a:off x="456840" y="582480"/>
            <a:ext cx="687240" cy="6872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8" name="CustomShape 6"/>
          <p:cNvSpPr/>
          <p:nvPr/>
        </p:nvSpPr>
        <p:spPr>
          <a:xfrm>
            <a:off x="8788320" y="0"/>
            <a:ext cx="354240" cy="20880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9" name="CustomShape 7"/>
          <p:cNvSpPr/>
          <p:nvPr/>
        </p:nvSpPr>
        <p:spPr>
          <a:xfrm>
            <a:off x="8788320" y="4333320"/>
            <a:ext cx="354240" cy="82116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0" name="CustomShape 8"/>
          <p:cNvSpPr/>
          <p:nvPr/>
        </p:nvSpPr>
        <p:spPr>
          <a:xfrm>
            <a:off x="8788320" y="2088720"/>
            <a:ext cx="354240" cy="115884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1" name="CustomShape 9"/>
          <p:cNvSpPr/>
          <p:nvPr/>
        </p:nvSpPr>
        <p:spPr>
          <a:xfrm>
            <a:off x="8788320" y="3248280"/>
            <a:ext cx="354240" cy="108432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52" name="Google Shape;150;p3"/>
          <p:cNvPicPr/>
          <p:nvPr/>
        </p:nvPicPr>
        <p:blipFill>
          <a:blip r:embed="rId2"/>
          <a:stretch/>
        </p:blipFill>
        <p:spPr>
          <a:xfrm>
            <a:off x="530640" y="656280"/>
            <a:ext cx="539280" cy="539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CustomShape 1"/>
          <p:cNvSpPr/>
          <p:nvPr/>
        </p:nvSpPr>
        <p:spPr>
          <a:xfrm>
            <a:off x="1315440" y="945720"/>
            <a:ext cx="7106760" cy="573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8320" tIns="58320" rIns="58320" bIns="5832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3000" b="0" strike="noStrike" spc="-1">
                <a:solidFill>
                  <a:srgbClr val="8F00FF"/>
                </a:solidFill>
                <a:latin typeface="Raleway SemiBold"/>
                <a:ea typeface="Raleway SemiBold"/>
              </a:rPr>
              <a:t>ПРОБЛЕМА </a:t>
            </a:r>
            <a:endParaRPr lang="ru-RU" sz="3000" b="0" strike="noStrike" spc="-1">
              <a:latin typeface="Arial"/>
            </a:endParaRPr>
          </a:p>
        </p:txBody>
      </p:sp>
      <p:sp>
        <p:nvSpPr>
          <p:cNvPr id="154" name="CustomShape 2"/>
          <p:cNvSpPr/>
          <p:nvPr/>
        </p:nvSpPr>
        <p:spPr>
          <a:xfrm>
            <a:off x="456840" y="1512000"/>
            <a:ext cx="8182800" cy="3269880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8320" tIns="58320" rIns="58320" bIns="58320">
            <a:spAutoFit/>
          </a:bodyPr>
          <a:lstStyle/>
          <a:p>
            <a:pPr marL="406440" indent="-266040">
              <a:lnSpc>
                <a:spcPct val="115000"/>
              </a:lnSpc>
              <a:buClr>
                <a:srgbClr val="8F00FF"/>
              </a:buClr>
              <a:buFont typeface="Raleway"/>
              <a:buChar char="●"/>
            </a:pPr>
            <a:r>
              <a:rPr lang="ru-RU" sz="1800" b="0" strike="noStrike" spc="-1">
                <a:solidFill>
                  <a:srgbClr val="8F00FF"/>
                </a:solidFill>
                <a:latin typeface="Raleway SemiBold"/>
                <a:ea typeface="Raleway SemiBold"/>
              </a:rPr>
              <a:t> ПРОБЛЕМА В ТРУДНОСТИ ОБЩЕНИЯ У ЛЮДЕЙ СО СЛАБЫМИ ИЛИ ОТСУТСТВУЮЩИМИ СОЦИАЛЬНЫМИ НАВЫКАМИ.</a:t>
            </a:r>
            <a:endParaRPr lang="ru-RU" sz="1800" b="0" strike="noStrike" spc="-1">
              <a:latin typeface="Arial"/>
            </a:endParaRPr>
          </a:p>
          <a:p>
            <a:pPr>
              <a:lnSpc>
                <a:spcPct val="115000"/>
              </a:lnSpc>
            </a:pPr>
            <a:endParaRPr lang="ru-RU" sz="1800" b="0" strike="noStrike" spc="-1">
              <a:latin typeface="Arial"/>
            </a:endParaRPr>
          </a:p>
          <a:p>
            <a:pPr marL="406440" indent="-266040">
              <a:lnSpc>
                <a:spcPct val="115000"/>
              </a:lnSpc>
              <a:buClr>
                <a:srgbClr val="8F00FF"/>
              </a:buClr>
              <a:buFont typeface="Raleway"/>
              <a:buChar char="●"/>
            </a:pPr>
            <a:r>
              <a:rPr lang="ru-RU" sz="1800" b="0" strike="noStrike" spc="-1">
                <a:solidFill>
                  <a:srgbClr val="8F00FF"/>
                </a:solidFill>
                <a:latin typeface="Raleway SemiBold"/>
                <a:ea typeface="Raleway SemiBold"/>
              </a:rPr>
              <a:t> На данный момент нет действительно эффективных способов наладить коммуникацию с социальными инвалидами. Причинами возникновения этой проблемы самые разные, но самая частая причина является страх не понравится собеседнику и быть униженным.  </a:t>
            </a:r>
            <a:endParaRPr lang="ru-RU" sz="1800" b="0" strike="noStrike" spc="-1">
              <a:latin typeface="Arial"/>
            </a:endParaRPr>
          </a:p>
          <a:p>
            <a:pPr>
              <a:lnSpc>
                <a:spcPct val="115000"/>
              </a:lnSpc>
            </a:pPr>
            <a:endParaRPr lang="ru-RU" sz="1800" b="0" strike="noStrike" spc="-1">
              <a:latin typeface="Arial"/>
            </a:endParaRPr>
          </a:p>
          <a:p>
            <a:pPr marL="101520">
              <a:lnSpc>
                <a:spcPct val="115000"/>
              </a:lnSpc>
            </a:pPr>
            <a:endParaRPr lang="ru-RU" sz="1800" b="0" strike="noStrike" spc="-1">
              <a:latin typeface="Arial"/>
            </a:endParaRPr>
          </a:p>
        </p:txBody>
      </p:sp>
      <p:sp>
        <p:nvSpPr>
          <p:cNvPr id="155" name="CustomShape 3"/>
          <p:cNvSpPr/>
          <p:nvPr/>
        </p:nvSpPr>
        <p:spPr>
          <a:xfrm>
            <a:off x="-5040" y="4773960"/>
            <a:ext cx="406080" cy="37944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6" name="CustomShape 4"/>
          <p:cNvSpPr/>
          <p:nvPr/>
        </p:nvSpPr>
        <p:spPr>
          <a:xfrm>
            <a:off x="-5040" y="4889160"/>
            <a:ext cx="406080" cy="148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ctr">
              <a:lnSpc>
                <a:spcPct val="100000"/>
              </a:lnSpc>
            </a:pPr>
            <a:fld id="{039EF94E-E22F-45C2-961D-8759D1758832}" type="slidenum">
              <a:rPr lang="ru-RU" sz="1000" b="0" strike="noStrike" spc="-1">
                <a:solidFill>
                  <a:srgbClr val="FFFFFF"/>
                </a:solidFill>
                <a:latin typeface="Arial"/>
                <a:ea typeface="Arial"/>
              </a:rPr>
              <a:t>4</a:t>
            </a:fld>
            <a:endParaRPr lang="ru-RU" sz="1000" b="0" strike="noStrike" spc="-1">
              <a:latin typeface="Arial"/>
            </a:endParaRPr>
          </a:p>
        </p:txBody>
      </p:sp>
      <p:sp>
        <p:nvSpPr>
          <p:cNvPr id="157" name="CustomShape 5"/>
          <p:cNvSpPr/>
          <p:nvPr/>
        </p:nvSpPr>
        <p:spPr>
          <a:xfrm>
            <a:off x="456840" y="582480"/>
            <a:ext cx="687240" cy="68724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8" name="CustomShape 6"/>
          <p:cNvSpPr/>
          <p:nvPr/>
        </p:nvSpPr>
        <p:spPr>
          <a:xfrm>
            <a:off x="8788320" y="0"/>
            <a:ext cx="354240" cy="20880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9" name="CustomShape 7"/>
          <p:cNvSpPr/>
          <p:nvPr/>
        </p:nvSpPr>
        <p:spPr>
          <a:xfrm>
            <a:off x="8788320" y="4333320"/>
            <a:ext cx="354240" cy="82116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0" name="CustomShape 8"/>
          <p:cNvSpPr/>
          <p:nvPr/>
        </p:nvSpPr>
        <p:spPr>
          <a:xfrm>
            <a:off x="8788320" y="2088720"/>
            <a:ext cx="354240" cy="115884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1" name="CustomShape 9"/>
          <p:cNvSpPr/>
          <p:nvPr/>
        </p:nvSpPr>
        <p:spPr>
          <a:xfrm>
            <a:off x="8788320" y="3248280"/>
            <a:ext cx="354240" cy="108432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62" name="Google Shape;164;p4"/>
          <p:cNvPicPr/>
          <p:nvPr/>
        </p:nvPicPr>
        <p:blipFill>
          <a:blip r:embed="rId2"/>
          <a:stretch/>
        </p:blipFill>
        <p:spPr>
          <a:xfrm>
            <a:off x="530640" y="656280"/>
            <a:ext cx="539280" cy="539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CustomShape 1"/>
          <p:cNvSpPr/>
          <p:nvPr/>
        </p:nvSpPr>
        <p:spPr>
          <a:xfrm>
            <a:off x="456840" y="1543680"/>
            <a:ext cx="4655160" cy="573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8320" tIns="58320" rIns="58320" bIns="5832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3000" b="0" strike="noStrike" spc="-1">
                <a:solidFill>
                  <a:srgbClr val="8F00FF"/>
                </a:solidFill>
                <a:latin typeface="Raleway SemiBold"/>
                <a:ea typeface="Raleway SemiBold"/>
              </a:rPr>
              <a:t>РЕШЕНИЕ</a:t>
            </a:r>
            <a:endParaRPr lang="ru-RU" sz="3000" b="0" strike="noStrike" spc="-1">
              <a:latin typeface="Arial"/>
            </a:endParaRPr>
          </a:p>
        </p:txBody>
      </p:sp>
      <p:sp>
        <p:nvSpPr>
          <p:cNvPr id="164" name="CustomShape 2"/>
          <p:cNvSpPr/>
          <p:nvPr/>
        </p:nvSpPr>
        <p:spPr>
          <a:xfrm>
            <a:off x="456840" y="2626200"/>
            <a:ext cx="7992360" cy="2215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8320" tIns="58320" rIns="58320" bIns="58320">
            <a:spAutoFit/>
          </a:bodyPr>
          <a:lstStyle/>
          <a:p>
            <a:pPr marL="406440" indent="-266040">
              <a:lnSpc>
                <a:spcPct val="115000"/>
              </a:lnSpc>
              <a:buClr>
                <a:srgbClr val="8F00FF"/>
              </a:buClr>
              <a:buFont typeface="Raleway"/>
              <a:buChar char="●"/>
            </a:pPr>
            <a:r>
              <a:rPr lang="ru-RU" sz="1200" b="0" strike="noStrike" spc="-1">
                <a:solidFill>
                  <a:srgbClr val="132C40"/>
                </a:solidFill>
                <a:latin typeface="Raleway"/>
                <a:ea typeface="Raleway"/>
              </a:rPr>
              <a:t>Виртуальный ассистент будет предлагать домашний сеанс общения или помощником в обеспечении разговора. </a:t>
            </a:r>
            <a:endParaRPr lang="ru-RU" sz="1200" b="0" strike="noStrike" spc="-1">
              <a:latin typeface="Arial"/>
            </a:endParaRPr>
          </a:p>
          <a:p>
            <a:pPr marL="406440" indent="-266040">
              <a:lnSpc>
                <a:spcPct val="115000"/>
              </a:lnSpc>
              <a:buClr>
                <a:srgbClr val="8F00FF"/>
              </a:buClr>
              <a:buFont typeface="Raleway"/>
              <a:buChar char="●"/>
            </a:pPr>
            <a:r>
              <a:rPr lang="ru-RU" sz="1200" b="0" strike="noStrike" spc="-1">
                <a:solidFill>
                  <a:srgbClr val="132C40"/>
                </a:solidFill>
                <a:latin typeface="Raleway"/>
                <a:ea typeface="Raleway"/>
              </a:rPr>
              <a:t>Человеку будет намного проще общаться с ИИ, так как ассистент не способен нагрубить, обидеть или напугать. </a:t>
            </a:r>
            <a:endParaRPr lang="ru-RU" sz="1200" b="0" strike="noStrike" spc="-1">
              <a:latin typeface="Arial"/>
            </a:endParaRPr>
          </a:p>
          <a:p>
            <a:pPr marL="406440" indent="-266040">
              <a:lnSpc>
                <a:spcPct val="115000"/>
              </a:lnSpc>
              <a:buClr>
                <a:srgbClr val="8F00FF"/>
              </a:buClr>
              <a:buFont typeface="Raleway"/>
              <a:buChar char="●"/>
            </a:pPr>
            <a:r>
              <a:rPr lang="ru-RU" sz="1200" b="0" strike="noStrike" spc="-1">
                <a:solidFill>
                  <a:srgbClr val="132C40"/>
                </a:solidFill>
                <a:latin typeface="Raleway"/>
                <a:ea typeface="Raleway"/>
              </a:rPr>
              <a:t>Пользователь будет свободнее общаться с ассистентом, ибо он является лишь машиной имитирующий человека. </a:t>
            </a:r>
            <a:endParaRPr lang="ru-RU" sz="1200" b="0" strike="noStrike" spc="-1">
              <a:latin typeface="Arial"/>
            </a:endParaRPr>
          </a:p>
          <a:p>
            <a:pPr marL="406440" indent="-266040">
              <a:lnSpc>
                <a:spcPct val="115000"/>
              </a:lnSpc>
              <a:buClr>
                <a:srgbClr val="8F00FF"/>
              </a:buClr>
              <a:buFont typeface="Raleway"/>
              <a:buChar char="●"/>
            </a:pPr>
            <a:r>
              <a:rPr lang="ru-RU" sz="1200" b="0" strike="noStrike" spc="-1">
                <a:solidFill>
                  <a:srgbClr val="132C40"/>
                </a:solidFill>
                <a:latin typeface="Raleway"/>
                <a:ea typeface="Raleway"/>
              </a:rPr>
              <a:t>Благодаря функции настройки аватара, клиент способен настроить образ ассистента под себя и тем самым психологически ему ставится проще общаться, так как ИИ примет знакомый пользователю вид.       </a:t>
            </a:r>
            <a:endParaRPr lang="ru-RU" sz="1200" b="0" strike="noStrike" spc="-1">
              <a:latin typeface="Arial"/>
            </a:endParaRPr>
          </a:p>
          <a:p>
            <a:pPr>
              <a:lnSpc>
                <a:spcPct val="115000"/>
              </a:lnSpc>
            </a:pPr>
            <a:endParaRPr lang="ru-RU" sz="1200" b="0" strike="noStrike" spc="-1">
              <a:latin typeface="Arial"/>
            </a:endParaRPr>
          </a:p>
        </p:txBody>
      </p:sp>
      <p:sp>
        <p:nvSpPr>
          <p:cNvPr id="165" name="CustomShape 3"/>
          <p:cNvSpPr/>
          <p:nvPr/>
        </p:nvSpPr>
        <p:spPr>
          <a:xfrm>
            <a:off x="-5040" y="4773960"/>
            <a:ext cx="406080" cy="37944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6" name="CustomShape 4"/>
          <p:cNvSpPr/>
          <p:nvPr/>
        </p:nvSpPr>
        <p:spPr>
          <a:xfrm>
            <a:off x="-5040" y="4889160"/>
            <a:ext cx="406080" cy="148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ctr">
              <a:lnSpc>
                <a:spcPct val="100000"/>
              </a:lnSpc>
            </a:pPr>
            <a:fld id="{F33D0AE3-28B5-4A73-9864-1B042FB5FD93}" type="slidenum">
              <a:rPr lang="ru-RU" sz="1000" b="0" strike="noStrike" spc="-1">
                <a:solidFill>
                  <a:srgbClr val="FFFFFF"/>
                </a:solidFill>
                <a:latin typeface="Arial"/>
                <a:ea typeface="Arial"/>
              </a:rPr>
              <a:t>5</a:t>
            </a:fld>
            <a:endParaRPr lang="ru-RU" sz="1000" b="0" strike="noStrike" spc="-1">
              <a:latin typeface="Arial"/>
            </a:endParaRPr>
          </a:p>
        </p:txBody>
      </p:sp>
      <p:sp>
        <p:nvSpPr>
          <p:cNvPr id="167" name="CustomShape 5"/>
          <p:cNvSpPr/>
          <p:nvPr/>
        </p:nvSpPr>
        <p:spPr>
          <a:xfrm>
            <a:off x="456840" y="582480"/>
            <a:ext cx="687240" cy="6872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8" name="CustomShape 6"/>
          <p:cNvSpPr/>
          <p:nvPr/>
        </p:nvSpPr>
        <p:spPr>
          <a:xfrm>
            <a:off x="8788320" y="0"/>
            <a:ext cx="354240" cy="20880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9" name="CustomShape 7"/>
          <p:cNvSpPr/>
          <p:nvPr/>
        </p:nvSpPr>
        <p:spPr>
          <a:xfrm>
            <a:off x="8788320" y="4333320"/>
            <a:ext cx="354240" cy="82116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70" name="CustomShape 8"/>
          <p:cNvSpPr/>
          <p:nvPr/>
        </p:nvSpPr>
        <p:spPr>
          <a:xfrm>
            <a:off x="8788320" y="2088720"/>
            <a:ext cx="354240" cy="115884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71" name="CustomShape 9"/>
          <p:cNvSpPr/>
          <p:nvPr/>
        </p:nvSpPr>
        <p:spPr>
          <a:xfrm>
            <a:off x="8788320" y="3248280"/>
            <a:ext cx="354240" cy="108432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72" name="Google Shape;178;p5"/>
          <p:cNvPicPr/>
          <p:nvPr/>
        </p:nvPicPr>
        <p:blipFill>
          <a:blip r:embed="rId2"/>
          <a:stretch/>
        </p:blipFill>
        <p:spPr>
          <a:xfrm>
            <a:off x="530640" y="656280"/>
            <a:ext cx="539280" cy="539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CustomShape 1"/>
          <p:cNvSpPr/>
          <p:nvPr/>
        </p:nvSpPr>
        <p:spPr>
          <a:xfrm>
            <a:off x="432360" y="444960"/>
            <a:ext cx="7975440" cy="1030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8320" tIns="58320" rIns="58320" bIns="5832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3000" b="0" strike="noStrike" spc="-1">
                <a:solidFill>
                  <a:srgbClr val="8F00FF"/>
                </a:solidFill>
                <a:latin typeface="Raleway SemiBold"/>
                <a:ea typeface="Raleway SemiBold"/>
              </a:rPr>
              <a:t>ЦЕННОСТЬ, ЦЕННОСТНОЕ ПРЕДЛОЖЕНИЕ</a:t>
            </a:r>
            <a:endParaRPr lang="ru-RU" sz="3000" b="0" strike="noStrike" spc="-1">
              <a:latin typeface="Arial"/>
            </a:endParaRPr>
          </a:p>
        </p:txBody>
      </p:sp>
      <p:sp>
        <p:nvSpPr>
          <p:cNvPr id="174" name="CustomShape 2"/>
          <p:cNvSpPr/>
          <p:nvPr/>
        </p:nvSpPr>
        <p:spPr>
          <a:xfrm>
            <a:off x="401400" y="1481040"/>
            <a:ext cx="8643600" cy="330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8320" tIns="58320" rIns="58320" bIns="58320">
            <a:spAutoFit/>
          </a:bodyPr>
          <a:lstStyle/>
          <a:p>
            <a:pPr marL="432000" indent="-32364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400" b="0" strike="noStrike" spc="-1">
                <a:solidFill>
                  <a:srgbClr val="000000"/>
                </a:solidFill>
                <a:latin typeface="Arial"/>
              </a:rPr>
              <a:t>Нашими главными ценностями являются: дать возможность каждому быть частью разговора. </a:t>
            </a:r>
            <a:endParaRPr lang="ru-RU" sz="1400" b="0" strike="noStrike" spc="-1">
              <a:latin typeface="Arial"/>
            </a:endParaRPr>
          </a:p>
        </p:txBody>
      </p:sp>
      <p:sp>
        <p:nvSpPr>
          <p:cNvPr id="175" name="CustomShape 3"/>
          <p:cNvSpPr/>
          <p:nvPr/>
        </p:nvSpPr>
        <p:spPr>
          <a:xfrm>
            <a:off x="808200" y="2394000"/>
            <a:ext cx="8047440" cy="2203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spAutoFit/>
          </a:bodyPr>
          <a:lstStyle/>
          <a:p>
            <a:pPr>
              <a:lnSpc>
                <a:spcPct val="115000"/>
              </a:lnSpc>
            </a:pPr>
            <a:r>
              <a:rPr lang="ru-RU" sz="1200" b="0" strike="noStrike" spc="-1">
                <a:solidFill>
                  <a:srgbClr val="FD493D"/>
                </a:solidFill>
                <a:latin typeface="Raleway SemiBold"/>
                <a:ea typeface="Raleway SemiBold"/>
              </a:rPr>
              <a:t>Мы, компания</a:t>
            </a:r>
            <a:r>
              <a:rPr lang="ru-RU" sz="1200" b="0" strike="noStrike" spc="-1">
                <a:solidFill>
                  <a:srgbClr val="000000"/>
                </a:solidFill>
                <a:latin typeface="Raleway"/>
                <a:ea typeface="Raleway"/>
              </a:rPr>
              <a:t> RUSORN,</a:t>
            </a:r>
            <a:endParaRPr lang="ru-RU" sz="1200" b="0" strike="noStrike" spc="-1">
              <a:latin typeface="Arial"/>
            </a:endParaRPr>
          </a:p>
          <a:p>
            <a:pPr>
              <a:lnSpc>
                <a:spcPct val="115000"/>
              </a:lnSpc>
              <a:spcBef>
                <a:spcPts val="1199"/>
              </a:spcBef>
            </a:pPr>
            <a:r>
              <a:rPr lang="ru-RU" sz="1200" b="0" strike="noStrike" spc="-1">
                <a:solidFill>
                  <a:srgbClr val="FD493D"/>
                </a:solidFill>
                <a:latin typeface="Raleway SemiBold"/>
                <a:ea typeface="Raleway SemiBold"/>
              </a:rPr>
              <a:t>помогаем</a:t>
            </a:r>
            <a:r>
              <a:rPr lang="ru-RU" sz="1200" b="0" strike="noStrike" spc="-1">
                <a:solidFill>
                  <a:srgbClr val="000000"/>
                </a:solidFill>
                <a:latin typeface="Raleway"/>
                <a:ea typeface="Raleway"/>
              </a:rPr>
              <a:t> клиентам типа </a:t>
            </a:r>
            <a:r>
              <a:rPr lang="ru-RU" sz="700" b="1" strike="noStrike" spc="-1">
                <a:solidFill>
                  <a:srgbClr val="000000"/>
                </a:solidFill>
                <a:latin typeface="Raleway"/>
                <a:ea typeface="Raleway"/>
              </a:rPr>
              <a:t>СОЦИАЛЬНЫЕ ИНВАЛИДЫ</a:t>
            </a:r>
            <a:endParaRPr lang="ru-RU" sz="700" b="0" strike="noStrike" spc="-1">
              <a:latin typeface="Arial"/>
            </a:endParaRPr>
          </a:p>
          <a:p>
            <a:pPr>
              <a:lnSpc>
                <a:spcPct val="115000"/>
              </a:lnSpc>
              <a:spcBef>
                <a:spcPts val="1199"/>
              </a:spcBef>
            </a:pPr>
            <a:r>
              <a:rPr lang="ru-RU" sz="1200" b="0" strike="noStrike" spc="-1">
                <a:solidFill>
                  <a:srgbClr val="FD493D"/>
                </a:solidFill>
                <a:latin typeface="Raleway SemiBold"/>
                <a:ea typeface="Raleway SemiBold"/>
              </a:rPr>
              <a:t>в ситуации</a:t>
            </a:r>
            <a:r>
              <a:rPr lang="ru-RU" sz="1200" b="0" strike="noStrike" spc="-1">
                <a:solidFill>
                  <a:srgbClr val="000000"/>
                </a:solidFill>
                <a:latin typeface="Raleway"/>
                <a:ea typeface="Raleway"/>
              </a:rPr>
              <a:t> </a:t>
            </a:r>
            <a:r>
              <a:rPr lang="ru-RU" sz="700" b="1" strike="noStrike" spc="-1">
                <a:solidFill>
                  <a:srgbClr val="000000"/>
                </a:solidFill>
                <a:latin typeface="Raleway"/>
                <a:ea typeface="Raleway"/>
              </a:rPr>
              <a:t>когда требуется что-то подсказать или пообщаться.</a:t>
            </a:r>
            <a:endParaRPr lang="ru-RU" sz="700" b="0" strike="noStrike" spc="-1">
              <a:latin typeface="Arial"/>
            </a:endParaRPr>
          </a:p>
          <a:p>
            <a:pPr>
              <a:lnSpc>
                <a:spcPct val="115000"/>
              </a:lnSpc>
              <a:spcBef>
                <a:spcPts val="1199"/>
              </a:spcBef>
            </a:pPr>
            <a:r>
              <a:rPr lang="ru-RU" sz="1200" b="0" strike="noStrike" spc="-1">
                <a:solidFill>
                  <a:srgbClr val="FD493D"/>
                </a:solidFill>
                <a:latin typeface="Raleway SemiBold"/>
                <a:ea typeface="Raleway SemiBold"/>
              </a:rPr>
              <a:t>решать проблему</a:t>
            </a:r>
            <a:r>
              <a:rPr lang="ru-RU" sz="1200" b="0" strike="noStrike" spc="-1">
                <a:solidFill>
                  <a:srgbClr val="000000"/>
                </a:solidFill>
                <a:latin typeface="Raleway"/>
                <a:ea typeface="Raleway"/>
              </a:rPr>
              <a:t> </a:t>
            </a:r>
            <a:r>
              <a:rPr lang="ru-RU" sz="700" b="1" strike="noStrike" spc="-1">
                <a:solidFill>
                  <a:srgbClr val="000000"/>
                </a:solidFill>
                <a:latin typeface="Raleway"/>
                <a:ea typeface="Raleway"/>
              </a:rPr>
              <a:t>Одиночество, трудность в общении.</a:t>
            </a:r>
            <a:endParaRPr lang="ru-RU" sz="700" b="0" strike="noStrike" spc="-1">
              <a:latin typeface="Arial"/>
            </a:endParaRPr>
          </a:p>
          <a:p>
            <a:pPr>
              <a:lnSpc>
                <a:spcPct val="115000"/>
              </a:lnSpc>
              <a:spcBef>
                <a:spcPts val="1199"/>
              </a:spcBef>
            </a:pPr>
            <a:r>
              <a:rPr lang="ru-RU" sz="1200" b="0" strike="noStrike" spc="-1">
                <a:solidFill>
                  <a:srgbClr val="FD493D"/>
                </a:solidFill>
                <a:latin typeface="Raleway SemiBold"/>
                <a:ea typeface="Raleway SemiBold"/>
              </a:rPr>
              <a:t>с помощью</a:t>
            </a:r>
            <a:r>
              <a:rPr lang="ru-RU" sz="1200" b="0" strike="noStrike" spc="-1">
                <a:solidFill>
                  <a:srgbClr val="000000"/>
                </a:solidFill>
                <a:latin typeface="Raleway"/>
                <a:ea typeface="Raleway"/>
              </a:rPr>
              <a:t> технологии распознавания голоса, ии и нейросети. </a:t>
            </a:r>
            <a:endParaRPr lang="ru-RU" sz="1200" b="0" strike="noStrike" spc="-1">
              <a:latin typeface="Arial"/>
            </a:endParaRPr>
          </a:p>
          <a:p>
            <a:pPr>
              <a:lnSpc>
                <a:spcPct val="115000"/>
              </a:lnSpc>
              <a:spcBef>
                <a:spcPts val="1199"/>
              </a:spcBef>
              <a:spcAft>
                <a:spcPts val="1199"/>
              </a:spcAft>
            </a:pPr>
            <a:r>
              <a:rPr lang="ru-RU" sz="1200" b="0" strike="noStrike" spc="-1">
                <a:solidFill>
                  <a:srgbClr val="FD493D"/>
                </a:solidFill>
                <a:latin typeface="Raleway SemiBold"/>
                <a:ea typeface="Raleway SemiBold"/>
              </a:rPr>
              <a:t>и получать</a:t>
            </a:r>
            <a:r>
              <a:rPr lang="ru-RU" sz="1200" b="0" strike="noStrike" spc="-1">
                <a:solidFill>
                  <a:srgbClr val="000000"/>
                </a:solidFill>
                <a:latin typeface="Raleway"/>
                <a:ea typeface="Raleway"/>
              </a:rPr>
              <a:t> ценность </a:t>
            </a:r>
            <a:r>
              <a:rPr lang="ru-RU" sz="700" b="1" strike="noStrike" spc="-1">
                <a:solidFill>
                  <a:srgbClr val="000000"/>
                </a:solidFill>
                <a:latin typeface="Raleway"/>
                <a:ea typeface="Raleway"/>
              </a:rPr>
              <a:t>Позволяет высказаться о своих проблемах или придать уверенности начать общаться с людьми</a:t>
            </a:r>
            <a:endParaRPr lang="ru-RU" sz="700" b="0" strike="noStrike" spc="-1">
              <a:latin typeface="Arial"/>
            </a:endParaRPr>
          </a:p>
        </p:txBody>
      </p:sp>
      <p:sp>
        <p:nvSpPr>
          <p:cNvPr id="176" name="CustomShape 4"/>
          <p:cNvSpPr/>
          <p:nvPr/>
        </p:nvSpPr>
        <p:spPr>
          <a:xfrm>
            <a:off x="-5040" y="4773960"/>
            <a:ext cx="406080" cy="37944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77" name="CustomShape 5"/>
          <p:cNvSpPr/>
          <p:nvPr/>
        </p:nvSpPr>
        <p:spPr>
          <a:xfrm>
            <a:off x="-5040" y="4889160"/>
            <a:ext cx="406080" cy="148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ctr">
              <a:lnSpc>
                <a:spcPct val="100000"/>
              </a:lnSpc>
            </a:pPr>
            <a:fld id="{CD4770F4-DCA4-414E-86FE-BEB571590083}" type="slidenum">
              <a:rPr lang="ru-RU" sz="1000" b="0" strike="noStrike" spc="-1">
                <a:solidFill>
                  <a:srgbClr val="FFFFFF"/>
                </a:solidFill>
                <a:latin typeface="Arial"/>
                <a:ea typeface="Arial"/>
              </a:rPr>
              <a:t>6</a:t>
            </a:fld>
            <a:endParaRPr lang="ru-RU" sz="1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CustomShape 1"/>
          <p:cNvSpPr/>
          <p:nvPr/>
        </p:nvSpPr>
        <p:spPr>
          <a:xfrm>
            <a:off x="-5040" y="4773960"/>
            <a:ext cx="406080" cy="37944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8" name="CustomShape 2"/>
          <p:cNvSpPr/>
          <p:nvPr/>
        </p:nvSpPr>
        <p:spPr>
          <a:xfrm>
            <a:off x="-5040" y="4889160"/>
            <a:ext cx="406080" cy="148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ctr">
              <a:lnSpc>
                <a:spcPct val="100000"/>
              </a:lnSpc>
            </a:pPr>
            <a:fld id="{A38F3A71-FE04-4AA9-BDCE-F4AAA25DA36C}" type="slidenum">
              <a:rPr lang="ru-RU" sz="1000" b="0" strike="noStrike" spc="-1">
                <a:solidFill>
                  <a:srgbClr val="FFFFFF"/>
                </a:solidFill>
                <a:latin typeface="Arial"/>
                <a:ea typeface="Arial"/>
              </a:rPr>
              <a:t>7</a:t>
            </a:fld>
            <a:endParaRPr lang="ru-RU" sz="1000" b="0" strike="noStrike" spc="-1">
              <a:latin typeface="Arial"/>
            </a:endParaRPr>
          </a:p>
        </p:txBody>
      </p:sp>
      <p:sp>
        <p:nvSpPr>
          <p:cNvPr id="189" name="CustomShape 3"/>
          <p:cNvSpPr/>
          <p:nvPr/>
        </p:nvSpPr>
        <p:spPr>
          <a:xfrm>
            <a:off x="456840" y="1270080"/>
            <a:ext cx="2846160" cy="50976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0" name="CustomShape 4"/>
          <p:cNvSpPr/>
          <p:nvPr/>
        </p:nvSpPr>
        <p:spPr>
          <a:xfrm>
            <a:off x="488880" y="2340360"/>
            <a:ext cx="6935760" cy="876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spAutoFit/>
          </a:bodyPr>
          <a:lstStyle/>
          <a:p>
            <a:pPr>
              <a:lnSpc>
                <a:spcPct val="115000"/>
              </a:lnSpc>
            </a:pPr>
            <a:endParaRPr lang="ru-RU" sz="1800" b="0" strike="noStrike" spc="-1">
              <a:latin typeface="Arial"/>
            </a:endParaRPr>
          </a:p>
          <a:p>
            <a:pPr>
              <a:lnSpc>
                <a:spcPct val="115000"/>
              </a:lnSpc>
            </a:pPr>
            <a:r>
              <a:rPr lang="ru-RU" sz="1200" b="0" strike="noStrike" spc="-1">
                <a:solidFill>
                  <a:srgbClr val="132C40"/>
                </a:solidFill>
                <a:latin typeface="Raleway"/>
                <a:ea typeface="Raleway"/>
              </a:rPr>
              <a:t>Косвенным конкурентом в сфере нейроассистента на российском рынке мы видим Яндекс как монополиста в этой сфере. </a:t>
            </a:r>
            <a:endParaRPr lang="ru-RU" sz="1200" b="0" strike="noStrike" spc="-1">
              <a:latin typeface="Arial"/>
            </a:endParaRPr>
          </a:p>
        </p:txBody>
      </p:sp>
      <p:sp>
        <p:nvSpPr>
          <p:cNvPr id="191" name="CustomShape 5"/>
          <p:cNvSpPr/>
          <p:nvPr/>
        </p:nvSpPr>
        <p:spPr>
          <a:xfrm>
            <a:off x="456840" y="1235520"/>
            <a:ext cx="2846160" cy="573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8320" tIns="58320" rIns="58320" bIns="5832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3000" b="0" strike="noStrike" spc="-1">
                <a:solidFill>
                  <a:srgbClr val="FFFFFF"/>
                </a:solidFill>
                <a:latin typeface="Raleway SemiBold"/>
                <a:ea typeface="Raleway SemiBold"/>
              </a:rPr>
              <a:t>КОНКУРЕНТЫ</a:t>
            </a:r>
            <a:endParaRPr lang="ru-RU" sz="3000" b="0" strike="noStrike" spc="-1">
              <a:latin typeface="Arial"/>
            </a:endParaRPr>
          </a:p>
        </p:txBody>
      </p:sp>
      <p:sp>
        <p:nvSpPr>
          <p:cNvPr id="192" name="CustomShape 6"/>
          <p:cNvSpPr/>
          <p:nvPr/>
        </p:nvSpPr>
        <p:spPr>
          <a:xfrm>
            <a:off x="8788320" y="0"/>
            <a:ext cx="354240" cy="20880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3" name="CustomShape 7"/>
          <p:cNvSpPr/>
          <p:nvPr/>
        </p:nvSpPr>
        <p:spPr>
          <a:xfrm>
            <a:off x="8788320" y="4333320"/>
            <a:ext cx="354240" cy="82116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4" name="CustomShape 8"/>
          <p:cNvSpPr/>
          <p:nvPr/>
        </p:nvSpPr>
        <p:spPr>
          <a:xfrm>
            <a:off x="8788320" y="2088720"/>
            <a:ext cx="354240" cy="115884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5" name="CustomShape 9"/>
          <p:cNvSpPr/>
          <p:nvPr/>
        </p:nvSpPr>
        <p:spPr>
          <a:xfrm>
            <a:off x="8788320" y="3248280"/>
            <a:ext cx="354240" cy="108432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CustomShape 1"/>
          <p:cNvSpPr/>
          <p:nvPr/>
        </p:nvSpPr>
        <p:spPr>
          <a:xfrm>
            <a:off x="488880" y="2345400"/>
            <a:ext cx="6935760" cy="60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spAutoFit/>
          </a:bodyPr>
          <a:lstStyle/>
          <a:p>
            <a:pPr>
              <a:lnSpc>
                <a:spcPct val="115000"/>
              </a:lnSpc>
            </a:pPr>
            <a:r>
              <a:rPr lang="ru-RU" sz="1200" b="0" strike="noStrike" spc="-1">
                <a:solidFill>
                  <a:srgbClr val="000000"/>
                </a:solidFill>
                <a:latin typeface="Arial"/>
                <a:ea typeface="DejaVu Sans"/>
              </a:rPr>
              <a:t>Бизнес-модель данного проекта будет из себя представлять ежемесячную подписку, стоимостью 300 рублей. </a:t>
            </a:r>
            <a:endParaRPr lang="ru-RU" sz="1200" b="0" strike="noStrike" spc="-1">
              <a:latin typeface="Arial"/>
            </a:endParaRPr>
          </a:p>
        </p:txBody>
      </p:sp>
      <p:sp>
        <p:nvSpPr>
          <p:cNvPr id="197" name="CustomShape 2"/>
          <p:cNvSpPr/>
          <p:nvPr/>
        </p:nvSpPr>
        <p:spPr>
          <a:xfrm>
            <a:off x="-5040" y="4773960"/>
            <a:ext cx="406080" cy="37944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8" name="CustomShape 3"/>
          <p:cNvSpPr/>
          <p:nvPr/>
        </p:nvSpPr>
        <p:spPr>
          <a:xfrm>
            <a:off x="-5040" y="4889160"/>
            <a:ext cx="406080" cy="148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ctr">
              <a:lnSpc>
                <a:spcPct val="100000"/>
              </a:lnSpc>
            </a:pPr>
            <a:fld id="{39EBBCA5-E80D-48D6-9C7D-DF60F7BD8337}" type="slidenum">
              <a:rPr lang="ru-RU" sz="1000" b="0" strike="noStrike" spc="-1">
                <a:solidFill>
                  <a:srgbClr val="FFFFFF"/>
                </a:solidFill>
                <a:latin typeface="Arial"/>
                <a:ea typeface="Arial"/>
              </a:rPr>
              <a:t>8</a:t>
            </a:fld>
            <a:endParaRPr lang="ru-RU" sz="1000" b="0" strike="noStrike" spc="-1">
              <a:latin typeface="Arial"/>
            </a:endParaRPr>
          </a:p>
        </p:txBody>
      </p:sp>
      <p:sp>
        <p:nvSpPr>
          <p:cNvPr id="199" name="CustomShape 4"/>
          <p:cNvSpPr/>
          <p:nvPr/>
        </p:nvSpPr>
        <p:spPr>
          <a:xfrm>
            <a:off x="456840" y="1270080"/>
            <a:ext cx="3954240" cy="594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0" name="CustomShape 5"/>
          <p:cNvSpPr/>
          <p:nvPr/>
        </p:nvSpPr>
        <p:spPr>
          <a:xfrm>
            <a:off x="456840" y="1260720"/>
            <a:ext cx="4603320" cy="640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ru-RU" sz="3000" b="0" strike="noStrike" spc="-1">
                <a:solidFill>
                  <a:srgbClr val="FFFFFF"/>
                </a:solidFill>
                <a:latin typeface="Raleway SemiBold"/>
                <a:ea typeface="Raleway SemiBold"/>
              </a:rPr>
              <a:t>БИЗНЕС-МОДЕЛЬ*</a:t>
            </a:r>
            <a:endParaRPr lang="ru-RU" sz="3000" b="0" strike="noStrike" spc="-1">
              <a:latin typeface="Arial"/>
            </a:endParaRPr>
          </a:p>
        </p:txBody>
      </p:sp>
      <p:sp>
        <p:nvSpPr>
          <p:cNvPr id="201" name="CustomShape 6"/>
          <p:cNvSpPr/>
          <p:nvPr/>
        </p:nvSpPr>
        <p:spPr>
          <a:xfrm>
            <a:off x="8788320" y="0"/>
            <a:ext cx="354240" cy="20880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2" name="CustomShape 7"/>
          <p:cNvSpPr/>
          <p:nvPr/>
        </p:nvSpPr>
        <p:spPr>
          <a:xfrm>
            <a:off x="8788320" y="4333320"/>
            <a:ext cx="354240" cy="82116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3" name="CustomShape 8"/>
          <p:cNvSpPr/>
          <p:nvPr/>
        </p:nvSpPr>
        <p:spPr>
          <a:xfrm>
            <a:off x="8788320" y="2088720"/>
            <a:ext cx="354240" cy="115884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4" name="CustomShape 9"/>
          <p:cNvSpPr/>
          <p:nvPr/>
        </p:nvSpPr>
        <p:spPr>
          <a:xfrm>
            <a:off x="8788320" y="3248280"/>
            <a:ext cx="354240" cy="108432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5" name="CustomShape 10"/>
          <p:cNvSpPr/>
          <p:nvPr/>
        </p:nvSpPr>
        <p:spPr>
          <a:xfrm>
            <a:off x="407520" y="4528080"/>
            <a:ext cx="8091000" cy="594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CustomShape 1"/>
          <p:cNvSpPr/>
          <p:nvPr/>
        </p:nvSpPr>
        <p:spPr>
          <a:xfrm>
            <a:off x="456840" y="1054440"/>
            <a:ext cx="4655160" cy="1006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700" b="1" strike="noStrike" spc="-1">
                <a:solidFill>
                  <a:srgbClr val="8F00FF"/>
                </a:solidFill>
                <a:latin typeface="Raleway"/>
                <a:ea typeface="Raleway"/>
              </a:rPr>
              <a:t>ТЕКУЩИЕ РЕЗУЛЬТАТЫ</a:t>
            </a:r>
            <a:endParaRPr lang="ru-RU" sz="2700" b="0" strike="noStrike" spc="-1">
              <a:latin typeface="Arial"/>
            </a:endParaRPr>
          </a:p>
        </p:txBody>
      </p:sp>
      <p:sp>
        <p:nvSpPr>
          <p:cNvPr id="207" name="CustomShape 2"/>
          <p:cNvSpPr/>
          <p:nvPr/>
        </p:nvSpPr>
        <p:spPr>
          <a:xfrm>
            <a:off x="456840" y="2340360"/>
            <a:ext cx="7992360" cy="603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spAutoFit/>
          </a:bodyPr>
          <a:lstStyle/>
          <a:p>
            <a:pPr>
              <a:lnSpc>
                <a:spcPct val="115000"/>
              </a:lnSpc>
            </a:pPr>
            <a:r>
              <a:rPr lang="ru-RU" sz="1200" b="0" strike="noStrike" spc="-1">
                <a:solidFill>
                  <a:srgbClr val="000000"/>
                </a:solidFill>
                <a:latin typeface="Raleway"/>
                <a:ea typeface="Raleway"/>
              </a:rPr>
              <a:t>Проект пока находится на стадии проработки идеи и занимается набором заинтересованным лиц, готовых помочь в реализации идеи. </a:t>
            </a:r>
            <a:endParaRPr lang="ru-RU" sz="1200" b="0" strike="noStrike" spc="-1">
              <a:latin typeface="Arial"/>
            </a:endParaRPr>
          </a:p>
        </p:txBody>
      </p:sp>
      <p:sp>
        <p:nvSpPr>
          <p:cNvPr id="208" name="CustomShape 3"/>
          <p:cNvSpPr/>
          <p:nvPr/>
        </p:nvSpPr>
        <p:spPr>
          <a:xfrm>
            <a:off x="8788320" y="0"/>
            <a:ext cx="354240" cy="20880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9" name="CustomShape 4"/>
          <p:cNvSpPr/>
          <p:nvPr/>
        </p:nvSpPr>
        <p:spPr>
          <a:xfrm>
            <a:off x="8788320" y="4333320"/>
            <a:ext cx="354240" cy="82116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0" name="CustomShape 5"/>
          <p:cNvSpPr/>
          <p:nvPr/>
        </p:nvSpPr>
        <p:spPr>
          <a:xfrm>
            <a:off x="8788320" y="2088720"/>
            <a:ext cx="354240" cy="115884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1" name="CustomShape 6"/>
          <p:cNvSpPr/>
          <p:nvPr/>
        </p:nvSpPr>
        <p:spPr>
          <a:xfrm>
            <a:off x="8788320" y="3248280"/>
            <a:ext cx="354240" cy="108432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CustomShape 1"/>
          <p:cNvSpPr/>
          <p:nvPr/>
        </p:nvSpPr>
        <p:spPr>
          <a:xfrm>
            <a:off x="456840" y="281160"/>
            <a:ext cx="4655160" cy="640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ru-RU" sz="3000" b="0" strike="noStrike" spc="-1">
                <a:solidFill>
                  <a:srgbClr val="8F00FF"/>
                </a:solidFill>
                <a:latin typeface="Raleway SemiBold"/>
                <a:ea typeface="Raleway SemiBold"/>
              </a:rPr>
              <a:t>КОМАНДА СТАРТАПА</a:t>
            </a:r>
            <a:endParaRPr lang="ru-RU" sz="3000" b="0" strike="noStrike" spc="-1">
              <a:latin typeface="Arial"/>
            </a:endParaRPr>
          </a:p>
        </p:txBody>
      </p:sp>
      <p:graphicFrame>
        <p:nvGraphicFramePr>
          <p:cNvPr id="213" name="Table 2"/>
          <p:cNvGraphicFramePr/>
          <p:nvPr>
            <p:extLst>
              <p:ext uri="{D42A27DB-BD31-4B8C-83A1-F6EECF244321}">
                <p14:modId xmlns:p14="http://schemas.microsoft.com/office/powerpoint/2010/main" val="3031594420"/>
              </p:ext>
            </p:extLst>
          </p:nvPr>
        </p:nvGraphicFramePr>
        <p:xfrm>
          <a:off x="456840" y="921600"/>
          <a:ext cx="7531920" cy="3826080"/>
        </p:xfrm>
        <a:graphic>
          <a:graphicData uri="http://schemas.openxmlformats.org/drawingml/2006/table">
            <a:tbl>
              <a:tblPr/>
              <a:tblGrid>
                <a:gridCol w="2510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0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06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9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</a:rPr>
                        <a:t>РОЛЬ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solidFill>
                      <a:srgbClr val="DBE6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</a:rPr>
                        <a:t>ФАМИЛИЯ ИМЯ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solidFill>
                      <a:srgbClr val="DBE6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</a:rPr>
                        <a:t>ФОТО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solidFill>
                      <a:srgbClr val="DBE6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90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100" b="0" strike="noStrike" spc="-1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</a:rPr>
                        <a:t>ЛИДЕР (CEO)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b="0" strike="noStrike" spc="-1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</a:rPr>
                        <a:t>Соловьев Алексей 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ru-RU" sz="18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8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8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800" b="0" strike="noStrike" spc="-1"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2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100" b="0" strike="noStrike" spc="-1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</a:rPr>
                        <a:t>ТЕХНОЛОГ, РАЗРАБОТЧИК (CTO)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Колегов Алексей,</a:t>
                      </a:r>
                      <a:r>
                        <a:rPr lang="ru-RU" sz="1100" baseline="0" dirty="0" smtClean="0"/>
                        <a:t> Михайлов Илья </a:t>
                      </a:r>
                      <a:endParaRPr lang="ru-RU" sz="1100" dirty="0"/>
                    </a:p>
                  </a:txBody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ru-RU" sz="18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8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8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800" b="0" strike="noStrike" spc="-1"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90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100" b="0" strike="noStrike" spc="-1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</a:rPr>
                        <a:t>МАРКЕТОЛОГ (СMO)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b="0" strike="noStrike" spc="-1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</a:rPr>
                        <a:t>Мамедова Надежда, </a:t>
                      </a:r>
                      <a:r>
                        <a:rPr lang="ru-RU" sz="1100" b="0" strike="noStrike" spc="-1" dirty="0" err="1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</a:rPr>
                        <a:t>Тиик</a:t>
                      </a:r>
                      <a:r>
                        <a:rPr lang="ru-RU" sz="1100" b="0" strike="noStrike" spc="-1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</a:rPr>
                        <a:t> Наталья,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b="0" strike="noStrike" spc="-1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</a:rPr>
                        <a:t> </a:t>
                      </a:r>
                      <a:r>
                        <a:rPr lang="ru-RU" sz="1100" b="0" strike="noStrike" spc="-1" dirty="0" err="1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</a:rPr>
                        <a:t>Палян</a:t>
                      </a:r>
                      <a:r>
                        <a:rPr lang="ru-RU" sz="1100" b="0" strike="noStrike" spc="-1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</a:rPr>
                        <a:t> </a:t>
                      </a:r>
                      <a:r>
                        <a:rPr lang="ru-RU" sz="1100" b="0" strike="noStrike" spc="-1" dirty="0" err="1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</a:rPr>
                        <a:t>Каруш</a:t>
                      </a:r>
                      <a:r>
                        <a:rPr lang="ru-RU" sz="1100" b="0" strike="noStrike" spc="-1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</a:rPr>
                        <a:t> 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ru-RU" sz="18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8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8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800" b="0" strike="noStrike" spc="-1" dirty="0"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15" name="CustomShape 4"/>
          <p:cNvSpPr/>
          <p:nvPr/>
        </p:nvSpPr>
        <p:spPr>
          <a:xfrm>
            <a:off x="-5040" y="4773960"/>
            <a:ext cx="406080" cy="37944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6" name="CustomShape 5"/>
          <p:cNvSpPr/>
          <p:nvPr/>
        </p:nvSpPr>
        <p:spPr>
          <a:xfrm>
            <a:off x="-5040" y="4889160"/>
            <a:ext cx="406080" cy="148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ctr">
              <a:lnSpc>
                <a:spcPct val="100000"/>
              </a:lnSpc>
            </a:pPr>
            <a:fld id="{2790DD4F-D620-4B76-8C32-E1AB16AAA55E}" type="slidenum">
              <a:rPr lang="ru-RU" sz="1000" b="0" strike="noStrike" spc="-1">
                <a:solidFill>
                  <a:srgbClr val="FFFFFF"/>
                </a:solidFill>
                <a:latin typeface="Arial"/>
                <a:ea typeface="Arial"/>
              </a:rPr>
              <a:t>10</a:t>
            </a:fld>
            <a:endParaRPr lang="ru-RU" sz="1000" b="0" strike="noStrike" spc="-1">
              <a:latin typeface="Arial"/>
            </a:endParaRPr>
          </a:p>
        </p:txBody>
      </p:sp>
      <p:sp>
        <p:nvSpPr>
          <p:cNvPr id="217" name="CustomShape 6"/>
          <p:cNvSpPr/>
          <p:nvPr/>
        </p:nvSpPr>
        <p:spPr>
          <a:xfrm>
            <a:off x="8788320" y="0"/>
            <a:ext cx="354240" cy="20880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8" name="CustomShape 7"/>
          <p:cNvSpPr/>
          <p:nvPr/>
        </p:nvSpPr>
        <p:spPr>
          <a:xfrm>
            <a:off x="8788320" y="4333320"/>
            <a:ext cx="354240" cy="82116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9" name="CustomShape 8"/>
          <p:cNvSpPr/>
          <p:nvPr/>
        </p:nvSpPr>
        <p:spPr>
          <a:xfrm>
            <a:off x="8788320" y="2088720"/>
            <a:ext cx="354240" cy="115884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20" name="CustomShape 9"/>
          <p:cNvSpPr/>
          <p:nvPr/>
        </p:nvSpPr>
        <p:spPr>
          <a:xfrm>
            <a:off x="8788320" y="3248280"/>
            <a:ext cx="354240" cy="108432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CustomShape 1"/>
          <p:cNvSpPr/>
          <p:nvPr/>
        </p:nvSpPr>
        <p:spPr>
          <a:xfrm>
            <a:off x="1544760" y="582480"/>
            <a:ext cx="4655160" cy="543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8320" tIns="58320" rIns="58320" bIns="5832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800" b="0" strike="noStrike" spc="-1">
                <a:solidFill>
                  <a:srgbClr val="8F00FF"/>
                </a:solidFill>
                <a:latin typeface="Raleway SemiBold"/>
                <a:ea typeface="Raleway SemiBold"/>
              </a:rPr>
              <a:t>ПЛАНЫ РАЗВИТИЯ</a:t>
            </a:r>
            <a:endParaRPr lang="ru-RU" sz="2800" b="0" strike="noStrike" spc="-1">
              <a:latin typeface="Arial"/>
            </a:endParaRPr>
          </a:p>
        </p:txBody>
      </p:sp>
      <p:sp>
        <p:nvSpPr>
          <p:cNvPr id="222" name="CustomShape 2"/>
          <p:cNvSpPr/>
          <p:nvPr/>
        </p:nvSpPr>
        <p:spPr>
          <a:xfrm>
            <a:off x="456840" y="1433880"/>
            <a:ext cx="7972920" cy="896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8320" tIns="58320" rIns="58320" bIns="58320">
            <a:noAutofit/>
          </a:bodyPr>
          <a:lstStyle/>
          <a:p>
            <a:pPr marL="457200" indent="-329400">
              <a:lnSpc>
                <a:spcPct val="115000"/>
              </a:lnSpc>
              <a:buClr>
                <a:srgbClr val="8F00FF"/>
              </a:buClr>
              <a:buFont typeface="Raleway"/>
              <a:buChar char="●"/>
            </a:pPr>
            <a:r>
              <a:rPr lang="ru-RU" sz="1600" b="0" strike="noStrike" spc="-1">
                <a:solidFill>
                  <a:srgbClr val="132C40"/>
                </a:solidFill>
                <a:latin typeface="Raleway"/>
                <a:ea typeface="Raleway"/>
              </a:rPr>
              <a:t>Планы развития, основные укрупненные задачи</a:t>
            </a:r>
            <a:endParaRPr lang="ru-RU" sz="1600" b="0" strike="noStrike" spc="-1">
              <a:latin typeface="Arial"/>
            </a:endParaRPr>
          </a:p>
          <a:p>
            <a:pPr marL="457200" indent="-227880">
              <a:lnSpc>
                <a:spcPct val="115000"/>
              </a:lnSpc>
            </a:pPr>
            <a:endParaRPr lang="ru-RU" sz="1600" b="0" strike="noStrike" spc="-1">
              <a:latin typeface="Arial"/>
            </a:endParaRPr>
          </a:p>
          <a:p>
            <a:pPr marL="457200" indent="-227880">
              <a:lnSpc>
                <a:spcPct val="115000"/>
              </a:lnSpc>
            </a:pPr>
            <a:endParaRPr lang="ru-RU" sz="1600" b="0" strike="noStrike" spc="-1">
              <a:latin typeface="Arial"/>
            </a:endParaRPr>
          </a:p>
          <a:p>
            <a:pPr marL="457200" indent="-227880">
              <a:lnSpc>
                <a:spcPct val="115000"/>
              </a:lnSpc>
            </a:pPr>
            <a:endParaRPr lang="ru-RU" sz="1600" b="0" strike="noStrike" spc="-1">
              <a:latin typeface="Arial"/>
            </a:endParaRPr>
          </a:p>
          <a:p>
            <a:pPr marL="457200" indent="-310320">
              <a:lnSpc>
                <a:spcPct val="115000"/>
              </a:lnSpc>
              <a:buClr>
                <a:srgbClr val="132C40"/>
              </a:buClr>
              <a:buFont typeface="Raleway"/>
              <a:buAutoNum type="arabicParenR"/>
            </a:pPr>
            <a:r>
              <a:rPr lang="ru-RU" sz="1300" b="0" strike="noStrike" spc="-1">
                <a:solidFill>
                  <a:srgbClr val="132C40"/>
                </a:solidFill>
                <a:latin typeface="Raleway"/>
                <a:ea typeface="Raleway"/>
              </a:rPr>
              <a:t> Нанять команду </a:t>
            </a:r>
            <a:endParaRPr lang="ru-RU" sz="1300" b="0" strike="noStrike" spc="-1">
              <a:latin typeface="Arial"/>
            </a:endParaRPr>
          </a:p>
        </p:txBody>
      </p:sp>
      <p:sp>
        <p:nvSpPr>
          <p:cNvPr id="223" name="CustomShape 3"/>
          <p:cNvSpPr/>
          <p:nvPr/>
        </p:nvSpPr>
        <p:spPr>
          <a:xfrm>
            <a:off x="-5040" y="4773960"/>
            <a:ext cx="406080" cy="37944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24" name="CustomShape 4"/>
          <p:cNvSpPr/>
          <p:nvPr/>
        </p:nvSpPr>
        <p:spPr>
          <a:xfrm>
            <a:off x="-5040" y="4889160"/>
            <a:ext cx="406080" cy="148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ctr">
              <a:lnSpc>
                <a:spcPct val="100000"/>
              </a:lnSpc>
            </a:pPr>
            <a:fld id="{15EE101A-6458-4E7A-A158-4010AB7707A8}" type="slidenum">
              <a:rPr lang="ru-RU" sz="1000" b="0" strike="noStrike" spc="-1">
                <a:solidFill>
                  <a:srgbClr val="FFFFFF"/>
                </a:solidFill>
                <a:latin typeface="Arial"/>
                <a:ea typeface="Arial"/>
              </a:rPr>
              <a:t>11</a:t>
            </a:fld>
            <a:endParaRPr lang="ru-RU" sz="1000" b="0" strike="noStrike" spc="-1">
              <a:latin typeface="Arial"/>
            </a:endParaRPr>
          </a:p>
        </p:txBody>
      </p:sp>
      <p:sp>
        <p:nvSpPr>
          <p:cNvPr id="225" name="CustomShape 5"/>
          <p:cNvSpPr/>
          <p:nvPr/>
        </p:nvSpPr>
        <p:spPr>
          <a:xfrm>
            <a:off x="456840" y="582480"/>
            <a:ext cx="687240" cy="68724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226" name="Google Shape;261;p12"/>
          <p:cNvPicPr/>
          <p:nvPr/>
        </p:nvPicPr>
        <p:blipFill>
          <a:blip r:embed="rId2"/>
          <a:stretch/>
        </p:blipFill>
        <p:spPr>
          <a:xfrm>
            <a:off x="530640" y="656280"/>
            <a:ext cx="539280" cy="539280"/>
          </a:xfrm>
          <a:prstGeom prst="rect">
            <a:avLst/>
          </a:prstGeom>
          <a:ln>
            <a:noFill/>
          </a:ln>
        </p:spPr>
      </p:pic>
      <p:sp>
        <p:nvSpPr>
          <p:cNvPr id="227" name="CustomShape 6"/>
          <p:cNvSpPr/>
          <p:nvPr/>
        </p:nvSpPr>
        <p:spPr>
          <a:xfrm>
            <a:off x="8788320" y="0"/>
            <a:ext cx="354240" cy="20880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28" name="CustomShape 7"/>
          <p:cNvSpPr/>
          <p:nvPr/>
        </p:nvSpPr>
        <p:spPr>
          <a:xfrm>
            <a:off x="8788320" y="4333320"/>
            <a:ext cx="354240" cy="82116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29" name="CustomShape 8"/>
          <p:cNvSpPr/>
          <p:nvPr/>
        </p:nvSpPr>
        <p:spPr>
          <a:xfrm>
            <a:off x="8788320" y="2088720"/>
            <a:ext cx="354240" cy="115884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30" name="CustomShape 9"/>
          <p:cNvSpPr/>
          <p:nvPr/>
        </p:nvSpPr>
        <p:spPr>
          <a:xfrm>
            <a:off x="8788320" y="3248280"/>
            <a:ext cx="354240" cy="108432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aphicFrame>
        <p:nvGraphicFramePr>
          <p:cNvPr id="231" name="Table 10"/>
          <p:cNvGraphicFramePr/>
          <p:nvPr>
            <p:extLst>
              <p:ext uri="{D42A27DB-BD31-4B8C-83A1-F6EECF244321}">
                <p14:modId xmlns:p14="http://schemas.microsoft.com/office/powerpoint/2010/main" val="3981245315"/>
              </p:ext>
            </p:extLst>
          </p:nvPr>
        </p:nvGraphicFramePr>
        <p:xfrm>
          <a:off x="630360" y="3150000"/>
          <a:ext cx="7531560" cy="1699560"/>
        </p:xfrm>
        <a:graphic>
          <a:graphicData uri="http://schemas.openxmlformats.org/drawingml/2006/table">
            <a:tbl>
              <a:tblPr/>
              <a:tblGrid>
                <a:gridCol w="3341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97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06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0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b="0" strike="noStrike" spc="-1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</a:rPr>
                        <a:t>ЧТО ДЕЛАЕМ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solidFill>
                      <a:srgbClr val="DBE6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</a:rPr>
                        <a:t>СРОК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solidFill>
                      <a:srgbClr val="DBE6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</a:rPr>
                        <a:t>ОТВЕТСТВЕННЫЙ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solidFill>
                      <a:srgbClr val="DBE6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5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latin typeface="Arial"/>
                        </a:rPr>
                        <a:t>Разработка </a:t>
                      </a:r>
                      <a:r>
                        <a:rPr lang="ru-RU" sz="1800" b="0" strike="noStrike" spc="-1" dirty="0" smtClean="0">
                          <a:latin typeface="Arial"/>
                        </a:rPr>
                        <a:t>концепции.</a:t>
                      </a:r>
                      <a:endParaRPr lang="ru-RU" sz="1800" b="0" strike="noStrike" spc="-1" dirty="0"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latin typeface="Arial"/>
                        </a:rPr>
                        <a:t>Алексей</a:t>
                      </a:r>
                    </a:p>
                  </a:txBody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5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latin typeface="Arial"/>
                        </a:rPr>
                        <a:t>Сделать</a:t>
                      </a:r>
                      <a:r>
                        <a:rPr lang="ru-RU" sz="1800" b="0" strike="noStrike" spc="-1" baseline="0" dirty="0" smtClean="0">
                          <a:latin typeface="Arial"/>
                        </a:rPr>
                        <a:t> пробную версию.</a:t>
                      </a:r>
                      <a:endParaRPr lang="ru-RU" sz="1800" b="0" strike="noStrike" spc="-1" dirty="0"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latin typeface="Arial"/>
                        </a:rPr>
                        <a:t>Алексей</a:t>
                      </a:r>
                      <a:endParaRPr lang="ru-RU" sz="1800" b="0" strike="noStrike" spc="-1" dirty="0"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5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latin typeface="Arial"/>
                        </a:rPr>
                        <a:t>Продать </a:t>
                      </a:r>
                      <a:r>
                        <a:rPr lang="ru-RU" sz="1800" b="0" strike="noStrike" spc="-1" dirty="0" smtClean="0">
                          <a:latin typeface="Arial"/>
                        </a:rPr>
                        <a:t>идею.</a:t>
                      </a:r>
                      <a:endParaRPr lang="ru-RU" sz="1800" b="0" strike="noStrike" spc="-1" dirty="0"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latin typeface="Arial"/>
                        </a:rPr>
                        <a:t>Алексей</a:t>
                      </a:r>
                    </a:p>
                  </a:txBody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32" name="CustomShape 11"/>
          <p:cNvSpPr/>
          <p:nvPr/>
        </p:nvSpPr>
        <p:spPr>
          <a:xfrm>
            <a:off x="478080" y="2709360"/>
            <a:ext cx="5020560" cy="410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spAutoFit/>
          </a:bodyPr>
          <a:lstStyle/>
          <a:p>
            <a:pPr marL="457200" indent="-310320">
              <a:lnSpc>
                <a:spcPct val="115000"/>
              </a:lnSpc>
              <a:buClr>
                <a:srgbClr val="8F00FF"/>
              </a:buClr>
              <a:buFont typeface="Raleway"/>
              <a:buChar char="●"/>
            </a:pPr>
            <a:r>
              <a:rPr lang="ru-RU" sz="1300" b="0" strike="noStrike" spc="-1">
                <a:solidFill>
                  <a:srgbClr val="132C40"/>
                </a:solidFill>
                <a:latin typeface="Raleway"/>
                <a:ea typeface="Raleway"/>
              </a:rPr>
              <a:t>план-график на ближайшие 2-4  недели</a:t>
            </a:r>
            <a:endParaRPr lang="ru-RU" sz="13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CustomShape 1"/>
          <p:cNvSpPr/>
          <p:nvPr/>
        </p:nvSpPr>
        <p:spPr>
          <a:xfrm>
            <a:off x="456840" y="1543680"/>
            <a:ext cx="4655160" cy="840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8320" tIns="58320" rIns="58320" bIns="58320">
            <a:noAutofit/>
          </a:bodyPr>
          <a:lstStyle/>
          <a:p>
            <a:pPr>
              <a:lnSpc>
                <a:spcPct val="100000"/>
              </a:lnSpc>
            </a:pPr>
            <a:r>
              <a:rPr lang="ru-RU" sz="3000" b="0" strike="noStrike" spc="-1">
                <a:solidFill>
                  <a:srgbClr val="8F00FF"/>
                </a:solidFill>
                <a:latin typeface="Raleway SemiBold"/>
                <a:ea typeface="Raleway SemiBold"/>
              </a:rPr>
              <a:t>КОНТАКТЫ ЛИДЕРА</a:t>
            </a:r>
            <a:endParaRPr lang="ru-RU" sz="3000" b="0" strike="noStrike" spc="-1">
              <a:latin typeface="Arial"/>
            </a:endParaRPr>
          </a:p>
        </p:txBody>
      </p:sp>
      <p:sp>
        <p:nvSpPr>
          <p:cNvPr id="234" name="CustomShape 2"/>
          <p:cNvSpPr/>
          <p:nvPr/>
        </p:nvSpPr>
        <p:spPr>
          <a:xfrm>
            <a:off x="456840" y="2454480"/>
            <a:ext cx="3602880" cy="2061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8320" tIns="58320" rIns="58320" bIns="58320">
            <a:noAutofit/>
          </a:bodyPr>
          <a:lstStyle/>
          <a:p>
            <a:pPr marL="406440" indent="-202320">
              <a:lnSpc>
                <a:spcPct val="115000"/>
              </a:lnSpc>
            </a:pPr>
            <a:r>
              <a:rPr lang="ru-RU" sz="1200" b="0" strike="noStrike" spc="-1">
                <a:solidFill>
                  <a:srgbClr val="132C40"/>
                </a:solidFill>
                <a:latin typeface="Raleway"/>
                <a:ea typeface="Raleway"/>
              </a:rPr>
              <a:t>Соловьев Алексей Антонович </a:t>
            </a:r>
            <a:endParaRPr lang="ru-RU" sz="1200" b="0" strike="noStrike" spc="-1">
              <a:latin typeface="Arial"/>
            </a:endParaRPr>
          </a:p>
        </p:txBody>
      </p:sp>
      <p:sp>
        <p:nvSpPr>
          <p:cNvPr id="235" name="CustomShape 3"/>
          <p:cNvSpPr/>
          <p:nvPr/>
        </p:nvSpPr>
        <p:spPr>
          <a:xfrm>
            <a:off x="4352040" y="2454480"/>
            <a:ext cx="3602880" cy="2061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8320" tIns="58320" rIns="58320" bIns="58320">
            <a:noAutofit/>
          </a:bodyPr>
          <a:lstStyle/>
          <a:p>
            <a:pPr marL="406440" indent="-202320">
              <a:lnSpc>
                <a:spcPct val="115000"/>
              </a:lnSpc>
            </a:pPr>
            <a:r>
              <a:rPr lang="ru-RU" sz="1200" b="0" strike="noStrike" spc="-1">
                <a:solidFill>
                  <a:srgbClr val="132C40"/>
                </a:solidFill>
                <a:latin typeface="Raleway"/>
                <a:ea typeface="Raleway"/>
              </a:rPr>
              <a:t>89234136190</a:t>
            </a:r>
            <a:endParaRPr lang="ru-RU" sz="1200" b="0" strike="noStrike" spc="-1">
              <a:latin typeface="Arial"/>
            </a:endParaRPr>
          </a:p>
        </p:txBody>
      </p:sp>
      <p:sp>
        <p:nvSpPr>
          <p:cNvPr id="236" name="CustomShape 4"/>
          <p:cNvSpPr/>
          <p:nvPr/>
        </p:nvSpPr>
        <p:spPr>
          <a:xfrm>
            <a:off x="-5040" y="4773960"/>
            <a:ext cx="406080" cy="3794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37" name="CustomShape 5"/>
          <p:cNvSpPr/>
          <p:nvPr/>
        </p:nvSpPr>
        <p:spPr>
          <a:xfrm>
            <a:off x="-5040" y="4889160"/>
            <a:ext cx="406080" cy="148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ctr">
              <a:lnSpc>
                <a:spcPct val="100000"/>
              </a:lnSpc>
            </a:pPr>
            <a:fld id="{EBA75F90-F491-411C-AE81-691AC7EE1017}" type="slidenum">
              <a:rPr lang="ru-RU" sz="1000" b="0" strike="noStrike" spc="-1">
                <a:solidFill>
                  <a:srgbClr val="FFFFFF"/>
                </a:solidFill>
                <a:latin typeface="Arial"/>
                <a:ea typeface="Arial"/>
              </a:rPr>
              <a:t>12</a:t>
            </a:fld>
            <a:endParaRPr lang="ru-RU" sz="1000" b="0" strike="noStrike" spc="-1">
              <a:latin typeface="Arial"/>
            </a:endParaRPr>
          </a:p>
        </p:txBody>
      </p:sp>
      <p:sp>
        <p:nvSpPr>
          <p:cNvPr id="238" name="CustomShape 6"/>
          <p:cNvSpPr/>
          <p:nvPr/>
        </p:nvSpPr>
        <p:spPr>
          <a:xfrm>
            <a:off x="456840" y="582480"/>
            <a:ext cx="687240" cy="68724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239" name="Google Shape;278;p13"/>
          <p:cNvPicPr/>
          <p:nvPr/>
        </p:nvPicPr>
        <p:blipFill>
          <a:blip r:embed="rId2"/>
          <a:stretch/>
        </p:blipFill>
        <p:spPr>
          <a:xfrm>
            <a:off x="530640" y="656280"/>
            <a:ext cx="539280" cy="539280"/>
          </a:xfrm>
          <a:prstGeom prst="rect">
            <a:avLst/>
          </a:prstGeom>
          <a:ln>
            <a:noFill/>
          </a:ln>
        </p:spPr>
      </p:pic>
      <p:sp>
        <p:nvSpPr>
          <p:cNvPr id="240" name="CustomShape 7"/>
          <p:cNvSpPr/>
          <p:nvPr/>
        </p:nvSpPr>
        <p:spPr>
          <a:xfrm>
            <a:off x="8788320" y="0"/>
            <a:ext cx="354240" cy="20880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1" name="CustomShape 8"/>
          <p:cNvSpPr/>
          <p:nvPr/>
        </p:nvSpPr>
        <p:spPr>
          <a:xfrm>
            <a:off x="8788320" y="4333320"/>
            <a:ext cx="354240" cy="82116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2" name="CustomShape 9"/>
          <p:cNvSpPr/>
          <p:nvPr/>
        </p:nvSpPr>
        <p:spPr>
          <a:xfrm>
            <a:off x="8788320" y="2088720"/>
            <a:ext cx="354240" cy="115884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3" name="CustomShape 10"/>
          <p:cNvSpPr/>
          <p:nvPr/>
        </p:nvSpPr>
        <p:spPr>
          <a:xfrm>
            <a:off x="8788320" y="3248280"/>
            <a:ext cx="354240" cy="108432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</TotalTime>
  <Words>495</Words>
  <Application>Microsoft Office PowerPoint</Application>
  <PresentationFormat>Экран (16:9)</PresentationFormat>
  <Paragraphs>80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12</vt:i4>
      </vt:variant>
    </vt:vector>
  </HeadingPairs>
  <TitlesOfParts>
    <vt:vector size="21" baseType="lpstr">
      <vt:lpstr>Arial</vt:lpstr>
      <vt:lpstr>DejaVu Sans</vt:lpstr>
      <vt:lpstr>Raleway</vt:lpstr>
      <vt:lpstr>Raleway SemiBold</vt:lpstr>
      <vt:lpstr>Symbol</vt:lpstr>
      <vt:lpstr>Wingdings</vt:lpstr>
      <vt:lpstr>Office Theme</vt:lpstr>
      <vt:lpstr>Office Theme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/>
  <dc:description/>
  <cp:lastModifiedBy>Admin</cp:lastModifiedBy>
  <cp:revision>5</cp:revision>
  <dcterms:modified xsi:type="dcterms:W3CDTF">2023-12-14T15:00:17Z</dcterms:modified>
  <dc:language>ru-RU</dc:language>
</cp:coreProperties>
</file>