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Raleway ExtraBold"/>
      <p:bold r:id="rId31"/>
      <p:boldItalic r:id="rId32"/>
    </p:embeddedFont>
    <p:embeddedFont>
      <p:font typeface="Raleway Medium"/>
      <p:regular r:id="rId33"/>
      <p:bold r:id="rId34"/>
      <p:italic r:id="rId35"/>
      <p:boldItalic r:id="rId36"/>
    </p:embeddedFont>
    <p:embeddedFont>
      <p:font typeface="Helvetica Neue"/>
      <p:regular r:id="rId37"/>
      <p:bold r:id="rId38"/>
      <p:italic r:id="rId39"/>
      <p:boldItalic r:id="rId40"/>
    </p:embeddedFont>
    <p:embeddedFont>
      <p:font typeface="Century Gothic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1D6678-E417-4F3C-A91E-EA2039469EFF}">
  <a:tblStyle styleId="{511D6678-E417-4F3C-A91E-EA2039469E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Italic.fntdata"/><Relationship Id="rId20" Type="http://schemas.openxmlformats.org/officeDocument/2006/relationships/slide" Target="slides/slide13.xml"/><Relationship Id="rId42" Type="http://schemas.openxmlformats.org/officeDocument/2006/relationships/font" Target="fonts/CenturyGothic-bold.fntdata"/><Relationship Id="rId41" Type="http://schemas.openxmlformats.org/officeDocument/2006/relationships/font" Target="fonts/CenturyGothic-regular.fntdata"/><Relationship Id="rId22" Type="http://schemas.openxmlformats.org/officeDocument/2006/relationships/slide" Target="slides/slide15.xml"/><Relationship Id="rId44" Type="http://schemas.openxmlformats.org/officeDocument/2006/relationships/font" Target="fonts/CenturyGothic-boldItalic.fntdata"/><Relationship Id="rId21" Type="http://schemas.openxmlformats.org/officeDocument/2006/relationships/slide" Target="slides/slide14.xml"/><Relationship Id="rId43" Type="http://schemas.openxmlformats.org/officeDocument/2006/relationships/font" Target="fonts/CenturyGothic-italic.fntdata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ExtraBold-bold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RalewayMedium-regular.fntdata"/><Relationship Id="rId10" Type="http://schemas.openxmlformats.org/officeDocument/2006/relationships/slide" Target="slides/slide3.xml"/><Relationship Id="rId32" Type="http://schemas.openxmlformats.org/officeDocument/2006/relationships/font" Target="fonts/RalewayExtraBold-boldItalic.fntdata"/><Relationship Id="rId13" Type="http://schemas.openxmlformats.org/officeDocument/2006/relationships/slide" Target="slides/slide6.xml"/><Relationship Id="rId35" Type="http://schemas.openxmlformats.org/officeDocument/2006/relationships/font" Target="fonts/RalewayMedium-italic.fntdata"/><Relationship Id="rId12" Type="http://schemas.openxmlformats.org/officeDocument/2006/relationships/slide" Target="slides/slide5.xml"/><Relationship Id="rId34" Type="http://schemas.openxmlformats.org/officeDocument/2006/relationships/font" Target="fonts/RalewayMedium-bold.fntdata"/><Relationship Id="rId15" Type="http://schemas.openxmlformats.org/officeDocument/2006/relationships/slide" Target="slides/slide8.xml"/><Relationship Id="rId37" Type="http://schemas.openxmlformats.org/officeDocument/2006/relationships/font" Target="fonts/HelveticaNeue-regular.fntdata"/><Relationship Id="rId14" Type="http://schemas.openxmlformats.org/officeDocument/2006/relationships/slide" Target="slides/slide7.xml"/><Relationship Id="rId36" Type="http://schemas.openxmlformats.org/officeDocument/2006/relationships/font" Target="fonts/RalewayMedium-boldItalic.fntdata"/><Relationship Id="rId17" Type="http://schemas.openxmlformats.org/officeDocument/2006/relationships/slide" Target="slides/slide10.xml"/><Relationship Id="rId39" Type="http://schemas.openxmlformats.org/officeDocument/2006/relationships/font" Target="fonts/HelveticaNeue-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a0a22c58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g2a0a22c58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989f40c1f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2989f40c1f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989f40c1fd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g2989f40c1fd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.jp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38942" y="6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Жидкое мыло на основе экстракта Лофанта тибетского </a:t>
            </a:r>
            <a:endParaRPr sz="3100"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04450" y="1583024"/>
            <a:ext cx="2329200" cy="357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22500" y="843200"/>
            <a:ext cx="7140000" cy="29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По данным Минздрава России, в стране насчитывается</a:t>
            </a:r>
            <a:r>
              <a:rPr lang="ru" sz="1600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8,8 миллионов человек</a:t>
            </a:r>
            <a:r>
              <a:rPr b="1" lang="ru" sz="16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ru" sz="1500">
                <a:solidFill>
                  <a:srgbClr val="FF2F2D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u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которые болеют дерматологическими заболеваниями, а это</a:t>
            </a: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каждый 16 житель</a:t>
            </a:r>
            <a:r>
              <a:rPr lang="ru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нашей страны!</a:t>
            </a:r>
            <a:endParaRPr sz="15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ru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 </a:t>
            </a: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106 опрошенных человек</a:t>
            </a:r>
            <a:r>
              <a:rPr lang="ru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примерно</a:t>
            </a:r>
            <a:r>
              <a:rPr b="1" lang="ru" sz="17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36%</a:t>
            </a:r>
            <a:r>
              <a:rPr b="1" lang="ru" sz="17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страдают сухостью рук, кожными аллергическими заболеваниями, микротравмами и микротрещинами на коже.</a:t>
            </a:r>
            <a:endParaRPr sz="15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155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45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22500" y="463365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531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8" name="Google Shape;138;p26"/>
          <p:cNvPicPr preferRelativeResize="0"/>
          <p:nvPr/>
        </p:nvPicPr>
        <p:blipFill rotWithShape="1">
          <a:blip r:embed="rId5">
            <a:alphaModFix/>
          </a:blip>
          <a:srcRect b="51453" l="23632" r="16766" t="20993"/>
          <a:stretch/>
        </p:blipFill>
        <p:spPr>
          <a:xfrm>
            <a:off x="651175" y="2789525"/>
            <a:ext cx="6348100" cy="245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1574692" y="19576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68225" y="3452274"/>
            <a:ext cx="4145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Пожилые люди с</a:t>
            </a:r>
            <a:endParaRPr sz="17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/>
              <a:t> </a:t>
            </a:r>
            <a:r>
              <a:rPr b="1" lang="ru" sz="1700">
                <a:solidFill>
                  <a:srgbClr val="FF2F2D"/>
                </a:solidFill>
              </a:rPr>
              <a:t>микротравмами/микротрещинами</a:t>
            </a:r>
            <a:endParaRPr b="1" sz="1700">
              <a:solidFill>
                <a:srgbClr val="FF2F2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624368" y="195782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916810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916800" y="4216727"/>
            <a:ext cx="354900" cy="937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916804" y="2028092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916800" y="3187600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355" y="269765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-786625" y="1269988"/>
            <a:ext cx="60339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Женщины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 </a:t>
            </a:r>
            <a:r>
              <a:rPr b="1" lang="ru" sz="17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чувствительной кожей</a:t>
            </a:r>
            <a:r>
              <a:rPr lang="ru" sz="17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700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-786625" y="2383238"/>
            <a:ext cx="60339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Мамы детей </a:t>
            </a:r>
            <a:endParaRPr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аллергиков, атопиков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4">
            <a:alphaModFix/>
          </a:blip>
          <a:srcRect b="0" l="0" r="0" t="2818"/>
          <a:stretch/>
        </p:blipFill>
        <p:spPr>
          <a:xfrm>
            <a:off x="4261100" y="756325"/>
            <a:ext cx="4655700" cy="451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1441517" y="656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59475" y="1537600"/>
            <a:ext cx="4984800" cy="3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8F00FF"/>
                </a:solidFill>
              </a:rPr>
              <a:t>ТОР 3 </a:t>
            </a:r>
            <a:r>
              <a:rPr lang="ru" sz="2100">
                <a:solidFill>
                  <a:srgbClr val="132C40"/>
                </a:solidFill>
              </a:rPr>
              <a:t> проблемы людей с кожными заболеваниями :</a:t>
            </a:r>
            <a:endParaRPr sz="21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32C40"/>
              </a:solidFill>
            </a:endParaRPr>
          </a:p>
          <a:p>
            <a:pPr indent="-3238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rgbClr val="132C40"/>
                </a:solidFill>
              </a:rPr>
              <a:t>Мыло пересушивает кожу,</a:t>
            </a:r>
            <a:endParaRPr sz="2100">
              <a:solidFill>
                <a:srgbClr val="132C40"/>
              </a:solidFill>
            </a:endParaRPr>
          </a:p>
          <a:p>
            <a:pPr indent="-3238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rgbClr val="132C40"/>
                </a:solidFill>
              </a:rPr>
              <a:t>Импортная продукция следовательно высокая цена,</a:t>
            </a:r>
            <a:endParaRPr sz="2100">
              <a:solidFill>
                <a:srgbClr val="132C40"/>
              </a:solidFill>
            </a:endParaRPr>
          </a:p>
          <a:p>
            <a:pPr indent="-32385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rgbClr val="132C40"/>
                </a:solidFill>
              </a:rPr>
              <a:t>Дешевая продукция не помогает.</a:t>
            </a:r>
            <a:endParaRPr sz="21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44102" r="0" t="0"/>
          <a:stretch/>
        </p:blipFill>
        <p:spPr>
          <a:xfrm>
            <a:off x="5124650" y="0"/>
            <a:ext cx="4019351" cy="531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1619042" y="1507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1243600" y="730350"/>
            <a:ext cx="7253100" cy="16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Н</a:t>
            </a:r>
            <a:r>
              <a:rPr lang="ru" sz="1800"/>
              <a:t>едорогие гипоаллергенные</a:t>
            </a:r>
            <a:r>
              <a:rPr lang="ru" sz="1800"/>
              <a:t> косметические средства, которое увлажняют и заживляют  кожу, </a:t>
            </a:r>
            <a:r>
              <a:rPr lang="ru" sz="1800"/>
              <a:t>имеют</a:t>
            </a:r>
            <a:r>
              <a:rPr lang="ru" sz="1800"/>
              <a:t> сбалансированный состав, включающий экстракт 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1"/>
                </a:solidFill>
              </a:rPr>
              <a:t>Лофанта Тибетского.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3588" y="2087350"/>
            <a:ext cx="2662875" cy="303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0026" y="2087350"/>
            <a:ext cx="2572225" cy="257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566225" y="1577150"/>
            <a:ext cx="8226600" cy="27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LofantikaBeauty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 с кожными заболеваниями и чувствительной кожей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проявления  аллергических реакций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кожных высыпаний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мыла на основе растительного экстракта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облегчения жизни людей с кожными заболеваниями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9950" y="71200"/>
            <a:ext cx="2006450" cy="196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457193" y="511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0" name="Google Shape;200;p31"/>
          <p:cNvSpPr txBox="1"/>
          <p:nvPr>
            <p:ph type="title"/>
          </p:nvPr>
        </p:nvSpPr>
        <p:spPr>
          <a:xfrm>
            <a:off x="488942" y="442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2124375" y="442150"/>
            <a:ext cx="1803900" cy="11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/>
              <a:t> </a:t>
            </a:r>
            <a:r>
              <a:rPr b="1" lang="ru" sz="2900">
                <a:solidFill>
                  <a:schemeClr val="lt1"/>
                </a:solidFill>
                <a:highlight>
                  <a:schemeClr val="dk1"/>
                </a:highlight>
              </a:rPr>
              <a:t>B2C</a:t>
            </a:r>
            <a:endParaRPr b="1" sz="29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2" name="Google Shape;202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7604" l="12204" r="13012" t="7527"/>
          <a:stretch/>
        </p:blipFill>
        <p:spPr>
          <a:xfrm>
            <a:off x="0" y="1270000"/>
            <a:ext cx="4097975" cy="3870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31"/>
          <p:cNvCxnSpPr/>
          <p:nvPr/>
        </p:nvCxnSpPr>
        <p:spPr>
          <a:xfrm rot="10800000">
            <a:off x="2577500" y="2018750"/>
            <a:ext cx="1070100" cy="17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3403475" y="1721175"/>
            <a:ext cx="58443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ru" sz="2500"/>
              <a:t>22 176 000 000 руб. </a:t>
            </a:r>
            <a:r>
              <a:rPr lang="ru" sz="1900"/>
              <a:t>(в перспективе 1 г.)</a:t>
            </a:r>
            <a:endParaRPr sz="1900"/>
          </a:p>
          <a:p>
            <a:pPr indent="-3365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" sz="2500"/>
              <a:t>18 480 000 000 руб.</a:t>
            </a:r>
            <a:endParaRPr sz="2500"/>
          </a:p>
          <a:p>
            <a:pPr indent="-3365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" sz="2500"/>
              <a:t>3 696 000 000 руб.</a:t>
            </a:r>
            <a:endParaRPr sz="25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-33655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" sz="2500"/>
              <a:t>73 920 000 руб.</a:t>
            </a:r>
            <a:endParaRPr sz="2500"/>
          </a:p>
        </p:txBody>
      </p:sp>
      <p:cxnSp>
        <p:nvCxnSpPr>
          <p:cNvPr id="209" name="Google Shape;209;p31"/>
          <p:cNvCxnSpPr/>
          <p:nvPr/>
        </p:nvCxnSpPr>
        <p:spPr>
          <a:xfrm rot="10800000">
            <a:off x="2419275" y="2571750"/>
            <a:ext cx="1214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31"/>
          <p:cNvCxnSpPr/>
          <p:nvPr/>
        </p:nvCxnSpPr>
        <p:spPr>
          <a:xfrm rot="10800000">
            <a:off x="2446125" y="3152775"/>
            <a:ext cx="1160400" cy="15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31"/>
          <p:cNvCxnSpPr/>
          <p:nvPr/>
        </p:nvCxnSpPr>
        <p:spPr>
          <a:xfrm flipH="1">
            <a:off x="2635100" y="4333400"/>
            <a:ext cx="1012500" cy="7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401726" y="345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2"/>
          <p:cNvSpPr txBox="1"/>
          <p:nvPr>
            <p:ph type="title"/>
          </p:nvPr>
        </p:nvSpPr>
        <p:spPr>
          <a:xfrm>
            <a:off x="457200" y="345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4" name="Google Shape;224;p32"/>
          <p:cNvGraphicFramePr/>
          <p:nvPr/>
        </p:nvGraphicFramePr>
        <p:xfrm>
          <a:off x="142113" y="654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{511D6678-E417-4F3C-A91E-EA2039469EFF}</a:tableStyleId>
              </a:tblPr>
              <a:tblGrid>
                <a:gridCol w="1668475"/>
                <a:gridCol w="1668475"/>
                <a:gridCol w="1668475"/>
                <a:gridCol w="1668475"/>
                <a:gridCol w="1923225"/>
              </a:tblGrid>
              <a:tr h="3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Параметры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LofantikaBeauty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</a:rPr>
                        <a:t>Septivit</a:t>
                      </a:r>
                      <a:endParaRPr sz="1900"/>
                    </a:p>
                  </a:txBody>
                  <a:tcPr marT="91425" marB="91425" marR="91425" marL="91425"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chemeClr val="dk2"/>
                          </a:solidFill>
                        </a:rPr>
                        <a:t>BioMio  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    </a:t>
                      </a:r>
                      <a:r>
                        <a:rPr lang="ru" sz="1100">
                          <a:solidFill>
                            <a:schemeClr val="dk2"/>
                          </a:solidFill>
                        </a:rPr>
                        <a:t>                  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      </a:t>
                      </a:r>
                      <a:r>
                        <a:rPr lang="ru" sz="1300">
                          <a:solidFill>
                            <a:schemeClr val="dk2"/>
                          </a:solidFill>
                        </a:rPr>
                        <a:t> </a:t>
                      </a:r>
                      <a:r>
                        <a:rPr lang="ru" sz="1600">
                          <a:solidFill>
                            <a:schemeClr val="dk2"/>
                          </a:solidFill>
                        </a:rPr>
                        <a:t>GraSS</a:t>
                      </a:r>
                      <a:endParaRPr sz="1900"/>
                    </a:p>
                  </a:txBody>
                  <a:tcPr marT="91425" marB="91425" marR="91425" marL="91425"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Антиоксидантные свойства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sz="16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sz="16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41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rgbClr val="18181B"/>
                          </a:solidFill>
                          <a:highlight>
                            <a:srgbClr val="FFFFFF"/>
                          </a:highlight>
                        </a:rPr>
                        <a:t>Гипоаллергенно</a:t>
                      </a:r>
                      <a:endParaRPr sz="1900"/>
                    </a:p>
                  </a:txBody>
                  <a:tcPr marT="91425" marB="91425" marR="91425" marL="91425"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chemeClr val="accent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41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Увлажнение </a:t>
                      </a:r>
                      <a:endParaRPr sz="16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000">
                          <a:solidFill>
                            <a:srgbClr val="6AA84F"/>
                          </a:solidFill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</a:rPr>
                        <a:t>✗</a:t>
                      </a:r>
                      <a:endParaRPr b="1" sz="2400">
                        <a:solidFill>
                          <a:srgbClr val="CC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48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Объем</a:t>
                      </a:r>
                      <a:endParaRPr sz="16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300 мл</a:t>
                      </a:r>
                      <a:endParaRPr sz="16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1 л 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300 мл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500 мл 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600"/>
                        <a:t>Цена</a:t>
                      </a:r>
                      <a:endParaRPr sz="16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30</a:t>
                      </a:r>
                      <a:r>
                        <a:rPr b="1" lang="ru" sz="17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0 руб.</a:t>
                      </a:r>
                      <a:endParaRPr b="1" sz="1700">
                        <a:solidFill>
                          <a:srgbClr val="CC0000"/>
                        </a:solidFill>
                        <a:highlight>
                          <a:srgbClr val="EA9999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700">
                          <a:solidFill>
                            <a:srgbClr val="6AA84F"/>
                          </a:solidFill>
                        </a:rPr>
                        <a:t>220-280 руб.</a:t>
                      </a:r>
                      <a:endParaRPr b="1" sz="1700">
                        <a:solidFill>
                          <a:srgbClr val="6AA84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210 руб.</a:t>
                      </a:r>
                      <a:endParaRPr b="1" sz="1700">
                        <a:solidFill>
                          <a:srgbClr val="CC0000"/>
                        </a:solidFill>
                        <a:highlight>
                          <a:srgbClr val="EA9999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/>
                    </a:p>
                  </a:txBody>
                  <a:tcPr marT="63500" marB="63500" marR="63500" marL="63500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7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200-250 руб.</a:t>
                      </a:r>
                      <a:endParaRPr b="1" sz="17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41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</a:rPr>
                        <a:t>Приятный запах </a:t>
                      </a:r>
                      <a:endParaRPr sz="18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b="1" sz="2400">
                        <a:solidFill>
                          <a:srgbClr val="CC0000"/>
                        </a:solidFill>
                        <a:highlight>
                          <a:srgbClr val="EA9999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413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Экономичность</a:t>
                      </a:r>
                      <a:endParaRPr sz="15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b="1" sz="2400">
                        <a:solidFill>
                          <a:srgbClr val="CC0000"/>
                        </a:solidFill>
                        <a:highlight>
                          <a:srgbClr val="EA9999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400">
                          <a:solidFill>
                            <a:srgbClr val="CC0000"/>
                          </a:solidFill>
                          <a:highlight>
                            <a:srgbClr val="EA9999"/>
                          </a:highlight>
                        </a:rPr>
                        <a:t>✗</a:t>
                      </a:r>
                      <a:endParaRPr b="1" sz="2400">
                        <a:solidFill>
                          <a:srgbClr val="CC0000"/>
                        </a:solidFill>
                        <a:highlight>
                          <a:srgbClr val="EA9999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400">
                          <a:solidFill>
                            <a:srgbClr val="6AA84F"/>
                          </a:solidFill>
                          <a:highlight>
                            <a:srgbClr val="B6D7A8"/>
                          </a:highlight>
                        </a:rPr>
                        <a:t>✓</a:t>
                      </a:r>
                      <a:endParaRPr b="1" sz="2400">
                        <a:solidFill>
                          <a:srgbClr val="6AA84F"/>
                        </a:solidFill>
                        <a:highlight>
                          <a:srgbClr val="B6D7A8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401718" y="1687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3"/>
          <p:cNvSpPr txBox="1"/>
          <p:nvPr>
            <p:ph type="title"/>
          </p:nvPr>
        </p:nvSpPr>
        <p:spPr>
          <a:xfrm>
            <a:off x="401717" y="1428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75" y="1000906"/>
            <a:ext cx="8776674" cy="3444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/>
          <p:nvPr>
            <p:ph type="title"/>
          </p:nvPr>
        </p:nvSpPr>
        <p:spPr>
          <a:xfrm>
            <a:off x="397517" y="2203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ФИНАНСЫ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4"/>
          <p:cNvSpPr txBox="1"/>
          <p:nvPr>
            <p:ph idx="1" type="body"/>
          </p:nvPr>
        </p:nvSpPr>
        <p:spPr>
          <a:xfrm>
            <a:off x="209200" y="820600"/>
            <a:ext cx="7993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lt2"/>
                </a:solidFill>
              </a:rPr>
              <a:t>Точка безубыточности - 4 месяц от старта продаж</a:t>
            </a:r>
            <a:endParaRPr sz="1700">
              <a:solidFill>
                <a:schemeClr val="lt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lt2"/>
                </a:solidFill>
              </a:rPr>
              <a:t>Срок окупаемости - 10 месяцев</a:t>
            </a:r>
            <a:endParaRPr sz="1700">
              <a:solidFill>
                <a:schemeClr val="lt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Прогноз по прибыли за 2 года - 686 тыс. руб.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/>
          </a:p>
        </p:txBody>
      </p:sp>
      <p:sp>
        <p:nvSpPr>
          <p:cNvPr id="245" name="Google Shape;24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34" title="Диаграмма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25" y="1942875"/>
            <a:ext cx="8413148" cy="30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/>
          <p:nvPr>
            <p:ph type="title"/>
          </p:nvPr>
        </p:nvSpPr>
        <p:spPr>
          <a:xfrm>
            <a:off x="397517" y="2203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5"/>
          <p:cNvSpPr txBox="1"/>
          <p:nvPr>
            <p:ph idx="1" type="body"/>
          </p:nvPr>
        </p:nvSpPr>
        <p:spPr>
          <a:xfrm>
            <a:off x="209200" y="820600"/>
            <a:ext cx="7993200" cy="19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lt2"/>
                </a:solidFill>
              </a:rPr>
              <a:t>Изучили  растение Лофант Тибетский и способ его выращивания;</a:t>
            </a:r>
            <a:endParaRPr sz="1700">
              <a:solidFill>
                <a:schemeClr val="lt2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lt2"/>
                </a:solidFill>
              </a:rPr>
              <a:t>Проанализировали  конкурентов. Их достоинства и недостатки;</a:t>
            </a:r>
            <a:endParaRPr sz="1700">
              <a:solidFill>
                <a:schemeClr val="lt2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lt2"/>
                </a:solidFill>
              </a:rPr>
              <a:t>Провели интервью с людьми, страдающими кожными заболеваниями;</a:t>
            </a:r>
            <a:endParaRPr sz="1700">
              <a:solidFill>
                <a:schemeClr val="lt2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lt2"/>
                </a:solidFill>
              </a:rPr>
              <a:t>Разработали бизнес-модель.</a:t>
            </a:r>
            <a:endParaRPr sz="1700">
              <a:solidFill>
                <a:schemeClr val="lt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/>
              <a:t>Работаем над  составом продукта</a:t>
            </a:r>
            <a:endParaRPr sz="17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/>
          </a:p>
        </p:txBody>
      </p:sp>
      <p:sp>
        <p:nvSpPr>
          <p:cNvPr id="256" name="Google Shape;25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200" y="2426075"/>
            <a:ext cx="6942375" cy="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049" y="2740900"/>
            <a:ext cx="2682450" cy="23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6846" y="3038750"/>
            <a:ext cx="3187079" cy="192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2405667" y="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756" y="4222388"/>
            <a:ext cx="7532100" cy="55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2840975" y="946825"/>
            <a:ext cx="60339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Лидер </a:t>
            </a:r>
            <a:endParaRPr b="1" sz="2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Демина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Анна Алексеевна 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2" name="Google Shape;27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25" y="721967"/>
            <a:ext cx="2439250" cy="416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5375" y="696200"/>
            <a:ext cx="2655781" cy="416734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6"/>
          <p:cNvSpPr txBox="1"/>
          <p:nvPr/>
        </p:nvSpPr>
        <p:spPr>
          <a:xfrm>
            <a:off x="919675" y="2490400"/>
            <a:ext cx="50157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Технолог-</a:t>
            </a:r>
            <a:endParaRPr b="1" sz="2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разработчик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9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Лысенко </a:t>
            </a:r>
            <a:endParaRPr b="1" sz="19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9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Мария Николаевна</a:t>
            </a:r>
            <a:endParaRPr b="1" sz="19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/>
          <p:nvPr>
            <p:ph type="title"/>
          </p:nvPr>
        </p:nvSpPr>
        <p:spPr>
          <a:xfrm>
            <a:off x="2392367" y="7910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756" y="4222388"/>
            <a:ext cx="7532100" cy="55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7"/>
          <p:cNvSpPr txBox="1"/>
          <p:nvPr/>
        </p:nvSpPr>
        <p:spPr>
          <a:xfrm>
            <a:off x="2953625" y="885200"/>
            <a:ext cx="60339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Маркетолог </a:t>
            </a:r>
            <a:r>
              <a:rPr b="1" lang="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Егоркина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Анастасия</a:t>
            </a: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Алексеевна 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4" name="Google Shape;284;p37"/>
          <p:cNvSpPr txBox="1"/>
          <p:nvPr/>
        </p:nvSpPr>
        <p:spPr>
          <a:xfrm>
            <a:off x="884125" y="2553800"/>
            <a:ext cx="50157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Маркетолог</a:t>
            </a:r>
            <a:endParaRPr b="1" sz="2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9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Жирикова</a:t>
            </a:r>
            <a:endParaRPr b="1" sz="19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9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 Валерия Игоревна</a:t>
            </a:r>
            <a:endParaRPr b="1" sz="19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5" name="Google Shape;285;p37"/>
          <p:cNvPicPr preferRelativeResize="0"/>
          <p:nvPr/>
        </p:nvPicPr>
        <p:blipFill rotWithShape="1">
          <a:blip r:embed="rId3">
            <a:alphaModFix/>
          </a:blip>
          <a:srcRect b="0" l="16128" r="0" t="18988"/>
          <a:stretch/>
        </p:blipFill>
        <p:spPr>
          <a:xfrm>
            <a:off x="181675" y="725600"/>
            <a:ext cx="2846074" cy="403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7"/>
          <p:cNvPicPr preferRelativeResize="0"/>
          <p:nvPr/>
        </p:nvPicPr>
        <p:blipFill rotWithShape="1">
          <a:blip r:embed="rId4">
            <a:alphaModFix/>
          </a:blip>
          <a:srcRect b="0" l="15725" r="0" t="8147"/>
          <a:stretch/>
        </p:blipFill>
        <p:spPr>
          <a:xfrm>
            <a:off x="5899827" y="717088"/>
            <a:ext cx="2924049" cy="40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8"/>
          <p:cNvSpPr txBox="1"/>
          <p:nvPr>
            <p:ph type="title"/>
          </p:nvPr>
        </p:nvSpPr>
        <p:spPr>
          <a:xfrm>
            <a:off x="1038942" y="2224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92" name="Google Shape;292;p38"/>
          <p:cNvSpPr txBox="1"/>
          <p:nvPr>
            <p:ph idx="1" type="body"/>
          </p:nvPr>
        </p:nvSpPr>
        <p:spPr>
          <a:xfrm>
            <a:off x="401725" y="694925"/>
            <a:ext cx="85302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" sz="1900">
                <a:solidFill>
                  <a:srgbClr val="132C40"/>
                </a:solidFill>
              </a:rPr>
              <a:t>Доработка состава и техники изготовления продукта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9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ноябрь 2023 - июль 2024</a:t>
            </a:r>
            <a:endParaRPr b="1" sz="2400">
              <a:solidFill>
                <a:srgbClr val="E49F15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" sz="1900">
                <a:solidFill>
                  <a:srgbClr val="132C40"/>
                </a:solidFill>
              </a:rPr>
              <a:t>Тестирование продукта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9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ноябрь 2023 - июль 2024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" sz="1900"/>
              <a:t>Создание MVP, регистрация и 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оформление сертификатов на продукцию</a:t>
            </a:r>
            <a:endParaRPr sz="1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9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август 2024 - сентябрь  2024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" sz="1900">
                <a:solidFill>
                  <a:srgbClr val="132C40"/>
                </a:solidFill>
              </a:rPr>
              <a:t>Выпуск первой партии 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9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октябрь 2024 - декабрь 2024</a:t>
            </a:r>
            <a:endParaRPr b="1" sz="24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" sz="1900">
                <a:solidFill>
                  <a:srgbClr val="132C40"/>
                </a:solidFill>
              </a:rPr>
              <a:t>Выход на рынок, первые продажи</a:t>
            </a:r>
            <a:r>
              <a:rPr lang="ru" sz="1900">
                <a:solidFill>
                  <a:srgbClr val="132C40"/>
                </a:solidFill>
              </a:rPr>
              <a:t> 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9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октябрь 2024 - декабрь 2024</a:t>
            </a:r>
            <a:endParaRPr b="1" sz="24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ru" sz="1900">
                <a:solidFill>
                  <a:srgbClr val="132C40"/>
                </a:solidFill>
              </a:rPr>
              <a:t>Разработка и </a:t>
            </a:r>
            <a:r>
              <a:rPr lang="ru" sz="1900">
                <a:solidFill>
                  <a:srgbClr val="132C40"/>
                </a:solidFill>
              </a:rPr>
              <a:t>выведение на</a:t>
            </a:r>
            <a:r>
              <a:rPr lang="ru" sz="1900">
                <a:solidFill>
                  <a:srgbClr val="132C40"/>
                </a:solidFill>
              </a:rPr>
              <a:t> рынок крема и геля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49F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январь 2025 - март 2025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201143" y="1528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127" y="2268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1" name="Google Shape;30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1824" y="1478302"/>
            <a:ext cx="1879925" cy="19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6602" y="3446725"/>
            <a:ext cx="2910348" cy="6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/>
          <p:nvPr>
            <p:ph type="title"/>
          </p:nvPr>
        </p:nvSpPr>
        <p:spPr>
          <a:xfrm>
            <a:off x="1337424" y="227400"/>
            <a:ext cx="41745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8" name="Google Shape;308;p39"/>
          <p:cNvSpPr txBox="1"/>
          <p:nvPr>
            <p:ph idx="1" type="body"/>
          </p:nvPr>
        </p:nvSpPr>
        <p:spPr>
          <a:xfrm>
            <a:off x="401725" y="1540500"/>
            <a:ext cx="4655700" cy="13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300">
                <a:highlight>
                  <a:schemeClr val="lt1"/>
                </a:highlight>
              </a:rPr>
              <a:t>Д</a:t>
            </a:r>
            <a:r>
              <a:rPr b="1" lang="ru" sz="2400">
                <a:highlight>
                  <a:schemeClr val="lt1"/>
                </a:highlight>
              </a:rPr>
              <a:t>емина Анна Алексеевна </a:t>
            </a:r>
            <a:endParaRPr b="1" sz="2400">
              <a:highlight>
                <a:schemeClr val="lt1"/>
              </a:highlight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400">
                <a:solidFill>
                  <a:schemeClr val="dk1"/>
                </a:solidFill>
                <a:highlight>
                  <a:schemeClr val="lt1"/>
                </a:highlight>
              </a:rPr>
              <a:t>Телефон: </a:t>
            </a:r>
            <a:r>
              <a:rPr lang="ru" sz="2400"/>
              <a:t>89875258856</a:t>
            </a:r>
            <a:endParaRPr sz="2400"/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2400">
                <a:solidFill>
                  <a:schemeClr val="dk1"/>
                </a:solidFill>
              </a:rPr>
              <a:t>Почта:     </a:t>
            </a:r>
            <a:r>
              <a:rPr b="1" lang="ru" sz="2400">
                <a:solidFill>
                  <a:schemeClr val="lt2"/>
                </a:solidFill>
              </a:rPr>
              <a:t> </a:t>
            </a:r>
            <a:r>
              <a:rPr lang="ru" sz="2400"/>
              <a:t>anya.demina@bk.ru</a:t>
            </a:r>
            <a:endParaRPr sz="2400"/>
          </a:p>
        </p:txBody>
      </p:sp>
      <p:sp>
        <p:nvSpPr>
          <p:cNvPr id="309" name="Google Shape;309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7" name="Google Shape;3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3763" y="384131"/>
            <a:ext cx="2938124" cy="4568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