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lad Sin" initials="VS" lastIdx="1" clrIdx="0">
    <p:extLst>
      <p:ext uri="{19B8F6BF-5375-455C-9EA6-DF929625EA0E}">
        <p15:presenceInfo xmlns:p15="http://schemas.microsoft.com/office/powerpoint/2012/main" userId="a200ea632b9003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A79"/>
    <a:srgbClr val="264CA0"/>
    <a:srgbClr val="343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BC45DE-E232-4629-B4E4-7B1913691C56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FADEFD-1938-4C12-AD58-57FB8D01C22A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PAM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33,7 млн</a:t>
          </a:r>
        </a:p>
      </dgm:t>
    </dgm:pt>
    <dgm:pt modelId="{0AADE636-138C-4E8D-8BEC-2B5E5911FB82}" type="parTrans" cxnId="{3C192CE4-485B-48F4-A712-C494BE83A9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ACDAA73-04F1-4DB4-885D-972FD243E7ED}" type="sibTrans" cxnId="{3C192CE4-485B-48F4-A712-C494BE83A9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229E0E1-8D3E-4FCE-8591-0C8BCD31304E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TAM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5 млн</a:t>
          </a:r>
        </a:p>
      </dgm:t>
    </dgm:pt>
    <dgm:pt modelId="{A2D0D5EB-0842-43E7-AF91-1A97601D3833}" type="parTrans" cxnId="{D496161C-D306-4991-AE72-7806B68C76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BC76AE1-C854-4A8E-8337-5F8101798918}" type="sibTrans" cxnId="{D496161C-D306-4991-AE72-7806B68C76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2BB0A70-D162-45F5-AD8D-C406A4DB29D0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SAM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770 тыс.</a:t>
          </a:r>
        </a:p>
      </dgm:t>
    </dgm:pt>
    <dgm:pt modelId="{56436FDF-91C4-4275-A523-9666FFE34A1F}" type="parTrans" cxnId="{AE5555E0-CB5A-4B6E-8B3F-9D20E11024F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AC1331C-3947-49A8-B1ED-F70EA9EB2D63}" type="sibTrans" cxnId="{AE5555E0-CB5A-4B6E-8B3F-9D20E11024F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5C5EAF6-33DC-400E-AC94-3A8B79AC3592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SOM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37,5 тыс.</a:t>
          </a:r>
        </a:p>
      </dgm:t>
    </dgm:pt>
    <dgm:pt modelId="{B02366E4-CC6A-4270-9AFE-6EA2BB97B302}" type="parTrans" cxnId="{1E9F2B24-DC1E-46FF-8E42-7A128085D7F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F1080B7-FBAF-48E3-943C-0506E0FAA966}" type="sibTrans" cxnId="{1E9F2B24-DC1E-46FF-8E42-7A128085D7F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533D322-6BB1-4E2A-B891-2E45B60303E9}" type="pres">
      <dgm:prSet presAssocID="{BCBC45DE-E232-4629-B4E4-7B1913691C56}" presName="Name0" presStyleCnt="0">
        <dgm:presLayoutVars>
          <dgm:chMax val="7"/>
          <dgm:resizeHandles val="exact"/>
        </dgm:presLayoutVars>
      </dgm:prSet>
      <dgm:spPr/>
    </dgm:pt>
    <dgm:pt modelId="{DA649CC9-A31F-4444-8317-30BEB959CA18}" type="pres">
      <dgm:prSet presAssocID="{BCBC45DE-E232-4629-B4E4-7B1913691C56}" presName="comp1" presStyleCnt="0"/>
      <dgm:spPr/>
    </dgm:pt>
    <dgm:pt modelId="{B0930576-A4CA-4C05-B7BB-F966D82D0404}" type="pres">
      <dgm:prSet presAssocID="{BCBC45DE-E232-4629-B4E4-7B1913691C56}" presName="circle1" presStyleLbl="node1" presStyleIdx="0" presStyleCnt="4"/>
      <dgm:spPr/>
    </dgm:pt>
    <dgm:pt modelId="{0EAD4427-E276-4478-A1FD-951CE582120A}" type="pres">
      <dgm:prSet presAssocID="{BCBC45DE-E232-4629-B4E4-7B1913691C56}" presName="c1text" presStyleLbl="node1" presStyleIdx="0" presStyleCnt="4">
        <dgm:presLayoutVars>
          <dgm:bulletEnabled val="1"/>
        </dgm:presLayoutVars>
      </dgm:prSet>
      <dgm:spPr/>
    </dgm:pt>
    <dgm:pt modelId="{BDAFDFF1-3C8A-41A0-9F71-D8C2CAB08578}" type="pres">
      <dgm:prSet presAssocID="{BCBC45DE-E232-4629-B4E4-7B1913691C56}" presName="comp2" presStyleCnt="0"/>
      <dgm:spPr/>
    </dgm:pt>
    <dgm:pt modelId="{9DA788E7-B77A-405F-81C9-D91043818B26}" type="pres">
      <dgm:prSet presAssocID="{BCBC45DE-E232-4629-B4E4-7B1913691C56}" presName="circle2" presStyleLbl="node1" presStyleIdx="1" presStyleCnt="4"/>
      <dgm:spPr/>
    </dgm:pt>
    <dgm:pt modelId="{9CA86936-4C14-4AF9-9D06-5760399A3538}" type="pres">
      <dgm:prSet presAssocID="{BCBC45DE-E232-4629-B4E4-7B1913691C56}" presName="c2text" presStyleLbl="node1" presStyleIdx="1" presStyleCnt="4">
        <dgm:presLayoutVars>
          <dgm:bulletEnabled val="1"/>
        </dgm:presLayoutVars>
      </dgm:prSet>
      <dgm:spPr/>
    </dgm:pt>
    <dgm:pt modelId="{EDF6F565-5C5E-41BC-9E1A-2B563169677E}" type="pres">
      <dgm:prSet presAssocID="{BCBC45DE-E232-4629-B4E4-7B1913691C56}" presName="comp3" presStyleCnt="0"/>
      <dgm:spPr/>
    </dgm:pt>
    <dgm:pt modelId="{4038C687-86D0-467E-8D16-1472A5868CB4}" type="pres">
      <dgm:prSet presAssocID="{BCBC45DE-E232-4629-B4E4-7B1913691C56}" presName="circle3" presStyleLbl="node1" presStyleIdx="2" presStyleCnt="4"/>
      <dgm:spPr/>
    </dgm:pt>
    <dgm:pt modelId="{971C5F59-9084-4412-8155-5264AAA0D4E5}" type="pres">
      <dgm:prSet presAssocID="{BCBC45DE-E232-4629-B4E4-7B1913691C56}" presName="c3text" presStyleLbl="node1" presStyleIdx="2" presStyleCnt="4">
        <dgm:presLayoutVars>
          <dgm:bulletEnabled val="1"/>
        </dgm:presLayoutVars>
      </dgm:prSet>
      <dgm:spPr/>
    </dgm:pt>
    <dgm:pt modelId="{50F29196-E38F-4005-B7DF-CDDB5867EF59}" type="pres">
      <dgm:prSet presAssocID="{BCBC45DE-E232-4629-B4E4-7B1913691C56}" presName="comp4" presStyleCnt="0"/>
      <dgm:spPr/>
    </dgm:pt>
    <dgm:pt modelId="{7BD25417-29B4-46F7-8F8A-52E0CF5B31A4}" type="pres">
      <dgm:prSet presAssocID="{BCBC45DE-E232-4629-B4E4-7B1913691C56}" presName="circle4" presStyleLbl="node1" presStyleIdx="3" presStyleCnt="4"/>
      <dgm:spPr/>
    </dgm:pt>
    <dgm:pt modelId="{E6B69C4E-F469-4851-BFD1-E3D4521FCC5A}" type="pres">
      <dgm:prSet presAssocID="{BCBC45DE-E232-4629-B4E4-7B1913691C56}" presName="c4text" presStyleLbl="node1" presStyleIdx="3" presStyleCnt="4">
        <dgm:presLayoutVars>
          <dgm:bulletEnabled val="1"/>
        </dgm:presLayoutVars>
      </dgm:prSet>
      <dgm:spPr/>
    </dgm:pt>
  </dgm:ptLst>
  <dgm:cxnLst>
    <dgm:cxn modelId="{9F720E01-50EC-4424-93C5-3C0FD4BED521}" type="presOf" srcId="{A2BB0A70-D162-45F5-AD8D-C406A4DB29D0}" destId="{971C5F59-9084-4412-8155-5264AAA0D4E5}" srcOrd="1" destOrd="0" presId="urn:microsoft.com/office/officeart/2005/8/layout/venn2"/>
    <dgm:cxn modelId="{82B9360B-AE5D-454F-93CB-63CE5D9D1F0B}" type="presOf" srcId="{B5C5EAF6-33DC-400E-AC94-3A8B79AC3592}" destId="{E6B69C4E-F469-4851-BFD1-E3D4521FCC5A}" srcOrd="1" destOrd="0" presId="urn:microsoft.com/office/officeart/2005/8/layout/venn2"/>
    <dgm:cxn modelId="{F3D2A114-982A-4E78-8399-F4E64A74DB08}" type="presOf" srcId="{50FADEFD-1938-4C12-AD58-57FB8D01C22A}" destId="{B0930576-A4CA-4C05-B7BB-F966D82D0404}" srcOrd="0" destOrd="0" presId="urn:microsoft.com/office/officeart/2005/8/layout/venn2"/>
    <dgm:cxn modelId="{D496161C-D306-4991-AE72-7806B68C7666}" srcId="{BCBC45DE-E232-4629-B4E4-7B1913691C56}" destId="{8229E0E1-8D3E-4FCE-8591-0C8BCD31304E}" srcOrd="1" destOrd="0" parTransId="{A2D0D5EB-0842-43E7-AF91-1A97601D3833}" sibTransId="{3BC76AE1-C854-4A8E-8337-5F8101798918}"/>
    <dgm:cxn modelId="{8647F223-8515-4A44-A5D4-2D0F4AA9F2FD}" type="presOf" srcId="{50FADEFD-1938-4C12-AD58-57FB8D01C22A}" destId="{0EAD4427-E276-4478-A1FD-951CE582120A}" srcOrd="1" destOrd="0" presId="urn:microsoft.com/office/officeart/2005/8/layout/venn2"/>
    <dgm:cxn modelId="{1E9F2B24-DC1E-46FF-8E42-7A128085D7F8}" srcId="{BCBC45DE-E232-4629-B4E4-7B1913691C56}" destId="{B5C5EAF6-33DC-400E-AC94-3A8B79AC3592}" srcOrd="3" destOrd="0" parTransId="{B02366E4-CC6A-4270-9AFE-6EA2BB97B302}" sibTransId="{EF1080B7-FBAF-48E3-943C-0506E0FAA966}"/>
    <dgm:cxn modelId="{EF30ED25-7CDB-44B5-B991-317E6527C88E}" type="presOf" srcId="{B5C5EAF6-33DC-400E-AC94-3A8B79AC3592}" destId="{7BD25417-29B4-46F7-8F8A-52E0CF5B31A4}" srcOrd="0" destOrd="0" presId="urn:microsoft.com/office/officeart/2005/8/layout/venn2"/>
    <dgm:cxn modelId="{E859653B-2382-4F05-AAB7-289C3BD4483F}" type="presOf" srcId="{BCBC45DE-E232-4629-B4E4-7B1913691C56}" destId="{D533D322-6BB1-4E2A-B891-2E45B60303E9}" srcOrd="0" destOrd="0" presId="urn:microsoft.com/office/officeart/2005/8/layout/venn2"/>
    <dgm:cxn modelId="{B52DA091-34DA-4E94-A9E0-C0596B6B7F96}" type="presOf" srcId="{8229E0E1-8D3E-4FCE-8591-0C8BCD31304E}" destId="{9DA788E7-B77A-405F-81C9-D91043818B26}" srcOrd="0" destOrd="0" presId="urn:microsoft.com/office/officeart/2005/8/layout/venn2"/>
    <dgm:cxn modelId="{60001ACD-3D76-4C29-8752-88BCF0694AB9}" type="presOf" srcId="{8229E0E1-8D3E-4FCE-8591-0C8BCD31304E}" destId="{9CA86936-4C14-4AF9-9D06-5760399A3538}" srcOrd="1" destOrd="0" presId="urn:microsoft.com/office/officeart/2005/8/layout/venn2"/>
    <dgm:cxn modelId="{5D624ED1-4E2A-4DE2-B646-674B4CEDBBE8}" type="presOf" srcId="{A2BB0A70-D162-45F5-AD8D-C406A4DB29D0}" destId="{4038C687-86D0-467E-8D16-1472A5868CB4}" srcOrd="0" destOrd="0" presId="urn:microsoft.com/office/officeart/2005/8/layout/venn2"/>
    <dgm:cxn modelId="{AE5555E0-CB5A-4B6E-8B3F-9D20E11024FB}" srcId="{BCBC45DE-E232-4629-B4E4-7B1913691C56}" destId="{A2BB0A70-D162-45F5-AD8D-C406A4DB29D0}" srcOrd="2" destOrd="0" parTransId="{56436FDF-91C4-4275-A523-9666FFE34A1F}" sibTransId="{BAC1331C-3947-49A8-B1ED-F70EA9EB2D63}"/>
    <dgm:cxn modelId="{3C192CE4-485B-48F4-A712-C494BE83A975}" srcId="{BCBC45DE-E232-4629-B4E4-7B1913691C56}" destId="{50FADEFD-1938-4C12-AD58-57FB8D01C22A}" srcOrd="0" destOrd="0" parTransId="{0AADE636-138C-4E8D-8BEC-2B5E5911FB82}" sibTransId="{1ACDAA73-04F1-4DB4-885D-972FD243E7ED}"/>
    <dgm:cxn modelId="{A5C7E404-06C7-4481-A286-D2F8B56C52E9}" type="presParOf" srcId="{D533D322-6BB1-4E2A-B891-2E45B60303E9}" destId="{DA649CC9-A31F-4444-8317-30BEB959CA18}" srcOrd="0" destOrd="0" presId="urn:microsoft.com/office/officeart/2005/8/layout/venn2"/>
    <dgm:cxn modelId="{DCA56505-CD0D-4E99-8769-EF985FCDA47D}" type="presParOf" srcId="{DA649CC9-A31F-4444-8317-30BEB959CA18}" destId="{B0930576-A4CA-4C05-B7BB-F966D82D0404}" srcOrd="0" destOrd="0" presId="urn:microsoft.com/office/officeart/2005/8/layout/venn2"/>
    <dgm:cxn modelId="{57286E54-645C-40F0-A2C5-228070AD4DB7}" type="presParOf" srcId="{DA649CC9-A31F-4444-8317-30BEB959CA18}" destId="{0EAD4427-E276-4478-A1FD-951CE582120A}" srcOrd="1" destOrd="0" presId="urn:microsoft.com/office/officeart/2005/8/layout/venn2"/>
    <dgm:cxn modelId="{0FE677B8-70D6-46C8-B20D-403ABF5E2C23}" type="presParOf" srcId="{D533D322-6BB1-4E2A-B891-2E45B60303E9}" destId="{BDAFDFF1-3C8A-41A0-9F71-D8C2CAB08578}" srcOrd="1" destOrd="0" presId="urn:microsoft.com/office/officeart/2005/8/layout/venn2"/>
    <dgm:cxn modelId="{24C2E6A2-1863-4B1D-A7B9-9F41AC92FE84}" type="presParOf" srcId="{BDAFDFF1-3C8A-41A0-9F71-D8C2CAB08578}" destId="{9DA788E7-B77A-405F-81C9-D91043818B26}" srcOrd="0" destOrd="0" presId="urn:microsoft.com/office/officeart/2005/8/layout/venn2"/>
    <dgm:cxn modelId="{ABE37DAD-1AA8-44AE-924A-1BB25411E63B}" type="presParOf" srcId="{BDAFDFF1-3C8A-41A0-9F71-D8C2CAB08578}" destId="{9CA86936-4C14-4AF9-9D06-5760399A3538}" srcOrd="1" destOrd="0" presId="urn:microsoft.com/office/officeart/2005/8/layout/venn2"/>
    <dgm:cxn modelId="{1CCA5ABA-D034-4E01-AA89-2EDA29B3038E}" type="presParOf" srcId="{D533D322-6BB1-4E2A-B891-2E45B60303E9}" destId="{EDF6F565-5C5E-41BC-9E1A-2B563169677E}" srcOrd="2" destOrd="0" presId="urn:microsoft.com/office/officeart/2005/8/layout/venn2"/>
    <dgm:cxn modelId="{C60AFDC9-5DCA-4B8E-A2D7-F5458ADFCC76}" type="presParOf" srcId="{EDF6F565-5C5E-41BC-9E1A-2B563169677E}" destId="{4038C687-86D0-467E-8D16-1472A5868CB4}" srcOrd="0" destOrd="0" presId="urn:microsoft.com/office/officeart/2005/8/layout/venn2"/>
    <dgm:cxn modelId="{1D424106-58C4-4FF1-B398-1AEE97501BBA}" type="presParOf" srcId="{EDF6F565-5C5E-41BC-9E1A-2B563169677E}" destId="{971C5F59-9084-4412-8155-5264AAA0D4E5}" srcOrd="1" destOrd="0" presId="urn:microsoft.com/office/officeart/2005/8/layout/venn2"/>
    <dgm:cxn modelId="{CB65E9E1-CA3A-4BBB-BA0B-C2C5890ACDC0}" type="presParOf" srcId="{D533D322-6BB1-4E2A-B891-2E45B60303E9}" destId="{50F29196-E38F-4005-B7DF-CDDB5867EF59}" srcOrd="3" destOrd="0" presId="urn:microsoft.com/office/officeart/2005/8/layout/venn2"/>
    <dgm:cxn modelId="{195C78B3-9CC6-4DBA-9C72-7C4C28C69A06}" type="presParOf" srcId="{50F29196-E38F-4005-B7DF-CDDB5867EF59}" destId="{7BD25417-29B4-46F7-8F8A-52E0CF5B31A4}" srcOrd="0" destOrd="0" presId="urn:microsoft.com/office/officeart/2005/8/layout/venn2"/>
    <dgm:cxn modelId="{001787EF-6BE6-442F-980E-952909015F3D}" type="presParOf" srcId="{50F29196-E38F-4005-B7DF-CDDB5867EF59}" destId="{E6B69C4E-F469-4851-BFD1-E3D4521FCC5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BC45DE-E232-4629-B4E4-7B1913691C56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FADEFD-1938-4C12-AD58-57FB8D01C22A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PAM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40 млрд</a:t>
          </a:r>
        </a:p>
      </dgm:t>
    </dgm:pt>
    <dgm:pt modelId="{0AADE636-138C-4E8D-8BEC-2B5E5911FB82}" type="parTrans" cxnId="{3C192CE4-485B-48F4-A712-C494BE83A9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ACDAA73-04F1-4DB4-885D-972FD243E7ED}" type="sibTrans" cxnId="{3C192CE4-485B-48F4-A712-C494BE83A9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229E0E1-8D3E-4FCE-8591-0C8BCD31304E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TAM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6 млрд</a:t>
          </a:r>
        </a:p>
      </dgm:t>
    </dgm:pt>
    <dgm:pt modelId="{A2D0D5EB-0842-43E7-AF91-1A97601D3833}" type="parTrans" cxnId="{D496161C-D306-4991-AE72-7806B68C76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BC76AE1-C854-4A8E-8337-5F8101798918}" type="sibTrans" cxnId="{D496161C-D306-4991-AE72-7806B68C76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2BB0A70-D162-45F5-AD8D-C406A4DB29D0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SAM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900 млн</a:t>
          </a:r>
        </a:p>
      </dgm:t>
    </dgm:pt>
    <dgm:pt modelId="{56436FDF-91C4-4275-A523-9666FFE34A1F}" type="parTrans" cxnId="{AE5555E0-CB5A-4B6E-8B3F-9D20E11024F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AC1331C-3947-49A8-B1ED-F70EA9EB2D63}" type="sibTrans" cxnId="{AE5555E0-CB5A-4B6E-8B3F-9D20E11024F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5C5EAF6-33DC-400E-AC94-3A8B79AC3592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SOM</a:t>
          </a:r>
          <a:br>
            <a:rPr lang="ru-RU" dirty="0">
              <a:solidFill>
                <a:schemeClr val="tx1"/>
              </a:solidFill>
            </a:rPr>
          </a:br>
          <a:r>
            <a:rPr lang="ru-RU" dirty="0">
              <a:solidFill>
                <a:schemeClr val="tx1"/>
              </a:solidFill>
            </a:rPr>
            <a:t>45 млн</a:t>
          </a:r>
        </a:p>
      </dgm:t>
    </dgm:pt>
    <dgm:pt modelId="{B02366E4-CC6A-4270-9AFE-6EA2BB97B302}" type="parTrans" cxnId="{1E9F2B24-DC1E-46FF-8E42-7A128085D7F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F1080B7-FBAF-48E3-943C-0506E0FAA966}" type="sibTrans" cxnId="{1E9F2B24-DC1E-46FF-8E42-7A128085D7F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533D322-6BB1-4E2A-B891-2E45B60303E9}" type="pres">
      <dgm:prSet presAssocID="{BCBC45DE-E232-4629-B4E4-7B1913691C56}" presName="Name0" presStyleCnt="0">
        <dgm:presLayoutVars>
          <dgm:chMax val="7"/>
          <dgm:resizeHandles val="exact"/>
        </dgm:presLayoutVars>
      </dgm:prSet>
      <dgm:spPr/>
    </dgm:pt>
    <dgm:pt modelId="{DA649CC9-A31F-4444-8317-30BEB959CA18}" type="pres">
      <dgm:prSet presAssocID="{BCBC45DE-E232-4629-B4E4-7B1913691C56}" presName="comp1" presStyleCnt="0"/>
      <dgm:spPr/>
    </dgm:pt>
    <dgm:pt modelId="{B0930576-A4CA-4C05-B7BB-F966D82D0404}" type="pres">
      <dgm:prSet presAssocID="{BCBC45DE-E232-4629-B4E4-7B1913691C56}" presName="circle1" presStyleLbl="node1" presStyleIdx="0" presStyleCnt="4"/>
      <dgm:spPr/>
    </dgm:pt>
    <dgm:pt modelId="{0EAD4427-E276-4478-A1FD-951CE582120A}" type="pres">
      <dgm:prSet presAssocID="{BCBC45DE-E232-4629-B4E4-7B1913691C56}" presName="c1text" presStyleLbl="node1" presStyleIdx="0" presStyleCnt="4">
        <dgm:presLayoutVars>
          <dgm:bulletEnabled val="1"/>
        </dgm:presLayoutVars>
      </dgm:prSet>
      <dgm:spPr/>
    </dgm:pt>
    <dgm:pt modelId="{BDAFDFF1-3C8A-41A0-9F71-D8C2CAB08578}" type="pres">
      <dgm:prSet presAssocID="{BCBC45DE-E232-4629-B4E4-7B1913691C56}" presName="comp2" presStyleCnt="0"/>
      <dgm:spPr/>
    </dgm:pt>
    <dgm:pt modelId="{9DA788E7-B77A-405F-81C9-D91043818B26}" type="pres">
      <dgm:prSet presAssocID="{BCBC45DE-E232-4629-B4E4-7B1913691C56}" presName="circle2" presStyleLbl="node1" presStyleIdx="1" presStyleCnt="4"/>
      <dgm:spPr/>
    </dgm:pt>
    <dgm:pt modelId="{9CA86936-4C14-4AF9-9D06-5760399A3538}" type="pres">
      <dgm:prSet presAssocID="{BCBC45DE-E232-4629-B4E4-7B1913691C56}" presName="c2text" presStyleLbl="node1" presStyleIdx="1" presStyleCnt="4">
        <dgm:presLayoutVars>
          <dgm:bulletEnabled val="1"/>
        </dgm:presLayoutVars>
      </dgm:prSet>
      <dgm:spPr/>
    </dgm:pt>
    <dgm:pt modelId="{EDF6F565-5C5E-41BC-9E1A-2B563169677E}" type="pres">
      <dgm:prSet presAssocID="{BCBC45DE-E232-4629-B4E4-7B1913691C56}" presName="comp3" presStyleCnt="0"/>
      <dgm:spPr/>
    </dgm:pt>
    <dgm:pt modelId="{4038C687-86D0-467E-8D16-1472A5868CB4}" type="pres">
      <dgm:prSet presAssocID="{BCBC45DE-E232-4629-B4E4-7B1913691C56}" presName="circle3" presStyleLbl="node1" presStyleIdx="2" presStyleCnt="4"/>
      <dgm:spPr/>
    </dgm:pt>
    <dgm:pt modelId="{971C5F59-9084-4412-8155-5264AAA0D4E5}" type="pres">
      <dgm:prSet presAssocID="{BCBC45DE-E232-4629-B4E4-7B1913691C56}" presName="c3text" presStyleLbl="node1" presStyleIdx="2" presStyleCnt="4">
        <dgm:presLayoutVars>
          <dgm:bulletEnabled val="1"/>
        </dgm:presLayoutVars>
      </dgm:prSet>
      <dgm:spPr/>
    </dgm:pt>
    <dgm:pt modelId="{50F29196-E38F-4005-B7DF-CDDB5867EF59}" type="pres">
      <dgm:prSet presAssocID="{BCBC45DE-E232-4629-B4E4-7B1913691C56}" presName="comp4" presStyleCnt="0"/>
      <dgm:spPr/>
    </dgm:pt>
    <dgm:pt modelId="{7BD25417-29B4-46F7-8F8A-52E0CF5B31A4}" type="pres">
      <dgm:prSet presAssocID="{BCBC45DE-E232-4629-B4E4-7B1913691C56}" presName="circle4" presStyleLbl="node1" presStyleIdx="3" presStyleCnt="4"/>
      <dgm:spPr/>
    </dgm:pt>
    <dgm:pt modelId="{E6B69C4E-F469-4851-BFD1-E3D4521FCC5A}" type="pres">
      <dgm:prSet presAssocID="{BCBC45DE-E232-4629-B4E4-7B1913691C56}" presName="c4text" presStyleLbl="node1" presStyleIdx="3" presStyleCnt="4">
        <dgm:presLayoutVars>
          <dgm:bulletEnabled val="1"/>
        </dgm:presLayoutVars>
      </dgm:prSet>
      <dgm:spPr/>
    </dgm:pt>
  </dgm:ptLst>
  <dgm:cxnLst>
    <dgm:cxn modelId="{9F720E01-50EC-4424-93C5-3C0FD4BED521}" type="presOf" srcId="{A2BB0A70-D162-45F5-AD8D-C406A4DB29D0}" destId="{971C5F59-9084-4412-8155-5264AAA0D4E5}" srcOrd="1" destOrd="0" presId="urn:microsoft.com/office/officeart/2005/8/layout/venn2"/>
    <dgm:cxn modelId="{82B9360B-AE5D-454F-93CB-63CE5D9D1F0B}" type="presOf" srcId="{B5C5EAF6-33DC-400E-AC94-3A8B79AC3592}" destId="{E6B69C4E-F469-4851-BFD1-E3D4521FCC5A}" srcOrd="1" destOrd="0" presId="urn:microsoft.com/office/officeart/2005/8/layout/venn2"/>
    <dgm:cxn modelId="{F3D2A114-982A-4E78-8399-F4E64A74DB08}" type="presOf" srcId="{50FADEFD-1938-4C12-AD58-57FB8D01C22A}" destId="{B0930576-A4CA-4C05-B7BB-F966D82D0404}" srcOrd="0" destOrd="0" presId="urn:microsoft.com/office/officeart/2005/8/layout/venn2"/>
    <dgm:cxn modelId="{D496161C-D306-4991-AE72-7806B68C7666}" srcId="{BCBC45DE-E232-4629-B4E4-7B1913691C56}" destId="{8229E0E1-8D3E-4FCE-8591-0C8BCD31304E}" srcOrd="1" destOrd="0" parTransId="{A2D0D5EB-0842-43E7-AF91-1A97601D3833}" sibTransId="{3BC76AE1-C854-4A8E-8337-5F8101798918}"/>
    <dgm:cxn modelId="{8647F223-8515-4A44-A5D4-2D0F4AA9F2FD}" type="presOf" srcId="{50FADEFD-1938-4C12-AD58-57FB8D01C22A}" destId="{0EAD4427-E276-4478-A1FD-951CE582120A}" srcOrd="1" destOrd="0" presId="urn:microsoft.com/office/officeart/2005/8/layout/venn2"/>
    <dgm:cxn modelId="{1E9F2B24-DC1E-46FF-8E42-7A128085D7F8}" srcId="{BCBC45DE-E232-4629-B4E4-7B1913691C56}" destId="{B5C5EAF6-33DC-400E-AC94-3A8B79AC3592}" srcOrd="3" destOrd="0" parTransId="{B02366E4-CC6A-4270-9AFE-6EA2BB97B302}" sibTransId="{EF1080B7-FBAF-48E3-943C-0506E0FAA966}"/>
    <dgm:cxn modelId="{EF30ED25-7CDB-44B5-B991-317E6527C88E}" type="presOf" srcId="{B5C5EAF6-33DC-400E-AC94-3A8B79AC3592}" destId="{7BD25417-29B4-46F7-8F8A-52E0CF5B31A4}" srcOrd="0" destOrd="0" presId="urn:microsoft.com/office/officeart/2005/8/layout/venn2"/>
    <dgm:cxn modelId="{E859653B-2382-4F05-AAB7-289C3BD4483F}" type="presOf" srcId="{BCBC45DE-E232-4629-B4E4-7B1913691C56}" destId="{D533D322-6BB1-4E2A-B891-2E45B60303E9}" srcOrd="0" destOrd="0" presId="urn:microsoft.com/office/officeart/2005/8/layout/venn2"/>
    <dgm:cxn modelId="{B52DA091-34DA-4E94-A9E0-C0596B6B7F96}" type="presOf" srcId="{8229E0E1-8D3E-4FCE-8591-0C8BCD31304E}" destId="{9DA788E7-B77A-405F-81C9-D91043818B26}" srcOrd="0" destOrd="0" presId="urn:microsoft.com/office/officeart/2005/8/layout/venn2"/>
    <dgm:cxn modelId="{60001ACD-3D76-4C29-8752-88BCF0694AB9}" type="presOf" srcId="{8229E0E1-8D3E-4FCE-8591-0C8BCD31304E}" destId="{9CA86936-4C14-4AF9-9D06-5760399A3538}" srcOrd="1" destOrd="0" presId="urn:microsoft.com/office/officeart/2005/8/layout/venn2"/>
    <dgm:cxn modelId="{5D624ED1-4E2A-4DE2-B646-674B4CEDBBE8}" type="presOf" srcId="{A2BB0A70-D162-45F5-AD8D-C406A4DB29D0}" destId="{4038C687-86D0-467E-8D16-1472A5868CB4}" srcOrd="0" destOrd="0" presId="urn:microsoft.com/office/officeart/2005/8/layout/venn2"/>
    <dgm:cxn modelId="{AE5555E0-CB5A-4B6E-8B3F-9D20E11024FB}" srcId="{BCBC45DE-E232-4629-B4E4-7B1913691C56}" destId="{A2BB0A70-D162-45F5-AD8D-C406A4DB29D0}" srcOrd="2" destOrd="0" parTransId="{56436FDF-91C4-4275-A523-9666FFE34A1F}" sibTransId="{BAC1331C-3947-49A8-B1ED-F70EA9EB2D63}"/>
    <dgm:cxn modelId="{3C192CE4-485B-48F4-A712-C494BE83A975}" srcId="{BCBC45DE-E232-4629-B4E4-7B1913691C56}" destId="{50FADEFD-1938-4C12-AD58-57FB8D01C22A}" srcOrd="0" destOrd="0" parTransId="{0AADE636-138C-4E8D-8BEC-2B5E5911FB82}" sibTransId="{1ACDAA73-04F1-4DB4-885D-972FD243E7ED}"/>
    <dgm:cxn modelId="{A5C7E404-06C7-4481-A286-D2F8B56C52E9}" type="presParOf" srcId="{D533D322-6BB1-4E2A-B891-2E45B60303E9}" destId="{DA649CC9-A31F-4444-8317-30BEB959CA18}" srcOrd="0" destOrd="0" presId="urn:microsoft.com/office/officeart/2005/8/layout/venn2"/>
    <dgm:cxn modelId="{DCA56505-CD0D-4E99-8769-EF985FCDA47D}" type="presParOf" srcId="{DA649CC9-A31F-4444-8317-30BEB959CA18}" destId="{B0930576-A4CA-4C05-B7BB-F966D82D0404}" srcOrd="0" destOrd="0" presId="urn:microsoft.com/office/officeart/2005/8/layout/venn2"/>
    <dgm:cxn modelId="{57286E54-645C-40F0-A2C5-228070AD4DB7}" type="presParOf" srcId="{DA649CC9-A31F-4444-8317-30BEB959CA18}" destId="{0EAD4427-E276-4478-A1FD-951CE582120A}" srcOrd="1" destOrd="0" presId="urn:microsoft.com/office/officeart/2005/8/layout/venn2"/>
    <dgm:cxn modelId="{0FE677B8-70D6-46C8-B20D-403ABF5E2C23}" type="presParOf" srcId="{D533D322-6BB1-4E2A-B891-2E45B60303E9}" destId="{BDAFDFF1-3C8A-41A0-9F71-D8C2CAB08578}" srcOrd="1" destOrd="0" presId="urn:microsoft.com/office/officeart/2005/8/layout/venn2"/>
    <dgm:cxn modelId="{24C2E6A2-1863-4B1D-A7B9-9F41AC92FE84}" type="presParOf" srcId="{BDAFDFF1-3C8A-41A0-9F71-D8C2CAB08578}" destId="{9DA788E7-B77A-405F-81C9-D91043818B26}" srcOrd="0" destOrd="0" presId="urn:microsoft.com/office/officeart/2005/8/layout/venn2"/>
    <dgm:cxn modelId="{ABE37DAD-1AA8-44AE-924A-1BB25411E63B}" type="presParOf" srcId="{BDAFDFF1-3C8A-41A0-9F71-D8C2CAB08578}" destId="{9CA86936-4C14-4AF9-9D06-5760399A3538}" srcOrd="1" destOrd="0" presId="urn:microsoft.com/office/officeart/2005/8/layout/venn2"/>
    <dgm:cxn modelId="{1CCA5ABA-D034-4E01-AA89-2EDA29B3038E}" type="presParOf" srcId="{D533D322-6BB1-4E2A-B891-2E45B60303E9}" destId="{EDF6F565-5C5E-41BC-9E1A-2B563169677E}" srcOrd="2" destOrd="0" presId="urn:microsoft.com/office/officeart/2005/8/layout/venn2"/>
    <dgm:cxn modelId="{C60AFDC9-5DCA-4B8E-A2D7-F5458ADFCC76}" type="presParOf" srcId="{EDF6F565-5C5E-41BC-9E1A-2B563169677E}" destId="{4038C687-86D0-467E-8D16-1472A5868CB4}" srcOrd="0" destOrd="0" presId="urn:microsoft.com/office/officeart/2005/8/layout/venn2"/>
    <dgm:cxn modelId="{1D424106-58C4-4FF1-B398-1AEE97501BBA}" type="presParOf" srcId="{EDF6F565-5C5E-41BC-9E1A-2B563169677E}" destId="{971C5F59-9084-4412-8155-5264AAA0D4E5}" srcOrd="1" destOrd="0" presId="urn:microsoft.com/office/officeart/2005/8/layout/venn2"/>
    <dgm:cxn modelId="{CB65E9E1-CA3A-4BBB-BA0B-C2C5890ACDC0}" type="presParOf" srcId="{D533D322-6BB1-4E2A-B891-2E45B60303E9}" destId="{50F29196-E38F-4005-B7DF-CDDB5867EF59}" srcOrd="3" destOrd="0" presId="urn:microsoft.com/office/officeart/2005/8/layout/venn2"/>
    <dgm:cxn modelId="{195C78B3-9CC6-4DBA-9C72-7C4C28C69A06}" type="presParOf" srcId="{50F29196-E38F-4005-B7DF-CDDB5867EF59}" destId="{7BD25417-29B4-46F7-8F8A-52E0CF5B31A4}" srcOrd="0" destOrd="0" presId="urn:microsoft.com/office/officeart/2005/8/layout/venn2"/>
    <dgm:cxn modelId="{001787EF-6BE6-442F-980E-952909015F3D}" type="presParOf" srcId="{50F29196-E38F-4005-B7DF-CDDB5867EF59}" destId="{E6B69C4E-F469-4851-BFD1-E3D4521FCC5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30576-A4CA-4C05-B7BB-F966D82D0404}">
      <dsp:nvSpPr>
        <dsp:cNvPr id="0" name=""/>
        <dsp:cNvSpPr/>
      </dsp:nvSpPr>
      <dsp:spPr>
        <a:xfrm>
          <a:off x="708200" y="0"/>
          <a:ext cx="3506742" cy="3506742"/>
        </a:xfrm>
        <a:prstGeom prst="ellipse">
          <a:avLst/>
        </a:prstGeom>
        <a:solidFill>
          <a:schemeClr val="accent1">
            <a:lumMod val="75000"/>
          </a:schemeClr>
        </a:solidFill>
        <a:ln w="63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PAM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33,7 млн</a:t>
          </a:r>
        </a:p>
      </dsp:txBody>
      <dsp:txXfrm>
        <a:off x="1971328" y="175337"/>
        <a:ext cx="980485" cy="526011"/>
      </dsp:txXfrm>
    </dsp:sp>
    <dsp:sp modelId="{9DA788E7-B77A-405F-81C9-D91043818B26}">
      <dsp:nvSpPr>
        <dsp:cNvPr id="0" name=""/>
        <dsp:cNvSpPr/>
      </dsp:nvSpPr>
      <dsp:spPr>
        <a:xfrm>
          <a:off x="1058874" y="701348"/>
          <a:ext cx="2805393" cy="280539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63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TAM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5 млн</a:t>
          </a:r>
        </a:p>
      </dsp:txBody>
      <dsp:txXfrm>
        <a:off x="1971328" y="869672"/>
        <a:ext cx="980485" cy="504970"/>
      </dsp:txXfrm>
    </dsp:sp>
    <dsp:sp modelId="{4038C687-86D0-467E-8D16-1472A5868CB4}">
      <dsp:nvSpPr>
        <dsp:cNvPr id="0" name=""/>
        <dsp:cNvSpPr/>
      </dsp:nvSpPr>
      <dsp:spPr>
        <a:xfrm>
          <a:off x="1409548" y="1402696"/>
          <a:ext cx="2104045" cy="2104045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SAM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770 тыс.</a:t>
          </a:r>
        </a:p>
      </dsp:txBody>
      <dsp:txXfrm>
        <a:off x="1971328" y="1560500"/>
        <a:ext cx="980485" cy="473410"/>
      </dsp:txXfrm>
    </dsp:sp>
    <dsp:sp modelId="{7BD25417-29B4-46F7-8F8A-52E0CF5B31A4}">
      <dsp:nvSpPr>
        <dsp:cNvPr id="0" name=""/>
        <dsp:cNvSpPr/>
      </dsp:nvSpPr>
      <dsp:spPr>
        <a:xfrm>
          <a:off x="1760223" y="2104045"/>
          <a:ext cx="1402696" cy="140269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SOM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37,5 тыс.</a:t>
          </a:r>
        </a:p>
      </dsp:txBody>
      <dsp:txXfrm>
        <a:off x="1965643" y="2454719"/>
        <a:ext cx="991856" cy="701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30576-A4CA-4C05-B7BB-F966D82D0404}">
      <dsp:nvSpPr>
        <dsp:cNvPr id="0" name=""/>
        <dsp:cNvSpPr/>
      </dsp:nvSpPr>
      <dsp:spPr>
        <a:xfrm>
          <a:off x="708200" y="0"/>
          <a:ext cx="3506742" cy="3506742"/>
        </a:xfrm>
        <a:prstGeom prst="ellipse">
          <a:avLst/>
        </a:prstGeom>
        <a:solidFill>
          <a:schemeClr val="accent1">
            <a:lumMod val="75000"/>
          </a:schemeClr>
        </a:solidFill>
        <a:ln w="63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PAM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40 млрд</a:t>
          </a:r>
        </a:p>
      </dsp:txBody>
      <dsp:txXfrm>
        <a:off x="1971328" y="175337"/>
        <a:ext cx="980485" cy="526011"/>
      </dsp:txXfrm>
    </dsp:sp>
    <dsp:sp modelId="{9DA788E7-B77A-405F-81C9-D91043818B26}">
      <dsp:nvSpPr>
        <dsp:cNvPr id="0" name=""/>
        <dsp:cNvSpPr/>
      </dsp:nvSpPr>
      <dsp:spPr>
        <a:xfrm>
          <a:off x="1058874" y="701348"/>
          <a:ext cx="2805393" cy="280539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63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TAM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6 млрд</a:t>
          </a:r>
        </a:p>
      </dsp:txBody>
      <dsp:txXfrm>
        <a:off x="1971328" y="869672"/>
        <a:ext cx="980485" cy="504970"/>
      </dsp:txXfrm>
    </dsp:sp>
    <dsp:sp modelId="{4038C687-86D0-467E-8D16-1472A5868CB4}">
      <dsp:nvSpPr>
        <dsp:cNvPr id="0" name=""/>
        <dsp:cNvSpPr/>
      </dsp:nvSpPr>
      <dsp:spPr>
        <a:xfrm>
          <a:off x="1409548" y="1402696"/>
          <a:ext cx="2104045" cy="2104045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SAM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900 млн</a:t>
          </a:r>
        </a:p>
      </dsp:txBody>
      <dsp:txXfrm>
        <a:off x="1971328" y="1560500"/>
        <a:ext cx="980485" cy="473410"/>
      </dsp:txXfrm>
    </dsp:sp>
    <dsp:sp modelId="{7BD25417-29B4-46F7-8F8A-52E0CF5B31A4}">
      <dsp:nvSpPr>
        <dsp:cNvPr id="0" name=""/>
        <dsp:cNvSpPr/>
      </dsp:nvSpPr>
      <dsp:spPr>
        <a:xfrm>
          <a:off x="1760223" y="2104045"/>
          <a:ext cx="1402696" cy="140269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SOM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kern="1200" dirty="0">
              <a:solidFill>
                <a:schemeClr val="tx1"/>
              </a:solidFill>
            </a:rPr>
            <a:t>45 млн</a:t>
          </a:r>
        </a:p>
      </dsp:txBody>
      <dsp:txXfrm>
        <a:off x="1965643" y="2454719"/>
        <a:ext cx="991856" cy="701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6EB25-00C1-4FCC-9CCB-C3429F1B5C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32D24F-E67F-4F1E-9087-32A0AD941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EABEEE-49EC-4521-A1D3-152539B7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5073C8-24EE-41D4-9F23-9AEA8359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B4D79E-FFB5-42F3-90D3-E03EC751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478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01E61-1E56-4293-8B9D-E1CECD547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C93803-2DB3-4389-8A58-140409484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6788F9-29E5-4E88-B8CF-634B930F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7EBD9F-FD67-4FC1-80D8-81D1A1C73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0C9D3D-968C-4F0E-A7BC-74E6B3CAC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20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FABE5-E451-4A3B-A75A-3FB13F4BA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CD98F5-9B33-4968-A0B1-BBA8EED41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CF58A6-6D0A-418A-B6A5-52BD8ED6A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7EE35C-BD2B-44BD-B316-00A99701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83E04A-0F2F-464B-86BC-526142A8D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4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0AD76-1298-44C7-AF28-1C49ADC66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9BE8C1-7483-4D68-857D-CA2EE5E77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C8DE5F-2E6C-4453-AD40-0E69A06F8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0310D1-DACC-43AA-A5E1-111F158B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083646-E751-4D18-A117-619FC299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350F1-45E8-4B64-BDF4-A94F6E158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57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C477A-4150-4E49-9970-46374C536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EE998C-7620-4884-A02C-1B3CEC7BD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D21B04-072B-461C-816D-FC44E267E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F042DC-754E-4B26-903D-7BC4B3109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00BE39-D720-40C6-8680-1E6248FCF3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8A84001-0B9C-426B-9E8E-899809A02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DFF172B-0BBE-4F64-8F9F-FCFFD628F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7816B1-CFEF-49C2-B174-5936C979F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84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E6658-F6F9-4AB4-B621-E4CD2B7EA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E1EFF4-9E08-45B2-90D5-3EEDEFD1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5640F7-051C-42E2-B44F-4E4F0C78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FC86E4-0E11-4058-AF80-F85AD8558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4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AEB5D2-FEE5-4DFD-BE61-C6DD58249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BC4A3E-72D9-4B95-988B-F57B9696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EADD69-D595-4F22-9330-4F0778BFA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25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2B8600-C56A-48A9-89A2-F7EAE2B8A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DDFCE9-2803-47D1-BDD1-785E4CB2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D6B56F-0013-4443-B563-CA2C13420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DAF627-2DA3-4572-9464-46FCD342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0EF413-70D4-4AC3-B993-F6D6F84F6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7574F4-5360-4E9D-9333-44DD9AD49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574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DCB23-4311-4945-A7BF-EF82870D4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0E8542-7A66-455D-8BB3-7EF443930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BBCCC5-4979-4D85-9541-585C17CE0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57DCDF-478F-41CA-894D-84715E2A2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467886-9387-4CEE-A2AB-2C2DCD06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C8228B-3943-499A-BE9D-77604B38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5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470148-278D-4A50-B1D7-0A0FEEF7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937F8C-FF9E-4D1C-B25E-AEECC1005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DEC28D-ED32-4C89-8A95-3D776689C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38CCD6-7803-4586-872C-7F85773D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A79C8A-B054-4C06-91F9-178C3A36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51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B5F24E-6CB3-4DEE-A9F1-C76474C01E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3C5AB09-8B53-4A85-A84B-CC3F4A035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F6C688-1BAE-48C2-A28D-34CC5725B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532C8D-2A79-4A63-992A-CF1D79EB0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EE2D2B-110D-44DF-A81B-191F9A7A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73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5FAF4-8A89-4E60-A41E-9FCBCF2D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F23722-04EE-462D-A2E9-A15AA5C89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E40FD3-0248-46D0-BE2A-5EFF0B2AE8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9DE48-3ABA-4693-87E5-246DA87EC8F0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E68322-C105-4A43-89C0-135235AD7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FBF0A0-AD46-4EE8-A73A-777C3667A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52EBF-D065-421F-8953-03B26E52C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31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esktop.telegram.org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habr.com/ru/companies/tinkoff/articles/33794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653FE05-CFEB-45A6-AA06-20EE9B9AAFEB}"/>
              </a:ext>
            </a:extLst>
          </p:cNvPr>
          <p:cNvSpPr/>
          <p:nvPr/>
        </p:nvSpPr>
        <p:spPr>
          <a:xfrm>
            <a:off x="5467120" y="5103329"/>
            <a:ext cx="6517462" cy="1442137"/>
          </a:xfrm>
          <a:prstGeom prst="roundRect">
            <a:avLst/>
          </a:prstGeom>
          <a:solidFill>
            <a:srgbClr val="264CA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Сообщество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E6437BD-603E-4A07-9724-9BE35A9E8DC4}"/>
              </a:ext>
            </a:extLst>
          </p:cNvPr>
          <p:cNvSpPr/>
          <p:nvPr/>
        </p:nvSpPr>
        <p:spPr>
          <a:xfrm>
            <a:off x="5467120" y="4596116"/>
            <a:ext cx="6517462" cy="1442137"/>
          </a:xfrm>
          <a:prstGeom prst="roundRect">
            <a:avLst/>
          </a:prstGeom>
          <a:solidFill>
            <a:srgbClr val="264CA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Искусственный интеллект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176E2050-62B0-44E4-AF5E-10C47C58B71B}"/>
              </a:ext>
            </a:extLst>
          </p:cNvPr>
          <p:cNvSpPr/>
          <p:nvPr/>
        </p:nvSpPr>
        <p:spPr>
          <a:xfrm>
            <a:off x="5467120" y="4069816"/>
            <a:ext cx="6517462" cy="1442137"/>
          </a:xfrm>
          <a:prstGeom prst="roundRect">
            <a:avLst/>
          </a:prstGeom>
          <a:solidFill>
            <a:srgbClr val="264CA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 </a:t>
            </a:r>
            <a:r>
              <a:rPr lang="en-US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EduNet</a:t>
            </a:r>
            <a:endParaRPr lang="ru-RU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EC4F5DF-35E1-46F3-9AE0-5E82CAD91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120" y="617120"/>
            <a:ext cx="6517462" cy="43449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0759B1-01EF-41FC-9B73-995E72496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560" y="0"/>
            <a:ext cx="1107440" cy="1124333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93181AAC-F6B6-4C2E-9D6F-6767E340953A}"/>
              </a:ext>
            </a:extLst>
          </p:cNvPr>
          <p:cNvSpPr txBox="1"/>
          <p:nvPr/>
        </p:nvSpPr>
        <p:spPr>
          <a:xfrm>
            <a:off x="317953" y="1453488"/>
            <a:ext cx="4831214" cy="1522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algn="ctr"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1500" dirty="0">
                <a:solidFill>
                  <a:srgbClr val="00206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Sparky</a:t>
            </a:r>
            <a:endParaRPr sz="28700" dirty="0">
              <a:solidFill>
                <a:srgbClr val="00206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D07AA7-8520-416D-B637-3DF27973C366}"/>
              </a:ext>
            </a:extLst>
          </p:cNvPr>
          <p:cNvSpPr txBox="1"/>
          <p:nvPr/>
        </p:nvSpPr>
        <p:spPr>
          <a:xfrm>
            <a:off x="0" y="2985927"/>
            <a:ext cx="5565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Онлайн платформа для нетворкинга </a:t>
            </a:r>
          </a:p>
          <a:p>
            <a:pPr algn="ctr"/>
            <a:r>
              <a:rPr lang="ru-RU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в сфере бизнеса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6D9B1AD-0C13-4D55-ABB7-8185A953A058}"/>
              </a:ext>
            </a:extLst>
          </p:cNvPr>
          <p:cNvCxnSpPr>
            <a:cxnSpLocks/>
          </p:cNvCxnSpPr>
          <p:nvPr/>
        </p:nvCxnSpPr>
        <p:spPr>
          <a:xfrm>
            <a:off x="135066" y="3693813"/>
            <a:ext cx="5196988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DE698BC-0C10-4167-8C9A-5175A6F497E2}"/>
              </a:ext>
            </a:extLst>
          </p:cNvPr>
          <p:cNvSpPr txBox="1"/>
          <p:nvPr/>
        </p:nvSpPr>
        <p:spPr>
          <a:xfrm>
            <a:off x="135066" y="4384362"/>
            <a:ext cx="5196989" cy="2161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Выступающий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Син Владислав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  <a:sym typeface="Gilroy-ExtraBold"/>
            </a:endParaRPr>
          </a:p>
          <a:p>
            <a:pPr algn="r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Финансовый Университет</a:t>
            </a:r>
          </a:p>
          <a:p>
            <a:pPr algn="r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2 курс</a:t>
            </a:r>
          </a:p>
          <a:p>
            <a:pPr algn="r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факультет МЭО</a:t>
            </a:r>
          </a:p>
        </p:txBody>
      </p:sp>
    </p:spTree>
    <p:extLst>
      <p:ext uri="{BB962C8B-B14F-4D97-AF65-F5344CB8AC3E}">
        <p14:creationId xmlns:p14="http://schemas.microsoft.com/office/powerpoint/2010/main" val="275838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B9540A2-4C20-4FF7-A059-D270263098F8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03BF71-5A0D-45F1-9C77-8A48D183A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C225BF-4135-4561-BCD5-DC2FB1490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852" y="3456926"/>
            <a:ext cx="1264921" cy="12649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19382C-78FF-47DF-A18D-51EFB0927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303" y="3456926"/>
            <a:ext cx="1264921" cy="12649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F5895E-9F6B-487B-88D0-0FD667919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54" y="3456926"/>
            <a:ext cx="1264921" cy="126492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6C9C7D2-8C06-44E7-9E3A-087D3A8B843C}"/>
              </a:ext>
            </a:extLst>
          </p:cNvPr>
          <p:cNvSpPr txBox="1"/>
          <p:nvPr/>
        </p:nvSpPr>
        <p:spPr>
          <a:xfrm>
            <a:off x="1398571" y="74894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798A7C-6957-4B0A-8B02-09D037CAA4D1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304A33-F571-4529-9F92-00481BD29F5F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A19E70-A7E1-4DF0-96D7-B1D6084DB39D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2709A6-AB9E-47B8-ABB0-3B7A876358B4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2C182D-01B4-46FD-B06F-73744E5CF9CF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3DD5F97-7EFB-4981-8DF9-A09A27D05348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9E1838-04FC-4822-8BAA-6E7596C9B16C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A1A73BD-ACD8-4D25-B50B-482BB8F4AB82}"/>
              </a:ext>
            </a:extLst>
          </p:cNvPr>
          <p:cNvSpPr/>
          <p:nvPr/>
        </p:nvSpPr>
        <p:spPr>
          <a:xfrm>
            <a:off x="600631" y="64884"/>
            <a:ext cx="837863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BC10E-541D-4C38-8CD1-B3C3D11C1168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701A47A0-00A0-45C9-BC88-57733FE47B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0107" y="637873"/>
            <a:ext cx="984147" cy="984147"/>
          </a:xfrm>
          <a:prstGeom prst="rect">
            <a:avLst/>
          </a:prstGeom>
        </p:spPr>
      </p:pic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D84198D0-23E9-497B-AE40-9B76719B31F5}"/>
              </a:ext>
            </a:extLst>
          </p:cNvPr>
          <p:cNvSpPr/>
          <p:nvPr/>
        </p:nvSpPr>
        <p:spPr>
          <a:xfrm>
            <a:off x="4700359" y="882525"/>
            <a:ext cx="3293979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Sparky – </a:t>
            </a:r>
            <a:r>
              <a:rPr lang="ru-RU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неофициальный клиент </a:t>
            </a:r>
            <a:r>
              <a:rPr lang="en-US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Telegram</a:t>
            </a:r>
            <a:endParaRPr lang="ru-RU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34CF7FD-ECE6-453F-A968-79783B6CA205}"/>
              </a:ext>
            </a:extLst>
          </p:cNvPr>
          <p:cNvSpPr txBox="1"/>
          <p:nvPr/>
        </p:nvSpPr>
        <p:spPr>
          <a:xfrm>
            <a:off x="963128" y="2197254"/>
            <a:ext cx="2480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Живое взаимодействие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85150E2-FBCE-4C18-90B0-A063DE339F9E}"/>
              </a:ext>
            </a:extLst>
          </p:cNvPr>
          <p:cNvSpPr txBox="1"/>
          <p:nvPr/>
        </p:nvSpPr>
        <p:spPr>
          <a:xfrm>
            <a:off x="3829274" y="2195019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Q&amp;A</a:t>
            </a:r>
            <a:endParaRPr lang="ru-RU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B8C6BDE-2234-4704-82A7-E1D3A631FBCB}"/>
              </a:ext>
            </a:extLst>
          </p:cNvPr>
          <p:cNvSpPr txBox="1"/>
          <p:nvPr/>
        </p:nvSpPr>
        <p:spPr>
          <a:xfrm>
            <a:off x="5554045" y="2195019"/>
            <a:ext cx="293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Персонализированный контент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DCF860F-34D0-4B73-B8FE-3DB2EC44ECD5}"/>
              </a:ext>
            </a:extLst>
          </p:cNvPr>
          <p:cNvSpPr txBox="1"/>
          <p:nvPr/>
        </p:nvSpPr>
        <p:spPr>
          <a:xfrm>
            <a:off x="9316365" y="2146539"/>
            <a:ext cx="3194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Собственная подборка информационных каналов</a:t>
            </a:r>
          </a:p>
        </p:txBody>
      </p:sp>
      <p:pic>
        <p:nvPicPr>
          <p:cNvPr id="1026" name="Picture 2" descr="Collaboration, discussion, interaction icon - Download on Iconfinder">
            <a:extLst>
              <a:ext uri="{FF2B5EF4-FFF2-40B4-BE49-F238E27FC236}">
                <a16:creationId xmlns:a16="http://schemas.microsoft.com/office/drawing/2014/main" id="{8DFB8789-348E-44C3-8C65-1195DFD45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3" y="1971820"/>
            <a:ext cx="927686" cy="92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na icon - Free download on Iconfinder">
            <a:extLst>
              <a:ext uri="{FF2B5EF4-FFF2-40B4-BE49-F238E27FC236}">
                <a16:creationId xmlns:a16="http://schemas.microsoft.com/office/drawing/2014/main" id="{1BC60051-8882-4B78-8A1A-A1D3EAE9E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832" y="1971820"/>
            <a:ext cx="927686" cy="92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pture, image, person, personal icon - Download on Iconfinder">
            <a:extLst>
              <a:ext uri="{FF2B5EF4-FFF2-40B4-BE49-F238E27FC236}">
                <a16:creationId xmlns:a16="http://schemas.microsoft.com/office/drawing/2014/main" id="{E18A479C-F099-4936-953F-5F96772EE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359" y="2008175"/>
            <a:ext cx="927686" cy="92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loud, computing, data, information, network, processing icon - Download on Iconfinder">
            <a:extLst>
              <a:ext uri="{FF2B5EF4-FFF2-40B4-BE49-F238E27FC236}">
                <a16:creationId xmlns:a16="http://schemas.microsoft.com/office/drawing/2014/main" id="{DB13A87C-322A-455D-92C8-8C3950970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236" y="1971820"/>
            <a:ext cx="927686" cy="92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" name="Облачко с текстом: прямоугольное со скругленными углами 1023">
            <a:extLst>
              <a:ext uri="{FF2B5EF4-FFF2-40B4-BE49-F238E27FC236}">
                <a16:creationId xmlns:a16="http://schemas.microsoft.com/office/drawing/2014/main" id="{14D61EF7-E637-493F-9032-A5DD09A22187}"/>
              </a:ext>
            </a:extLst>
          </p:cNvPr>
          <p:cNvSpPr/>
          <p:nvPr/>
        </p:nvSpPr>
        <p:spPr>
          <a:xfrm>
            <a:off x="2016596" y="3668156"/>
            <a:ext cx="1669002" cy="811515"/>
          </a:xfrm>
          <a:prstGeom prst="wedgeRoundRect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Целевая аудитория</a:t>
            </a:r>
          </a:p>
        </p:txBody>
      </p:sp>
      <p:sp>
        <p:nvSpPr>
          <p:cNvPr id="69" name="Облачко с текстом: прямоугольное со скругленными углами 68">
            <a:extLst>
              <a:ext uri="{FF2B5EF4-FFF2-40B4-BE49-F238E27FC236}">
                <a16:creationId xmlns:a16="http://schemas.microsoft.com/office/drawing/2014/main" id="{9F902897-BEA7-4F4D-BAA2-6172FEBC9179}"/>
              </a:ext>
            </a:extLst>
          </p:cNvPr>
          <p:cNvSpPr/>
          <p:nvPr/>
        </p:nvSpPr>
        <p:spPr>
          <a:xfrm>
            <a:off x="5897929" y="3668156"/>
            <a:ext cx="1669002" cy="811515"/>
          </a:xfrm>
          <a:prstGeom prst="wedgeRoundRect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Ключевые вопросы</a:t>
            </a:r>
          </a:p>
        </p:txBody>
      </p:sp>
      <p:sp>
        <p:nvSpPr>
          <p:cNvPr id="70" name="Облачко с текстом: прямоугольное со скругленными углами 69">
            <a:extLst>
              <a:ext uri="{FF2B5EF4-FFF2-40B4-BE49-F238E27FC236}">
                <a16:creationId xmlns:a16="http://schemas.microsoft.com/office/drawing/2014/main" id="{39C43462-A25F-48F4-9ADD-C0E3C4C25B4C}"/>
              </a:ext>
            </a:extLst>
          </p:cNvPr>
          <p:cNvSpPr/>
          <p:nvPr/>
        </p:nvSpPr>
        <p:spPr>
          <a:xfrm>
            <a:off x="9539236" y="3668155"/>
            <a:ext cx="1669002" cy="811515"/>
          </a:xfrm>
          <a:prstGeom prst="wedgeRoundRect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1025" name="Овал 1024">
            <a:extLst>
              <a:ext uri="{FF2B5EF4-FFF2-40B4-BE49-F238E27FC236}">
                <a16:creationId xmlns:a16="http://schemas.microsoft.com/office/drawing/2014/main" id="{F68D8245-CDAC-40BC-AD9F-AB930B22D1D3}"/>
              </a:ext>
            </a:extLst>
          </p:cNvPr>
          <p:cNvSpPr/>
          <p:nvPr/>
        </p:nvSpPr>
        <p:spPr>
          <a:xfrm>
            <a:off x="447755" y="5085154"/>
            <a:ext cx="249975" cy="2390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100DE194-57D3-4ADC-9AB0-BFF907C882A9}"/>
              </a:ext>
            </a:extLst>
          </p:cNvPr>
          <p:cNvSpPr/>
          <p:nvPr/>
        </p:nvSpPr>
        <p:spPr>
          <a:xfrm>
            <a:off x="447754" y="5422261"/>
            <a:ext cx="249975" cy="239052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7ABA4934-5F8A-4CEE-9D63-D19EECC2A22F}"/>
              </a:ext>
            </a:extLst>
          </p:cNvPr>
          <p:cNvSpPr/>
          <p:nvPr/>
        </p:nvSpPr>
        <p:spPr>
          <a:xfrm>
            <a:off x="451154" y="5764038"/>
            <a:ext cx="249975" cy="239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91046836-88E4-4DFD-92F1-181CDF60893E}"/>
              </a:ext>
            </a:extLst>
          </p:cNvPr>
          <p:cNvSpPr txBox="1"/>
          <p:nvPr/>
        </p:nvSpPr>
        <p:spPr>
          <a:xfrm>
            <a:off x="717718" y="5062274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Интересуется бизнесом</a:t>
            </a: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20741A66-2754-4E8C-A2C2-F01561C7423E}"/>
              </a:ext>
            </a:extLst>
          </p:cNvPr>
          <p:cNvSpPr txBox="1"/>
          <p:nvPr/>
        </p:nvSpPr>
        <p:spPr>
          <a:xfrm>
            <a:off x="717718" y="5385073"/>
            <a:ext cx="2007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Пользуется </a:t>
            </a:r>
            <a:r>
              <a:rPr lang="en-US" sz="1400" b="1" dirty="0"/>
              <a:t>Telegram</a:t>
            </a:r>
            <a:endParaRPr lang="ru-RU" sz="1400" b="1" dirty="0"/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84063378-8D2A-44D8-9079-C127AF5E5052}"/>
              </a:ext>
            </a:extLst>
          </p:cNvPr>
          <p:cNvSpPr txBox="1"/>
          <p:nvPr/>
        </p:nvSpPr>
        <p:spPr>
          <a:xfrm>
            <a:off x="697728" y="5726012"/>
            <a:ext cx="2781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Состоит в группах по бизнесу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2BDD780D-B84A-4688-A300-275270029DFA}"/>
              </a:ext>
            </a:extLst>
          </p:cNvPr>
          <p:cNvSpPr/>
          <p:nvPr/>
        </p:nvSpPr>
        <p:spPr>
          <a:xfrm>
            <a:off x="451373" y="6087237"/>
            <a:ext cx="249975" cy="23905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2575643-DABF-4976-8AA7-7B9C71603C2F}"/>
              </a:ext>
            </a:extLst>
          </p:cNvPr>
          <p:cNvSpPr txBox="1"/>
          <p:nvPr/>
        </p:nvSpPr>
        <p:spPr>
          <a:xfrm>
            <a:off x="697727" y="6052874"/>
            <a:ext cx="3012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Подписан на каналы по бизнесу</a:t>
            </a:r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F570EF3C-627F-4512-B6B0-752046D5D2D5}"/>
              </a:ext>
            </a:extLst>
          </p:cNvPr>
          <p:cNvSpPr/>
          <p:nvPr/>
        </p:nvSpPr>
        <p:spPr>
          <a:xfrm>
            <a:off x="4258629" y="4881193"/>
            <a:ext cx="249975" cy="2390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id="{ABE77348-CF7B-4DE3-86AA-F71D251ABE35}"/>
              </a:ext>
            </a:extLst>
          </p:cNvPr>
          <p:cNvSpPr/>
          <p:nvPr/>
        </p:nvSpPr>
        <p:spPr>
          <a:xfrm>
            <a:off x="4258629" y="5250524"/>
            <a:ext cx="249975" cy="239052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8F217CA3-EA5D-498E-A629-32A315157D0B}"/>
              </a:ext>
            </a:extLst>
          </p:cNvPr>
          <p:cNvSpPr/>
          <p:nvPr/>
        </p:nvSpPr>
        <p:spPr>
          <a:xfrm>
            <a:off x="4258628" y="5657282"/>
            <a:ext cx="249975" cy="239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id="{00DE86E4-D0F0-47A7-B46F-52AB20FC2DE4}"/>
              </a:ext>
            </a:extLst>
          </p:cNvPr>
          <p:cNvSpPr/>
          <p:nvPr/>
        </p:nvSpPr>
        <p:spPr>
          <a:xfrm>
            <a:off x="4258628" y="6052873"/>
            <a:ext cx="249975" cy="23905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034" name="TextBox 1033">
            <a:extLst>
              <a:ext uri="{FF2B5EF4-FFF2-40B4-BE49-F238E27FC236}">
                <a16:creationId xmlns:a16="http://schemas.microsoft.com/office/drawing/2014/main" id="{B2E1A910-D1D7-4B74-8AE0-EF1D96DE1B61}"/>
              </a:ext>
            </a:extLst>
          </p:cNvPr>
          <p:cNvSpPr txBox="1"/>
          <p:nvPr/>
        </p:nvSpPr>
        <p:spPr>
          <a:xfrm>
            <a:off x="4547482" y="4846831"/>
            <a:ext cx="3293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Как быстрее найти нужные знания</a:t>
            </a:r>
            <a:r>
              <a:rPr lang="en-US" sz="1400" b="1" dirty="0"/>
              <a:t>?</a:t>
            </a:r>
            <a:endParaRPr lang="ru-RU" sz="1400" b="1" dirty="0"/>
          </a:p>
        </p:txBody>
      </p:sp>
      <p:sp>
        <p:nvSpPr>
          <p:cNvPr id="1035" name="TextBox 1034">
            <a:extLst>
              <a:ext uri="{FF2B5EF4-FFF2-40B4-BE49-F238E27FC236}">
                <a16:creationId xmlns:a16="http://schemas.microsoft.com/office/drawing/2014/main" id="{BAF12DFD-C60D-496A-AD3B-F7033A948AA3}"/>
              </a:ext>
            </a:extLst>
          </p:cNvPr>
          <p:cNvSpPr txBox="1"/>
          <p:nvPr/>
        </p:nvSpPr>
        <p:spPr>
          <a:xfrm>
            <a:off x="4547482" y="5216162"/>
            <a:ext cx="3549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Откуда получить практический совет</a:t>
            </a:r>
            <a:r>
              <a:rPr lang="en-US" sz="1400" b="1" dirty="0"/>
              <a:t>?</a:t>
            </a:r>
            <a:endParaRPr lang="ru-RU" sz="1400" b="1" dirty="0"/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83450AE6-A4AB-4BC0-8DE9-1394ADF3764F}"/>
              </a:ext>
            </a:extLst>
          </p:cNvPr>
          <p:cNvSpPr txBox="1"/>
          <p:nvPr/>
        </p:nvSpPr>
        <p:spPr>
          <a:xfrm>
            <a:off x="4547481" y="5549295"/>
            <a:ext cx="2915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Где найти полезные материалы для изучения</a:t>
            </a:r>
            <a:r>
              <a:rPr lang="en-US" sz="1400" b="1" dirty="0"/>
              <a:t>?</a:t>
            </a:r>
            <a:endParaRPr lang="ru-RU" sz="1400" b="1" dirty="0"/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E9EA408A-0B3E-48A0-B54C-2E295A416779}"/>
              </a:ext>
            </a:extLst>
          </p:cNvPr>
          <p:cNvSpPr txBox="1"/>
          <p:nvPr/>
        </p:nvSpPr>
        <p:spPr>
          <a:xfrm>
            <a:off x="4547480" y="6052873"/>
            <a:ext cx="3473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Как расширить свою базу контактов</a:t>
            </a:r>
            <a:r>
              <a:rPr lang="en-US" sz="1400" b="1" dirty="0"/>
              <a:t>?</a:t>
            </a:r>
            <a:endParaRPr lang="ru-RU" sz="1400" b="1" dirty="0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14381CDA-9655-4029-AD83-7465D882EBBA}"/>
              </a:ext>
            </a:extLst>
          </p:cNvPr>
          <p:cNvSpPr/>
          <p:nvPr/>
        </p:nvSpPr>
        <p:spPr>
          <a:xfrm>
            <a:off x="4258628" y="6420101"/>
            <a:ext cx="249975" cy="239052"/>
          </a:xfrm>
          <a:prstGeom prst="ellipse">
            <a:avLst/>
          </a:prstGeom>
          <a:solidFill>
            <a:srgbClr val="354A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BE2B0D2F-160D-4AFC-A393-2D3A83351492}"/>
              </a:ext>
            </a:extLst>
          </p:cNvPr>
          <p:cNvSpPr txBox="1"/>
          <p:nvPr/>
        </p:nvSpPr>
        <p:spPr>
          <a:xfrm>
            <a:off x="4547481" y="6382313"/>
            <a:ext cx="3033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Как улучшить свой нетворкинг</a:t>
            </a:r>
            <a:r>
              <a:rPr lang="en-US" sz="1400" b="1" dirty="0"/>
              <a:t>?</a:t>
            </a:r>
            <a:r>
              <a:rPr lang="ru-RU" sz="1400" b="1" dirty="0"/>
              <a:t> </a:t>
            </a:r>
          </a:p>
        </p:txBody>
      </p:sp>
      <p:sp>
        <p:nvSpPr>
          <p:cNvPr id="91" name="Овал 90">
            <a:extLst>
              <a:ext uri="{FF2B5EF4-FFF2-40B4-BE49-F238E27FC236}">
                <a16:creationId xmlns:a16="http://schemas.microsoft.com/office/drawing/2014/main" id="{0B73A7C2-C248-48FF-893C-C6D9BA24F64C}"/>
              </a:ext>
            </a:extLst>
          </p:cNvPr>
          <p:cNvSpPr/>
          <p:nvPr/>
        </p:nvSpPr>
        <p:spPr>
          <a:xfrm>
            <a:off x="8489811" y="5036176"/>
            <a:ext cx="249975" cy="239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92" name="Овал 91">
            <a:extLst>
              <a:ext uri="{FF2B5EF4-FFF2-40B4-BE49-F238E27FC236}">
                <a16:creationId xmlns:a16="http://schemas.microsoft.com/office/drawing/2014/main" id="{BAE0D484-2C04-4D67-8903-2A2855FC3A5A}"/>
              </a:ext>
            </a:extLst>
          </p:cNvPr>
          <p:cNvSpPr/>
          <p:nvPr/>
        </p:nvSpPr>
        <p:spPr>
          <a:xfrm>
            <a:off x="8495226" y="5407930"/>
            <a:ext cx="249975" cy="23905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43157784-9854-45FB-B7D8-EAF59FF20249}"/>
              </a:ext>
            </a:extLst>
          </p:cNvPr>
          <p:cNvSpPr/>
          <p:nvPr/>
        </p:nvSpPr>
        <p:spPr>
          <a:xfrm>
            <a:off x="8495225" y="5765615"/>
            <a:ext cx="249975" cy="239052"/>
          </a:xfrm>
          <a:prstGeom prst="ellipse">
            <a:avLst/>
          </a:prstGeom>
          <a:solidFill>
            <a:srgbClr val="354A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9A15979-E833-472B-B592-FDE4C0E00BFE}"/>
              </a:ext>
            </a:extLst>
          </p:cNvPr>
          <p:cNvSpPr txBox="1"/>
          <p:nvPr/>
        </p:nvSpPr>
        <p:spPr>
          <a:xfrm>
            <a:off x="8745202" y="5003036"/>
            <a:ext cx="3293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Сообщество по интересу к бизнесу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37B10AF-595E-4BB9-95DA-F3EF4725B4F0}"/>
              </a:ext>
            </a:extLst>
          </p:cNvPr>
          <p:cNvSpPr txBox="1"/>
          <p:nvPr/>
        </p:nvSpPr>
        <p:spPr>
          <a:xfrm>
            <a:off x="8755540" y="5385073"/>
            <a:ext cx="1869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Система профилей</a:t>
            </a:r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ABF6A3B3-09A1-469A-BFC4-380A4AF6A0D1}"/>
              </a:ext>
            </a:extLst>
          </p:cNvPr>
          <p:cNvSpPr/>
          <p:nvPr/>
        </p:nvSpPr>
        <p:spPr>
          <a:xfrm>
            <a:off x="8503312" y="6166959"/>
            <a:ext cx="249975" cy="2390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84CBC58-134D-4CC0-A8F9-A91D9C37BFE8}"/>
              </a:ext>
            </a:extLst>
          </p:cNvPr>
          <p:cNvSpPr txBox="1"/>
          <p:nvPr/>
        </p:nvSpPr>
        <p:spPr>
          <a:xfrm>
            <a:off x="8755539" y="5723999"/>
            <a:ext cx="3404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Оценка пользователя и его ответов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387227E-F5EF-4730-A6F5-E3F089A3CBAA}"/>
              </a:ext>
            </a:extLst>
          </p:cNvPr>
          <p:cNvSpPr txBox="1"/>
          <p:nvPr/>
        </p:nvSpPr>
        <p:spPr>
          <a:xfrm>
            <a:off x="8755539" y="6126294"/>
            <a:ext cx="3147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Помощник на основе нейросети</a:t>
            </a:r>
          </a:p>
        </p:txBody>
      </p:sp>
    </p:spTree>
    <p:extLst>
      <p:ext uri="{BB962C8B-B14F-4D97-AF65-F5344CB8AC3E}">
        <p14:creationId xmlns:p14="http://schemas.microsoft.com/office/powerpoint/2010/main" val="3798651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285DA37C-612C-4B58-AAD5-F43800D9F06A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ECF57C67-52DC-46D0-97D4-2ED3F082C51F}"/>
              </a:ext>
            </a:extLst>
          </p:cNvPr>
          <p:cNvSpPr/>
          <p:nvPr/>
        </p:nvSpPr>
        <p:spPr>
          <a:xfrm>
            <a:off x="1460107" y="63107"/>
            <a:ext cx="862286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8793C4-C9C7-4AE5-937D-34EED92285D7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5E556B-68D5-449B-A4D1-6F2B4DA92AA9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98DA2F-B2D4-427F-8586-657FC05EC975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A03BF9-BF68-4F3A-82A0-18E1795704B2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57B62D-B61D-4639-9CC9-EB90DD1371E6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AFD447B-F47B-48A4-BB93-97886365D126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8887BBD-43ED-424D-BA21-1F91A9FAF72B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44CAC93-DE30-492D-9C86-46194227AA44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67BAC1-73CF-4782-8B1B-9599F9DA23C0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BEFED4E5-A505-4A27-87F6-CC54CAA460B4}"/>
              </a:ext>
            </a:extLst>
          </p:cNvPr>
          <p:cNvSpPr/>
          <p:nvPr/>
        </p:nvSpPr>
        <p:spPr>
          <a:xfrm>
            <a:off x="17241" y="459778"/>
            <a:ext cx="3996558" cy="21094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EA8E3C26-320E-4843-BA46-33FB29EFD417}"/>
              </a:ext>
            </a:extLst>
          </p:cNvPr>
          <p:cNvSpPr/>
          <p:nvPr/>
        </p:nvSpPr>
        <p:spPr>
          <a:xfrm>
            <a:off x="4084418" y="459777"/>
            <a:ext cx="3996558" cy="21094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0CD2AC96-95D7-4984-95CF-B119AD9C7230}"/>
              </a:ext>
            </a:extLst>
          </p:cNvPr>
          <p:cNvSpPr/>
          <p:nvPr/>
        </p:nvSpPr>
        <p:spPr>
          <a:xfrm>
            <a:off x="8151595" y="459778"/>
            <a:ext cx="3996558" cy="21094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34825C-5E50-4EEB-9304-3360FA6DA423}"/>
              </a:ext>
            </a:extLst>
          </p:cNvPr>
          <p:cNvSpPr txBox="1"/>
          <p:nvPr/>
        </p:nvSpPr>
        <p:spPr>
          <a:xfrm>
            <a:off x="8361298" y="507125"/>
            <a:ext cx="37608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Не хватает разделения чатов по сферам бизнеса</a:t>
            </a:r>
          </a:p>
          <a:p>
            <a:r>
              <a:rPr lang="ru-RU" sz="1600" dirty="0"/>
              <a:t>Большой поток разнопрофильной информации</a:t>
            </a:r>
          </a:p>
          <a:p>
            <a:r>
              <a:rPr lang="ru-RU" sz="1600" dirty="0"/>
              <a:t>Нет поиска по содержанию</a:t>
            </a:r>
          </a:p>
          <a:p>
            <a:r>
              <a:rPr lang="ru-RU" sz="1600" dirty="0"/>
              <a:t>Нет единой системы профилей для бизнеса</a:t>
            </a:r>
            <a:endParaRPr lang="en-US" sz="1600" dirty="0"/>
          </a:p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Источник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CusDev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Стрелка: пятиугольник 49">
            <a:extLst>
              <a:ext uri="{FF2B5EF4-FFF2-40B4-BE49-F238E27FC236}">
                <a16:creationId xmlns:a16="http://schemas.microsoft.com/office/drawing/2014/main" id="{05D1EDAE-C100-4C6C-A088-D7F42D40E583}"/>
              </a:ext>
            </a:extLst>
          </p:cNvPr>
          <p:cNvSpPr/>
          <p:nvPr/>
        </p:nvSpPr>
        <p:spPr>
          <a:xfrm>
            <a:off x="8216962" y="632494"/>
            <a:ext cx="222253" cy="12071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70ECF62-A150-47FE-B221-5D9CED87A080}"/>
              </a:ext>
            </a:extLst>
          </p:cNvPr>
          <p:cNvSpPr txBox="1"/>
          <p:nvPr/>
        </p:nvSpPr>
        <p:spPr>
          <a:xfrm>
            <a:off x="336236" y="517877"/>
            <a:ext cx="35765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800 </a:t>
            </a:r>
            <a:r>
              <a:rPr lang="ru-RU" sz="1600" dirty="0"/>
              <a:t>млн активных пользователей в месяц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81 млн активных пользователей в месяц в России</a:t>
            </a:r>
            <a:endParaRPr lang="en-US" sz="1600" dirty="0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894BF840-2FF5-4145-B9F7-80FF3763D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94325" y="632494"/>
            <a:ext cx="241911" cy="24191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2F4538C-242A-4FFB-85A3-1480E97CB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2" y="1210142"/>
            <a:ext cx="361416" cy="361416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689AB810-0D0A-4CA9-B8B8-994335B6B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030" y="795739"/>
            <a:ext cx="427959" cy="42795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A294EF9-07CC-4E17-A99A-1C67A547E37F}"/>
              </a:ext>
            </a:extLst>
          </p:cNvPr>
          <p:cNvSpPr txBox="1"/>
          <p:nvPr/>
        </p:nvSpPr>
        <p:spPr>
          <a:xfrm>
            <a:off x="4565600" y="788086"/>
            <a:ext cx="368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8,4% каналов в </a:t>
            </a:r>
            <a:r>
              <a:rPr lang="en-US" sz="1600" dirty="0"/>
              <a:t>Telegram</a:t>
            </a:r>
            <a:endParaRPr lang="ru-RU" sz="1600" dirty="0"/>
          </a:p>
          <a:p>
            <a:r>
              <a:rPr lang="ru-RU" sz="1600" dirty="0"/>
              <a:t>по тематике </a:t>
            </a:r>
            <a:r>
              <a:rPr lang="en-US" sz="1600" dirty="0"/>
              <a:t>“</a:t>
            </a:r>
            <a:r>
              <a:rPr lang="ru-RU" sz="1600" dirty="0"/>
              <a:t>бизнес и стартапы</a:t>
            </a:r>
            <a:r>
              <a:rPr lang="en-US" sz="1600" dirty="0"/>
              <a:t>”</a:t>
            </a:r>
            <a:endParaRPr lang="ru-RU" sz="16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EFC1666-FF8E-4335-93EA-04EA421DE891}"/>
              </a:ext>
            </a:extLst>
          </p:cNvPr>
          <p:cNvSpPr txBox="1"/>
          <p:nvPr/>
        </p:nvSpPr>
        <p:spPr>
          <a:xfrm>
            <a:off x="4154725" y="2188076"/>
            <a:ext cx="28608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Источник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partnerkin.ru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ED9E4B-4ACC-4E08-A0ED-3413BF949F63}"/>
              </a:ext>
            </a:extLst>
          </p:cNvPr>
          <p:cNvSpPr txBox="1"/>
          <p:nvPr/>
        </p:nvSpPr>
        <p:spPr>
          <a:xfrm>
            <a:off x="70453" y="2188076"/>
            <a:ext cx="2550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Источник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inclient.ru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Стрелка: пятиугольник 63">
            <a:extLst>
              <a:ext uri="{FF2B5EF4-FFF2-40B4-BE49-F238E27FC236}">
                <a16:creationId xmlns:a16="http://schemas.microsoft.com/office/drawing/2014/main" id="{6857B1BC-FFFC-450F-B5A3-A30F010DC851}"/>
              </a:ext>
            </a:extLst>
          </p:cNvPr>
          <p:cNvSpPr/>
          <p:nvPr/>
        </p:nvSpPr>
        <p:spPr>
          <a:xfrm>
            <a:off x="8216962" y="1080473"/>
            <a:ext cx="222253" cy="12071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: пятиугольник 64">
            <a:extLst>
              <a:ext uri="{FF2B5EF4-FFF2-40B4-BE49-F238E27FC236}">
                <a16:creationId xmlns:a16="http://schemas.microsoft.com/office/drawing/2014/main" id="{D1D2D433-4965-40D3-8490-85E191A57004}"/>
              </a:ext>
            </a:extLst>
          </p:cNvPr>
          <p:cNvSpPr/>
          <p:nvPr/>
        </p:nvSpPr>
        <p:spPr>
          <a:xfrm>
            <a:off x="8214862" y="1575703"/>
            <a:ext cx="222253" cy="12071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: пятиугольник 65">
            <a:extLst>
              <a:ext uri="{FF2B5EF4-FFF2-40B4-BE49-F238E27FC236}">
                <a16:creationId xmlns:a16="http://schemas.microsoft.com/office/drawing/2014/main" id="{CC45C5A9-DAC0-4724-9DD5-9CC0F648F4EE}"/>
              </a:ext>
            </a:extLst>
          </p:cNvPr>
          <p:cNvSpPr/>
          <p:nvPr/>
        </p:nvSpPr>
        <p:spPr>
          <a:xfrm>
            <a:off x="8214862" y="1838900"/>
            <a:ext cx="222253" cy="12071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D5A76295-D06A-42D2-92DF-3175307CB6F1}"/>
              </a:ext>
            </a:extLst>
          </p:cNvPr>
          <p:cNvSpPr/>
          <p:nvPr/>
        </p:nvSpPr>
        <p:spPr>
          <a:xfrm>
            <a:off x="17241" y="2656531"/>
            <a:ext cx="12104306" cy="42014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8" name="Блок-схема: альтернативный процесс 67">
            <a:extLst>
              <a:ext uri="{FF2B5EF4-FFF2-40B4-BE49-F238E27FC236}">
                <a16:creationId xmlns:a16="http://schemas.microsoft.com/office/drawing/2014/main" id="{989E9776-EF9B-4847-914A-F04BAE6E581D}"/>
              </a:ext>
            </a:extLst>
          </p:cNvPr>
          <p:cNvSpPr/>
          <p:nvPr/>
        </p:nvSpPr>
        <p:spPr>
          <a:xfrm>
            <a:off x="193899" y="2744756"/>
            <a:ext cx="1253752" cy="292963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2"/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1">
                <a:lumMod val="75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Сегмент ЦА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9" name="Блок-схема: альтернативный процесс 68">
            <a:extLst>
              <a:ext uri="{FF2B5EF4-FFF2-40B4-BE49-F238E27FC236}">
                <a16:creationId xmlns:a16="http://schemas.microsoft.com/office/drawing/2014/main" id="{C8B1126E-7A5F-4D6D-8381-ABC25B39E54C}"/>
              </a:ext>
            </a:extLst>
          </p:cNvPr>
          <p:cNvSpPr/>
          <p:nvPr/>
        </p:nvSpPr>
        <p:spPr>
          <a:xfrm>
            <a:off x="3201069" y="2744756"/>
            <a:ext cx="909961" cy="292963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2"/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1">
                <a:lumMod val="75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Возраст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0" name="Блок-схема: альтернативный процесс 69">
            <a:extLst>
              <a:ext uri="{FF2B5EF4-FFF2-40B4-BE49-F238E27FC236}">
                <a16:creationId xmlns:a16="http://schemas.microsoft.com/office/drawing/2014/main" id="{55F827C6-35A0-4503-9085-DB69FF2C6EC5}"/>
              </a:ext>
            </a:extLst>
          </p:cNvPr>
          <p:cNvSpPr/>
          <p:nvPr/>
        </p:nvSpPr>
        <p:spPr>
          <a:xfrm>
            <a:off x="1660721" y="2744756"/>
            <a:ext cx="1327278" cy="292963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2"/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1">
                <a:lumMod val="75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Описание</a:t>
            </a:r>
          </a:p>
        </p:txBody>
      </p:sp>
      <p:sp>
        <p:nvSpPr>
          <p:cNvPr id="71" name="Блок-схема: альтернативный процесс 70">
            <a:extLst>
              <a:ext uri="{FF2B5EF4-FFF2-40B4-BE49-F238E27FC236}">
                <a16:creationId xmlns:a16="http://schemas.microsoft.com/office/drawing/2014/main" id="{E91DD5D9-31FF-425E-AE41-7CBE6D82F843}"/>
              </a:ext>
            </a:extLst>
          </p:cNvPr>
          <p:cNvSpPr/>
          <p:nvPr/>
        </p:nvSpPr>
        <p:spPr>
          <a:xfrm>
            <a:off x="4324100" y="2744756"/>
            <a:ext cx="1793958" cy="292963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2"/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1">
                <a:lumMod val="75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Знания в бизнесе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2" name="Блок-схема: альтернативный процесс 71">
            <a:extLst>
              <a:ext uri="{FF2B5EF4-FFF2-40B4-BE49-F238E27FC236}">
                <a16:creationId xmlns:a16="http://schemas.microsoft.com/office/drawing/2014/main" id="{CBAA0253-A8E6-439F-AA10-E621D6628F31}"/>
              </a:ext>
            </a:extLst>
          </p:cNvPr>
          <p:cNvSpPr/>
          <p:nvPr/>
        </p:nvSpPr>
        <p:spPr>
          <a:xfrm>
            <a:off x="6331129" y="2744756"/>
            <a:ext cx="1621418" cy="292963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2"/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1">
                <a:lumMod val="75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Опыт в бизнесе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3" name="Блок-схема: альтернативный процесс 72">
            <a:extLst>
              <a:ext uri="{FF2B5EF4-FFF2-40B4-BE49-F238E27FC236}">
                <a16:creationId xmlns:a16="http://schemas.microsoft.com/office/drawing/2014/main" id="{15F0302F-C64C-49D6-B199-DF2F482BC1CE}"/>
              </a:ext>
            </a:extLst>
          </p:cNvPr>
          <p:cNvSpPr/>
          <p:nvPr/>
        </p:nvSpPr>
        <p:spPr>
          <a:xfrm>
            <a:off x="8144668" y="2741944"/>
            <a:ext cx="2284600" cy="292963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2"/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1">
                <a:lumMod val="75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Ключевые вопросы</a:t>
            </a:r>
            <a:r>
              <a:rPr lang="en-US" sz="1400" dirty="0">
                <a:solidFill>
                  <a:schemeClr val="tx1"/>
                </a:solidFill>
              </a:rPr>
              <a:t>?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4" name="Блок-схема: альтернативный процесс 73">
            <a:extLst>
              <a:ext uri="{FF2B5EF4-FFF2-40B4-BE49-F238E27FC236}">
                <a16:creationId xmlns:a16="http://schemas.microsoft.com/office/drawing/2014/main" id="{711FC6D1-027B-4DB7-AA5D-11F8A3535E52}"/>
              </a:ext>
            </a:extLst>
          </p:cNvPr>
          <p:cNvSpPr/>
          <p:nvPr/>
        </p:nvSpPr>
        <p:spPr>
          <a:xfrm>
            <a:off x="10642338" y="2741944"/>
            <a:ext cx="1103714" cy="292963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2"/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1">
                <a:lumMod val="75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Решения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F5A2A860-0BB7-4577-A7B3-C887EC5BA84F}"/>
              </a:ext>
            </a:extLst>
          </p:cNvPr>
          <p:cNvSpPr/>
          <p:nvPr/>
        </p:nvSpPr>
        <p:spPr>
          <a:xfrm>
            <a:off x="94326" y="3124866"/>
            <a:ext cx="1365782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16D8329C-50F6-47DD-AA74-6A8FF24A3E73}"/>
              </a:ext>
            </a:extLst>
          </p:cNvPr>
          <p:cNvSpPr/>
          <p:nvPr/>
        </p:nvSpPr>
        <p:spPr>
          <a:xfrm>
            <a:off x="94326" y="4045751"/>
            <a:ext cx="1353326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C41C5F87-20F5-4A8C-9398-A3D075E42F54}"/>
              </a:ext>
            </a:extLst>
          </p:cNvPr>
          <p:cNvSpPr/>
          <p:nvPr/>
        </p:nvSpPr>
        <p:spPr>
          <a:xfrm>
            <a:off x="94326" y="4966792"/>
            <a:ext cx="1353326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id="{38D4ED64-36FC-4FA0-855A-4FCCDDA4991E}"/>
              </a:ext>
            </a:extLst>
          </p:cNvPr>
          <p:cNvSpPr/>
          <p:nvPr/>
        </p:nvSpPr>
        <p:spPr>
          <a:xfrm>
            <a:off x="94326" y="5887833"/>
            <a:ext cx="1353326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425E209-0DF9-4A62-8952-4AA5FB3B7B01}"/>
              </a:ext>
            </a:extLst>
          </p:cNvPr>
          <p:cNvSpPr txBox="1"/>
          <p:nvPr/>
        </p:nvSpPr>
        <p:spPr>
          <a:xfrm>
            <a:off x="381986" y="3387924"/>
            <a:ext cx="1115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</a:t>
            </a:r>
            <a:r>
              <a:rPr lang="ru-RU" sz="1400" dirty="0"/>
              <a:t>Новичок</a:t>
            </a:r>
            <a:r>
              <a:rPr lang="en-US" sz="1400" dirty="0"/>
              <a:t>”</a:t>
            </a:r>
            <a:endParaRPr lang="ru-RU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7529B2F-9BD6-4706-ADEC-DACF26603560}"/>
              </a:ext>
            </a:extLst>
          </p:cNvPr>
          <p:cNvSpPr txBox="1"/>
          <p:nvPr/>
        </p:nvSpPr>
        <p:spPr>
          <a:xfrm>
            <a:off x="381986" y="4308809"/>
            <a:ext cx="1023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</a:t>
            </a:r>
            <a:r>
              <a:rPr lang="ru-RU" sz="1400" dirty="0"/>
              <a:t>Студент</a:t>
            </a:r>
            <a:r>
              <a:rPr lang="en-US" sz="1400" dirty="0"/>
              <a:t>”</a:t>
            </a:r>
            <a:endParaRPr lang="ru-RU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DA29CEB-8F69-4F67-BFF1-3BB1C617D5F1}"/>
              </a:ext>
            </a:extLst>
          </p:cNvPr>
          <p:cNvSpPr txBox="1"/>
          <p:nvPr/>
        </p:nvSpPr>
        <p:spPr>
          <a:xfrm>
            <a:off x="381986" y="5229772"/>
            <a:ext cx="1177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</a:t>
            </a:r>
            <a:r>
              <a:rPr lang="ru-RU" sz="1400" dirty="0"/>
              <a:t>Опытный</a:t>
            </a:r>
            <a:r>
              <a:rPr lang="en-US" sz="1400" dirty="0"/>
              <a:t>”</a:t>
            </a:r>
            <a:endParaRPr lang="ru-RU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F494579-D4EC-4924-AF18-AE5E6C810FA0}"/>
              </a:ext>
            </a:extLst>
          </p:cNvPr>
          <p:cNvSpPr txBox="1"/>
          <p:nvPr/>
        </p:nvSpPr>
        <p:spPr>
          <a:xfrm>
            <a:off x="395988" y="6150813"/>
            <a:ext cx="1006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</a:t>
            </a:r>
            <a:r>
              <a:rPr lang="ru-RU" sz="1400" dirty="0"/>
              <a:t>Эксперт</a:t>
            </a:r>
            <a:r>
              <a:rPr lang="en-US" sz="1400" dirty="0"/>
              <a:t>”</a:t>
            </a:r>
            <a:endParaRPr lang="ru-RU" sz="1400" dirty="0"/>
          </a:p>
        </p:txBody>
      </p:sp>
      <p:pic>
        <p:nvPicPr>
          <p:cNvPr id="2050" name="Picture 2" descr="Beginner, beginning, start, starter">
            <a:extLst>
              <a:ext uri="{FF2B5EF4-FFF2-40B4-BE49-F238E27FC236}">
                <a16:creationId xmlns:a16="http://schemas.microsoft.com/office/drawing/2014/main" id="{AA59D6D2-862A-450A-9414-984E07F5E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45" y="338792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ptop, student, study">
            <a:extLst>
              <a:ext uri="{FF2B5EF4-FFF2-40B4-BE49-F238E27FC236}">
                <a16:creationId xmlns:a16="http://schemas.microsoft.com/office/drawing/2014/main" id="{59E427A4-1DFB-4CCD-8ED4-AA7A9383C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5" y="4287576"/>
            <a:ext cx="326858" cy="32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B9C52080-E53E-4E0D-A0C0-6140D49CD0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220" y="5244586"/>
            <a:ext cx="292963" cy="292963"/>
          </a:xfrm>
          <a:prstGeom prst="rect">
            <a:avLst/>
          </a:prstGeom>
        </p:spPr>
      </p:pic>
      <p:pic>
        <p:nvPicPr>
          <p:cNvPr id="2056" name="Picture 8" descr="Professional, expert, specialist, executive, management">
            <a:extLst>
              <a:ext uri="{FF2B5EF4-FFF2-40B4-BE49-F238E27FC236}">
                <a16:creationId xmlns:a16="http://schemas.microsoft.com/office/drawing/2014/main" id="{52634251-FCBE-43A8-8594-4073793CE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5" y="6139887"/>
            <a:ext cx="320868" cy="32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F0A7FC6B-E7B8-4A69-ACEA-7C7CCA4BAA0D}"/>
              </a:ext>
            </a:extLst>
          </p:cNvPr>
          <p:cNvSpPr/>
          <p:nvPr/>
        </p:nvSpPr>
        <p:spPr>
          <a:xfrm>
            <a:off x="1622217" y="3120825"/>
            <a:ext cx="1365782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Только начинает изучать сферу бизнеса самостоятельно</a:t>
            </a: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id="{A873B51C-B789-4CA3-A2AD-60CA596747B3}"/>
              </a:ext>
            </a:extLst>
          </p:cNvPr>
          <p:cNvSpPr/>
          <p:nvPr/>
        </p:nvSpPr>
        <p:spPr>
          <a:xfrm>
            <a:off x="1622217" y="4037669"/>
            <a:ext cx="1365782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Изучает бизнес в учебном заведении</a:t>
            </a: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id="{305869E5-094E-4F00-BCE2-2A049D05E665}"/>
              </a:ext>
            </a:extLst>
          </p:cNvPr>
          <p:cNvSpPr/>
          <p:nvPr/>
        </p:nvSpPr>
        <p:spPr>
          <a:xfrm>
            <a:off x="1622217" y="4954513"/>
            <a:ext cx="1365782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Имеет (не)удачный опыт ведения бизнеса</a:t>
            </a: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id="{C6FF1B5A-BC22-4981-86BA-F65725AB1498}"/>
              </a:ext>
            </a:extLst>
          </p:cNvPr>
          <p:cNvSpPr/>
          <p:nvPr/>
        </p:nvSpPr>
        <p:spPr>
          <a:xfrm>
            <a:off x="1616746" y="5883452"/>
            <a:ext cx="1365782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Профессионал в сфере бизнеса</a:t>
            </a:r>
          </a:p>
        </p:txBody>
      </p:sp>
      <p:sp>
        <p:nvSpPr>
          <p:cNvPr id="100" name="Прямоугольник: скругленные углы 99">
            <a:extLst>
              <a:ext uri="{FF2B5EF4-FFF2-40B4-BE49-F238E27FC236}">
                <a16:creationId xmlns:a16="http://schemas.microsoft.com/office/drawing/2014/main" id="{09E2AD9D-32B9-46DC-917B-8CAD12194F69}"/>
              </a:ext>
            </a:extLst>
          </p:cNvPr>
          <p:cNvSpPr/>
          <p:nvPr/>
        </p:nvSpPr>
        <p:spPr>
          <a:xfrm>
            <a:off x="3165319" y="3120825"/>
            <a:ext cx="966393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От 14 до 35 лет</a:t>
            </a:r>
          </a:p>
        </p:txBody>
      </p: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id="{FB3F2BD3-72A5-4D5C-8902-04CAE1E36019}"/>
              </a:ext>
            </a:extLst>
          </p:cNvPr>
          <p:cNvSpPr/>
          <p:nvPr/>
        </p:nvSpPr>
        <p:spPr>
          <a:xfrm>
            <a:off x="3165319" y="4037669"/>
            <a:ext cx="966393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От 17 до 25 лет</a:t>
            </a:r>
          </a:p>
        </p:txBody>
      </p:sp>
      <p:sp>
        <p:nvSpPr>
          <p:cNvPr id="102" name="Прямоугольник: скругленные углы 101">
            <a:extLst>
              <a:ext uri="{FF2B5EF4-FFF2-40B4-BE49-F238E27FC236}">
                <a16:creationId xmlns:a16="http://schemas.microsoft.com/office/drawing/2014/main" id="{2BF0FF18-8F0D-44AE-9650-7F02851786BA}"/>
              </a:ext>
            </a:extLst>
          </p:cNvPr>
          <p:cNvSpPr/>
          <p:nvPr/>
        </p:nvSpPr>
        <p:spPr>
          <a:xfrm>
            <a:off x="3165319" y="4954513"/>
            <a:ext cx="966393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От 14 до 45 лет</a:t>
            </a:r>
          </a:p>
        </p:txBody>
      </p:sp>
      <p:sp>
        <p:nvSpPr>
          <p:cNvPr id="103" name="Прямоугольник: скругленные углы 102">
            <a:extLst>
              <a:ext uri="{FF2B5EF4-FFF2-40B4-BE49-F238E27FC236}">
                <a16:creationId xmlns:a16="http://schemas.microsoft.com/office/drawing/2014/main" id="{3C31B0ED-F5C6-441C-B3A9-DA9759D92625}"/>
              </a:ext>
            </a:extLst>
          </p:cNvPr>
          <p:cNvSpPr/>
          <p:nvPr/>
        </p:nvSpPr>
        <p:spPr>
          <a:xfrm>
            <a:off x="3159848" y="5883452"/>
            <a:ext cx="966393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От 25 до 45 лет</a:t>
            </a: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ABD8E0E7-4AE3-42D8-983B-B39F1327DC49}"/>
              </a:ext>
            </a:extLst>
          </p:cNvPr>
          <p:cNvSpPr/>
          <p:nvPr/>
        </p:nvSpPr>
        <p:spPr>
          <a:xfrm>
            <a:off x="4324100" y="3120825"/>
            <a:ext cx="17719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Маленькие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Нецелостные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Нечеткие</a:t>
            </a:r>
          </a:p>
        </p:txBody>
      </p:sp>
      <p:sp>
        <p:nvSpPr>
          <p:cNvPr id="105" name="Прямоугольник: скругленные углы 104">
            <a:extLst>
              <a:ext uri="{FF2B5EF4-FFF2-40B4-BE49-F238E27FC236}">
                <a16:creationId xmlns:a16="http://schemas.microsoft.com/office/drawing/2014/main" id="{BAEC323C-73DB-4C41-850B-4068BC9EA6EB}"/>
              </a:ext>
            </a:extLst>
          </p:cNvPr>
          <p:cNvSpPr/>
          <p:nvPr/>
        </p:nvSpPr>
        <p:spPr>
          <a:xfrm>
            <a:off x="4324100" y="4037669"/>
            <a:ext cx="17719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Теоретические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Углубленные</a:t>
            </a:r>
          </a:p>
        </p:txBody>
      </p:sp>
      <p:sp>
        <p:nvSpPr>
          <p:cNvPr id="106" name="Прямоугольник: скругленные углы 105">
            <a:extLst>
              <a:ext uri="{FF2B5EF4-FFF2-40B4-BE49-F238E27FC236}">
                <a16:creationId xmlns:a16="http://schemas.microsoft.com/office/drawing/2014/main" id="{37CCD687-3851-433F-B3FA-F9E2291B38B5}"/>
              </a:ext>
            </a:extLst>
          </p:cNvPr>
          <p:cNvSpPr/>
          <p:nvPr/>
        </p:nvSpPr>
        <p:spPr>
          <a:xfrm>
            <a:off x="4324100" y="4954513"/>
            <a:ext cx="17719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Практические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Базовые</a:t>
            </a:r>
          </a:p>
        </p:txBody>
      </p:sp>
      <p:sp>
        <p:nvSpPr>
          <p:cNvPr id="107" name="Прямоугольник: скругленные углы 106">
            <a:extLst>
              <a:ext uri="{FF2B5EF4-FFF2-40B4-BE49-F238E27FC236}">
                <a16:creationId xmlns:a16="http://schemas.microsoft.com/office/drawing/2014/main" id="{568A3FAE-860B-4A5E-A784-B5EB64F9D0D3}"/>
              </a:ext>
            </a:extLst>
          </p:cNvPr>
          <p:cNvSpPr/>
          <p:nvPr/>
        </p:nvSpPr>
        <p:spPr>
          <a:xfrm>
            <a:off x="4318629" y="5883452"/>
            <a:ext cx="17719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Практические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Глубокие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Обширные</a:t>
            </a:r>
          </a:p>
        </p:txBody>
      </p:sp>
      <p:sp>
        <p:nvSpPr>
          <p:cNvPr id="108" name="Прямоугольник: скругленные углы 107">
            <a:extLst>
              <a:ext uri="{FF2B5EF4-FFF2-40B4-BE49-F238E27FC236}">
                <a16:creationId xmlns:a16="http://schemas.microsoft.com/office/drawing/2014/main" id="{5184B9AA-D376-48C8-9D9D-D938123ABCA5}"/>
              </a:ext>
            </a:extLst>
          </p:cNvPr>
          <p:cNvSpPr/>
          <p:nvPr/>
        </p:nvSpPr>
        <p:spPr>
          <a:xfrm>
            <a:off x="6288388" y="3120825"/>
            <a:ext cx="1741189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Нулевой</a:t>
            </a: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id="{37F72947-EF95-4E23-8F31-79A39489FBA1}"/>
              </a:ext>
            </a:extLst>
          </p:cNvPr>
          <p:cNvSpPr/>
          <p:nvPr/>
        </p:nvSpPr>
        <p:spPr>
          <a:xfrm>
            <a:off x="6288388" y="4037669"/>
            <a:ext cx="1741189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Нулевой или проработка идеи</a:t>
            </a:r>
          </a:p>
        </p:txBody>
      </p:sp>
      <p:sp>
        <p:nvSpPr>
          <p:cNvPr id="110" name="Прямоугольник: скругленные углы 109">
            <a:extLst>
              <a:ext uri="{FF2B5EF4-FFF2-40B4-BE49-F238E27FC236}">
                <a16:creationId xmlns:a16="http://schemas.microsoft.com/office/drawing/2014/main" id="{35F2F8AD-2FC0-4F7E-BCEF-A1EFC2C01B04}"/>
              </a:ext>
            </a:extLst>
          </p:cNvPr>
          <p:cNvSpPr/>
          <p:nvPr/>
        </p:nvSpPr>
        <p:spPr>
          <a:xfrm>
            <a:off x="6288388" y="4954513"/>
            <a:ext cx="1741189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От нескольких месяцев до нескольких лет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Различный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Возможно неудачный</a:t>
            </a:r>
          </a:p>
        </p:txBody>
      </p:sp>
      <p:sp>
        <p:nvSpPr>
          <p:cNvPr id="111" name="Прямоугольник: скругленные углы 110">
            <a:extLst>
              <a:ext uri="{FF2B5EF4-FFF2-40B4-BE49-F238E27FC236}">
                <a16:creationId xmlns:a16="http://schemas.microsoft.com/office/drawing/2014/main" id="{B207186B-1F5D-460E-8386-94A8982946A3}"/>
              </a:ext>
            </a:extLst>
          </p:cNvPr>
          <p:cNvSpPr/>
          <p:nvPr/>
        </p:nvSpPr>
        <p:spPr>
          <a:xfrm>
            <a:off x="6282917" y="5883452"/>
            <a:ext cx="1741189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От 4-5 лет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Успешный</a:t>
            </a:r>
          </a:p>
        </p:txBody>
      </p:sp>
      <p:sp>
        <p:nvSpPr>
          <p:cNvPr id="112" name="Прямоугольник: скругленные углы 111">
            <a:extLst>
              <a:ext uri="{FF2B5EF4-FFF2-40B4-BE49-F238E27FC236}">
                <a16:creationId xmlns:a16="http://schemas.microsoft.com/office/drawing/2014/main" id="{CBED3AE4-8A4E-4E2A-AFD4-28209E1726CC}"/>
              </a:ext>
            </a:extLst>
          </p:cNvPr>
          <p:cNvSpPr/>
          <p:nvPr/>
        </p:nvSpPr>
        <p:spPr>
          <a:xfrm>
            <a:off x="8144668" y="3118643"/>
            <a:ext cx="22846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 чего начать</a:t>
            </a:r>
            <a:r>
              <a:rPr lang="en-US" sz="1000" dirty="0">
                <a:solidFill>
                  <a:schemeClr val="tx1"/>
                </a:solidFill>
              </a:rPr>
              <a:t>? 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 кому обратиться за советом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Что изучить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70E858E7-BD41-4198-A64D-618BDD100CB3}"/>
              </a:ext>
            </a:extLst>
          </p:cNvPr>
          <p:cNvSpPr/>
          <p:nvPr/>
        </p:nvSpPr>
        <p:spPr>
          <a:xfrm>
            <a:off x="8144668" y="4035487"/>
            <a:ext cx="22846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 чего начать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Как применить теорию на практике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 кому обратиться за консультацией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14" name="Прямоугольник: скругленные углы 113">
            <a:extLst>
              <a:ext uri="{FF2B5EF4-FFF2-40B4-BE49-F238E27FC236}">
                <a16:creationId xmlns:a16="http://schemas.microsoft.com/office/drawing/2014/main" id="{11D7DD6E-E5AC-414F-9189-9198EB365C69}"/>
              </a:ext>
            </a:extLst>
          </p:cNvPr>
          <p:cNvSpPr/>
          <p:nvPr/>
        </p:nvSpPr>
        <p:spPr>
          <a:xfrm>
            <a:off x="8144668" y="4952331"/>
            <a:ext cx="22846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Что делать в конкретной ситуации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Как улучшить свой бизнес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 кому обратиться за консультацией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15" name="Прямоугольник: скругленные углы 114">
            <a:extLst>
              <a:ext uri="{FF2B5EF4-FFF2-40B4-BE49-F238E27FC236}">
                <a16:creationId xmlns:a16="http://schemas.microsoft.com/office/drawing/2014/main" id="{FBEA4572-F185-4CB4-BEFC-C2D02A9AD4AB}"/>
              </a:ext>
            </a:extLst>
          </p:cNvPr>
          <p:cNvSpPr/>
          <p:nvPr/>
        </p:nvSpPr>
        <p:spPr>
          <a:xfrm>
            <a:off x="8139197" y="5881270"/>
            <a:ext cx="228460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Как улучшить свой нетворкинг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Где найти новые полезные знакомства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Как отсеять ненужные данные</a:t>
            </a:r>
            <a:r>
              <a:rPr lang="en-US" sz="1000" dirty="0">
                <a:solidFill>
                  <a:schemeClr val="tx1"/>
                </a:solidFill>
              </a:rPr>
              <a:t>?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16" name="Прямоугольник: скругленные углы 115">
            <a:extLst>
              <a:ext uri="{FF2B5EF4-FFF2-40B4-BE49-F238E27FC236}">
                <a16:creationId xmlns:a16="http://schemas.microsoft.com/office/drawing/2014/main" id="{6E8C20DB-4672-41F0-8EF4-7BCEF0014693}"/>
              </a:ext>
            </a:extLst>
          </p:cNvPr>
          <p:cNvSpPr/>
          <p:nvPr/>
        </p:nvSpPr>
        <p:spPr>
          <a:xfrm>
            <a:off x="10507694" y="3105918"/>
            <a:ext cx="1589980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Образовательный контент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База с достоверной информацией</a:t>
            </a:r>
          </a:p>
        </p:txBody>
      </p:sp>
      <p:sp>
        <p:nvSpPr>
          <p:cNvPr id="117" name="Прямоугольник: скругленные углы 116">
            <a:extLst>
              <a:ext uri="{FF2B5EF4-FFF2-40B4-BE49-F238E27FC236}">
                <a16:creationId xmlns:a16="http://schemas.microsoft.com/office/drawing/2014/main" id="{59AE8185-4FAB-4366-B626-B3EB91D3AACC}"/>
              </a:ext>
            </a:extLst>
          </p:cNvPr>
          <p:cNvSpPr/>
          <p:nvPr/>
        </p:nvSpPr>
        <p:spPr>
          <a:xfrm>
            <a:off x="10507693" y="4034857"/>
            <a:ext cx="1561645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Постоянное взаимодействие с экспертами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Практические советы</a:t>
            </a:r>
          </a:p>
        </p:txBody>
      </p:sp>
      <p:sp>
        <p:nvSpPr>
          <p:cNvPr id="118" name="Прямоугольник: скругленные углы 117">
            <a:extLst>
              <a:ext uri="{FF2B5EF4-FFF2-40B4-BE49-F238E27FC236}">
                <a16:creationId xmlns:a16="http://schemas.microsoft.com/office/drawing/2014/main" id="{CFE7EEA1-ED66-43EE-8D39-7C55E20AD05E}"/>
              </a:ext>
            </a:extLst>
          </p:cNvPr>
          <p:cNvSpPr/>
          <p:nvPr/>
        </p:nvSpPr>
        <p:spPr>
          <a:xfrm>
            <a:off x="10507693" y="4951701"/>
            <a:ext cx="1561645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Полезные контакты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Взаимодействия с экспертами в одной сфере</a:t>
            </a:r>
          </a:p>
        </p:txBody>
      </p:sp>
      <p:sp>
        <p:nvSpPr>
          <p:cNvPr id="119" name="Прямоугольник: скругленные углы 118">
            <a:extLst>
              <a:ext uri="{FF2B5EF4-FFF2-40B4-BE49-F238E27FC236}">
                <a16:creationId xmlns:a16="http://schemas.microsoft.com/office/drawing/2014/main" id="{59905725-6611-4B45-9B6F-7D1E17466AE9}"/>
              </a:ext>
            </a:extLst>
          </p:cNvPr>
          <p:cNvSpPr/>
          <p:nvPr/>
        </p:nvSpPr>
        <p:spPr>
          <a:xfrm>
            <a:off x="10511304" y="5880640"/>
            <a:ext cx="1557592" cy="833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54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Персонализация функционала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Система портфолио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Структуризация информации</a:t>
            </a:r>
          </a:p>
        </p:txBody>
      </p:sp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673D3C57-E2E5-4A65-A9E8-1086E619F0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751907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284AC55-38A9-43F1-AA81-32FAD82F22F9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D6AA47BE-DD72-4A52-AAD6-F193975D40DD}"/>
              </a:ext>
            </a:extLst>
          </p:cNvPr>
          <p:cNvSpPr/>
          <p:nvPr/>
        </p:nvSpPr>
        <p:spPr>
          <a:xfrm>
            <a:off x="2332046" y="69510"/>
            <a:ext cx="914400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1D1B62-9F22-41B2-B905-A80036F5ACD0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A6D13F-C830-484A-A975-E6ED2BF2750B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DBB450-2DAD-49A1-9B6C-3DE4EDBF269F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BBFA87-6F9B-4894-A62C-0E77DCA08CBC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D22790-B59D-489E-B485-54DEFA995AC8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5B3D58-62A1-4BC6-81EA-376D799709CD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B6862E-2C33-45C3-B2D8-A28E7DCB7EB7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6CCBFD-842A-4231-A523-E495AF8AB63A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416A1E-7510-40AF-93DD-EB4680C82078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EB9162A-3FF3-4090-A882-FDC55EF3F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2BED73C-99E0-4012-B67E-7ABA35A8D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3181"/>
            <a:ext cx="12192000" cy="552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7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E7075EF-F181-4B69-BB9B-C94427C08A02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F9A67A-E35E-4B04-B38A-80F0BC57DC13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E22531-560E-447B-915F-B5A27CF95280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1CD89B-4E16-4B93-A8F6-4F5C5999B863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88F1F4-8A37-428B-91D4-59C13A7C71B3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CF08B7-C6C6-4B64-A803-E9CFA72C8F7F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1173BC-EBA2-4A2E-8478-66A065E2FF2C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5EC7985-C414-4BE7-B02A-F5FA7D247161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A23BBD-A801-46FB-80E2-624559C04C83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E2DB558C-D3FD-4DE6-A2F1-B92EF13AEA28}"/>
              </a:ext>
            </a:extLst>
          </p:cNvPr>
          <p:cNvSpPr/>
          <p:nvPr/>
        </p:nvSpPr>
        <p:spPr>
          <a:xfrm>
            <a:off x="2332046" y="58180"/>
            <a:ext cx="914400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F25118-E40F-4F1B-8DCC-DC03AFB2EA24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CAD5E12-ECF9-45E0-BDAD-F8FD2A71A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163BF55-7A65-4C2C-875E-D1C133CD3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48" y="510472"/>
            <a:ext cx="9664731" cy="625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6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AA66060-C445-44B9-9664-4F12FBD32609}"/>
              </a:ext>
            </a:extLst>
          </p:cNvPr>
          <p:cNvSpPr txBox="1"/>
          <p:nvPr/>
        </p:nvSpPr>
        <p:spPr>
          <a:xfrm>
            <a:off x="481838" y="1241189"/>
            <a:ext cx="492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Оценка рынка в пользователях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DB5EAC-D68F-427D-83AA-7B9CB82879CC}"/>
              </a:ext>
            </a:extLst>
          </p:cNvPr>
          <p:cNvSpPr txBox="1"/>
          <p:nvPr/>
        </p:nvSpPr>
        <p:spPr>
          <a:xfrm>
            <a:off x="7117088" y="1203850"/>
            <a:ext cx="507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Оценка рынка в выручке (рубли)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DFE3EAD2-53D4-484F-B47A-8E1466BECE72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B0E06BA8-8B6F-4F77-BE14-FFB9A7015BFC}"/>
              </a:ext>
            </a:extLst>
          </p:cNvPr>
          <p:cNvSpPr/>
          <p:nvPr/>
        </p:nvSpPr>
        <p:spPr>
          <a:xfrm>
            <a:off x="3202490" y="64884"/>
            <a:ext cx="837863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AFFCACB-8641-4A8E-8F51-246FD0F2F99E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83C4BB2-35CB-4185-87EB-FD2FCC384010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D635B0-38EE-4E98-8700-14C595252736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C5ED55-5F58-46DF-9EF3-4B6234B331AF}"/>
              </a:ext>
            </a:extLst>
          </p:cNvPr>
          <p:cNvSpPr txBox="1"/>
          <p:nvPr/>
        </p:nvSpPr>
        <p:spPr>
          <a:xfrm>
            <a:off x="3774456" y="75060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E60DF0-BB8E-45B8-8A21-4C34C22F1AB1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D108B1-B913-4269-87FD-0CD8023F29DB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AC0FC65-E27C-46E7-A62B-194448AF6A16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C451A6-5F8B-4642-9655-D85103A1FC8B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E45A0AA-D556-4F37-9940-12523C9163F2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D232F55A-1117-4F3B-9E27-7425189502F5}"/>
              </a:ext>
            </a:extLst>
          </p:cNvPr>
          <p:cNvSpPr/>
          <p:nvPr/>
        </p:nvSpPr>
        <p:spPr>
          <a:xfrm>
            <a:off x="4757446" y="3327045"/>
            <a:ext cx="3357869" cy="1066091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Среднегодовой чек 1200 рублей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899FAEC-F0AA-4F66-9CE5-EB0C31A1092C}"/>
              </a:ext>
            </a:extLst>
          </p:cNvPr>
          <p:cNvSpPr txBox="1"/>
          <p:nvPr/>
        </p:nvSpPr>
        <p:spPr>
          <a:xfrm>
            <a:off x="35541" y="64118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Источники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PopulationPyramid.net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ТАСС,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Telestat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EAE6170-D60F-419A-B4C3-AB8F1E36603A}"/>
              </a:ext>
            </a:extLst>
          </p:cNvPr>
          <p:cNvSpPr txBox="1"/>
          <p:nvPr/>
        </p:nvSpPr>
        <p:spPr>
          <a:xfrm>
            <a:off x="481838" y="573272"/>
            <a:ext cx="3155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Метод </a:t>
            </a:r>
            <a:r>
              <a:rPr lang="en-US" dirty="0"/>
              <a:t>PAM-TAM-SAM-SOM</a:t>
            </a:r>
            <a:endParaRPr lang="ru-RU" dirty="0"/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1BB69F5F-58F9-424B-8DA9-F961F6444A87}"/>
              </a:ext>
            </a:extLst>
          </p:cNvPr>
          <p:cNvSpPr/>
          <p:nvPr/>
        </p:nvSpPr>
        <p:spPr>
          <a:xfrm>
            <a:off x="568170" y="932719"/>
            <a:ext cx="2917980" cy="4571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16877C63-015E-4502-821C-2F4714EF4796}"/>
              </a:ext>
            </a:extLst>
          </p:cNvPr>
          <p:cNvSpPr/>
          <p:nvPr/>
        </p:nvSpPr>
        <p:spPr>
          <a:xfrm>
            <a:off x="575892" y="1722196"/>
            <a:ext cx="4676448" cy="6093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65" name="Стрелка: пятиугольник 64">
            <a:extLst>
              <a:ext uri="{FF2B5EF4-FFF2-40B4-BE49-F238E27FC236}">
                <a16:creationId xmlns:a16="http://schemas.microsoft.com/office/drawing/2014/main" id="{B005B1AD-BAC0-403D-8A88-AC6371D359FB}"/>
              </a:ext>
            </a:extLst>
          </p:cNvPr>
          <p:cNvSpPr/>
          <p:nvPr/>
        </p:nvSpPr>
        <p:spPr>
          <a:xfrm>
            <a:off x="4757446" y="4539809"/>
            <a:ext cx="1638166" cy="512235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Подписка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</a:rPr>
              <a:t>400 рублей в месяц</a:t>
            </a:r>
          </a:p>
        </p:txBody>
      </p:sp>
      <p:sp>
        <p:nvSpPr>
          <p:cNvPr id="66" name="Стрелка: пятиугольник 65">
            <a:extLst>
              <a:ext uri="{FF2B5EF4-FFF2-40B4-BE49-F238E27FC236}">
                <a16:creationId xmlns:a16="http://schemas.microsoft.com/office/drawing/2014/main" id="{F5CA33C1-0331-41FA-A321-F6DFDC4EA662}"/>
              </a:ext>
            </a:extLst>
          </p:cNvPr>
          <p:cNvSpPr/>
          <p:nvPr/>
        </p:nvSpPr>
        <p:spPr>
          <a:xfrm>
            <a:off x="6395612" y="4568129"/>
            <a:ext cx="1619926" cy="512235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3 приобретения в год</a:t>
            </a:r>
          </a:p>
        </p:txBody>
      </p:sp>
      <p:graphicFrame>
        <p:nvGraphicFramePr>
          <p:cNvPr id="68" name="Схема 67">
            <a:extLst>
              <a:ext uri="{FF2B5EF4-FFF2-40B4-BE49-F238E27FC236}">
                <a16:creationId xmlns:a16="http://schemas.microsoft.com/office/drawing/2014/main" id="{074D244B-9C8C-42B2-8022-5B4C80F44B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8919548"/>
              </p:ext>
            </p:extLst>
          </p:nvPr>
        </p:nvGraphicFramePr>
        <p:xfrm>
          <a:off x="327674" y="2164167"/>
          <a:ext cx="4923143" cy="350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9" name="Параллелограмм 68">
            <a:extLst>
              <a:ext uri="{FF2B5EF4-FFF2-40B4-BE49-F238E27FC236}">
                <a16:creationId xmlns:a16="http://schemas.microsoft.com/office/drawing/2014/main" id="{C384859B-65FB-403F-8D18-096996FC1CE4}"/>
              </a:ext>
            </a:extLst>
          </p:cNvPr>
          <p:cNvSpPr/>
          <p:nvPr/>
        </p:nvSpPr>
        <p:spPr>
          <a:xfrm>
            <a:off x="35541" y="2783239"/>
            <a:ext cx="3048000" cy="59022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араллелограмм 71">
            <a:extLst>
              <a:ext uri="{FF2B5EF4-FFF2-40B4-BE49-F238E27FC236}">
                <a16:creationId xmlns:a16="http://schemas.microsoft.com/office/drawing/2014/main" id="{F506489B-D884-495E-8A32-081E8EADCC03}"/>
              </a:ext>
            </a:extLst>
          </p:cNvPr>
          <p:cNvSpPr/>
          <p:nvPr/>
        </p:nvSpPr>
        <p:spPr>
          <a:xfrm>
            <a:off x="0" y="3542424"/>
            <a:ext cx="3048000" cy="59022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араллелограмм 72">
            <a:extLst>
              <a:ext uri="{FF2B5EF4-FFF2-40B4-BE49-F238E27FC236}">
                <a16:creationId xmlns:a16="http://schemas.microsoft.com/office/drawing/2014/main" id="{F539EE09-AC69-4CD1-8EBC-A4FCBEECA4B3}"/>
              </a:ext>
            </a:extLst>
          </p:cNvPr>
          <p:cNvSpPr/>
          <p:nvPr/>
        </p:nvSpPr>
        <p:spPr>
          <a:xfrm>
            <a:off x="0" y="4143033"/>
            <a:ext cx="3048000" cy="59022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араллелограмм 73">
            <a:extLst>
              <a:ext uri="{FF2B5EF4-FFF2-40B4-BE49-F238E27FC236}">
                <a16:creationId xmlns:a16="http://schemas.microsoft.com/office/drawing/2014/main" id="{03245CD6-1F85-43AC-8D6F-15C1D06DCF61}"/>
              </a:ext>
            </a:extLst>
          </p:cNvPr>
          <p:cNvSpPr/>
          <p:nvPr/>
        </p:nvSpPr>
        <p:spPr>
          <a:xfrm>
            <a:off x="1712" y="5218403"/>
            <a:ext cx="3048000" cy="59022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AA3A29D-0A22-40FF-BFBE-05CDB4339254}"/>
              </a:ext>
            </a:extLst>
          </p:cNvPr>
          <p:cNvSpPr txBox="1"/>
          <p:nvPr/>
        </p:nvSpPr>
        <p:spPr>
          <a:xfrm>
            <a:off x="-18" y="2378893"/>
            <a:ext cx="1524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Людей возраста от 14 до 35 лет в России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3007CDC-4B48-4D04-90F1-68700EA229EA}"/>
              </a:ext>
            </a:extLst>
          </p:cNvPr>
          <p:cNvSpPr txBox="1"/>
          <p:nvPr/>
        </p:nvSpPr>
        <p:spPr>
          <a:xfrm>
            <a:off x="-50571" y="2989445"/>
            <a:ext cx="12529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Люди с интересом в бизнес сфере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DDD529C-9E36-48D0-B69C-30C300FF2A55}"/>
              </a:ext>
            </a:extLst>
          </p:cNvPr>
          <p:cNvSpPr txBox="1"/>
          <p:nvPr/>
        </p:nvSpPr>
        <p:spPr>
          <a:xfrm>
            <a:off x="-58293" y="3753886"/>
            <a:ext cx="1252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Подходят под профиль ЦА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E534ED3-D4C0-4514-8C4A-F92CC6DF9A93}"/>
              </a:ext>
            </a:extLst>
          </p:cNvPr>
          <p:cNvSpPr txBox="1"/>
          <p:nvPr/>
        </p:nvSpPr>
        <p:spPr>
          <a:xfrm>
            <a:off x="-49929" y="4847804"/>
            <a:ext cx="1070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5% конверсия в клиентов</a:t>
            </a:r>
          </a:p>
        </p:txBody>
      </p:sp>
      <p:graphicFrame>
        <p:nvGraphicFramePr>
          <p:cNvPr id="85" name="Схема 84">
            <a:extLst>
              <a:ext uri="{FF2B5EF4-FFF2-40B4-BE49-F238E27FC236}">
                <a16:creationId xmlns:a16="http://schemas.microsoft.com/office/drawing/2014/main" id="{10981703-B769-4DB2-83F0-5CC70AE0B7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8732238"/>
              </p:ext>
            </p:extLst>
          </p:nvPr>
        </p:nvGraphicFramePr>
        <p:xfrm>
          <a:off x="7500275" y="2167551"/>
          <a:ext cx="4923143" cy="350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9D7992FC-351F-4A6B-9DA4-806434AADD2B}"/>
              </a:ext>
            </a:extLst>
          </p:cNvPr>
          <p:cNvSpPr/>
          <p:nvPr/>
        </p:nvSpPr>
        <p:spPr>
          <a:xfrm>
            <a:off x="7205575" y="1712034"/>
            <a:ext cx="4923142" cy="6093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CCA1265C-91ED-4CFC-92CD-F99A2F255D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787758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A9F3AA1-537C-4D33-B934-13F71DB009A3}"/>
              </a:ext>
            </a:extLst>
          </p:cNvPr>
          <p:cNvSpPr txBox="1"/>
          <p:nvPr/>
        </p:nvSpPr>
        <p:spPr>
          <a:xfrm>
            <a:off x="5033041" y="2223694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Затраты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CCCE6-9FF6-4A21-B323-2E2E62584076}"/>
              </a:ext>
            </a:extLst>
          </p:cNvPr>
          <p:cNvSpPr txBox="1"/>
          <p:nvPr/>
        </p:nvSpPr>
        <p:spPr>
          <a:xfrm>
            <a:off x="6856490" y="2228473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Ресурсы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319EF6-BA55-4941-8217-31171C6ACF46}"/>
              </a:ext>
            </a:extLst>
          </p:cNvPr>
          <p:cNvSpPr txBox="1"/>
          <p:nvPr/>
        </p:nvSpPr>
        <p:spPr>
          <a:xfrm>
            <a:off x="10500182" y="2196883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Клиенты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7C80A8-A7A1-4C14-8045-B513079B7B5F}"/>
              </a:ext>
            </a:extLst>
          </p:cNvPr>
          <p:cNvSpPr txBox="1"/>
          <p:nvPr/>
        </p:nvSpPr>
        <p:spPr>
          <a:xfrm>
            <a:off x="39109" y="2212272"/>
            <a:ext cx="3251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Ключевые виды деятельности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3EA9D1-50D6-4842-B3E8-27839D6E292F}"/>
              </a:ext>
            </a:extLst>
          </p:cNvPr>
          <p:cNvSpPr txBox="1"/>
          <p:nvPr/>
        </p:nvSpPr>
        <p:spPr>
          <a:xfrm>
            <a:off x="10439488" y="4800694"/>
            <a:ext cx="1196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Партнеры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F3888B-0CB0-4A35-85D9-4A4CB22D8BD0}"/>
              </a:ext>
            </a:extLst>
          </p:cNvPr>
          <p:cNvSpPr txBox="1"/>
          <p:nvPr/>
        </p:nvSpPr>
        <p:spPr>
          <a:xfrm>
            <a:off x="6502650" y="4740630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Каналы сбыта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6C581D-5A18-40D7-ABD5-36E8F133977D}"/>
              </a:ext>
            </a:extLst>
          </p:cNvPr>
          <p:cNvSpPr txBox="1"/>
          <p:nvPr/>
        </p:nvSpPr>
        <p:spPr>
          <a:xfrm>
            <a:off x="2909262" y="4528888"/>
            <a:ext cx="2313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Потоки поступления доходов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5C552D-B6DD-44B7-A2B9-E6A312A04992}"/>
              </a:ext>
            </a:extLst>
          </p:cNvPr>
          <p:cNvSpPr txBox="1"/>
          <p:nvPr/>
        </p:nvSpPr>
        <p:spPr>
          <a:xfrm>
            <a:off x="174423" y="4579442"/>
            <a:ext cx="2123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Взаимоотношения с клиентом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F6DF8F29-DA6A-41D5-BE83-F6D1D8CC2A5C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2F7E8D0-1269-40D7-9799-6895B4B601FE}"/>
              </a:ext>
            </a:extLst>
          </p:cNvPr>
          <p:cNvSpPr/>
          <p:nvPr/>
        </p:nvSpPr>
        <p:spPr>
          <a:xfrm>
            <a:off x="3962324" y="64884"/>
            <a:ext cx="1317377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37EC996-321B-4073-BD7C-D881F675D2D0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DE7624-A3C0-4493-93E8-D0C531738503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51D2CED-B346-4D5D-975A-2D3BA9209923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A97C00-616F-40B1-BE0A-7D0B79C70B3B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56A6C3-8123-4631-A481-2C9EC24EE594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A57F4F-757B-4169-9453-F16452F0DE99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3B8A27D-61E1-4E71-98A5-1C5A0B80264A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9BCFE7C-4DAB-407D-92BD-E1608595C234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0FFE17C-3795-420E-824E-BC05C961526C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3C0301-7120-48BF-B76E-D7871B79324A}"/>
              </a:ext>
            </a:extLst>
          </p:cNvPr>
          <p:cNvSpPr txBox="1"/>
          <p:nvPr/>
        </p:nvSpPr>
        <p:spPr>
          <a:xfrm>
            <a:off x="736847" y="1086689"/>
            <a:ext cx="11398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Мы предоставляем активным пользователям </a:t>
            </a:r>
            <a:r>
              <a:rPr lang="en-US" sz="1600" dirty="0"/>
              <a:t>Telegram</a:t>
            </a:r>
            <a:r>
              <a:rPr lang="ru-RU" sz="1600" dirty="0"/>
              <a:t> с интересом в изучении бизнес сферы и профессиональном нетворкинге возможность быстро получать достоверную информацию по бизнесу, увеличивать свою базу полезных контактов и взаимодействовать с людьми с похожими интересами в бизнесе</a:t>
            </a:r>
          </a:p>
        </p:txBody>
      </p:sp>
      <p:pic>
        <p:nvPicPr>
          <p:cNvPr id="3074" name="Picture 2" descr="Star, trophy, winner">
            <a:extLst>
              <a:ext uri="{FF2B5EF4-FFF2-40B4-BE49-F238E27FC236}">
                <a16:creationId xmlns:a16="http://schemas.microsoft.com/office/drawing/2014/main" id="{7113A435-0810-48D0-9D80-6871DF117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44" y="1080459"/>
            <a:ext cx="837227" cy="83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53BC02B3-0AF9-449D-B83C-DE68C5CEDF48}"/>
              </a:ext>
            </a:extLst>
          </p:cNvPr>
          <p:cNvSpPr/>
          <p:nvPr/>
        </p:nvSpPr>
        <p:spPr>
          <a:xfrm>
            <a:off x="279291" y="637991"/>
            <a:ext cx="3637716" cy="39076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03AB4CC-78B8-45AC-9485-5B46980F00B3}"/>
              </a:ext>
            </a:extLst>
          </p:cNvPr>
          <p:cNvSpPr txBox="1"/>
          <p:nvPr/>
        </p:nvSpPr>
        <p:spPr>
          <a:xfrm>
            <a:off x="298503" y="658444"/>
            <a:ext cx="3542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j-lt"/>
              </a:rPr>
              <a:t>ЦЕННОСТНОЕ ПРЕДЛОЖЕНИЕ</a:t>
            </a:r>
          </a:p>
        </p:txBody>
      </p:sp>
      <p:sp>
        <p:nvSpPr>
          <p:cNvPr id="53" name="Стрелка: штриховая вправо 52">
            <a:extLst>
              <a:ext uri="{FF2B5EF4-FFF2-40B4-BE49-F238E27FC236}">
                <a16:creationId xmlns:a16="http://schemas.microsoft.com/office/drawing/2014/main" id="{E8F1FAD2-578F-4376-9D2A-F4799ABA6536}"/>
              </a:ext>
            </a:extLst>
          </p:cNvPr>
          <p:cNvSpPr/>
          <p:nvPr/>
        </p:nvSpPr>
        <p:spPr>
          <a:xfrm>
            <a:off x="3020028" y="2898411"/>
            <a:ext cx="1139275" cy="870655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B0F3CE21-DC04-4CB1-B2D2-ACEAF345B17E}"/>
              </a:ext>
            </a:extLst>
          </p:cNvPr>
          <p:cNvSpPr/>
          <p:nvPr/>
        </p:nvSpPr>
        <p:spPr>
          <a:xfrm>
            <a:off x="174423" y="2604600"/>
            <a:ext cx="2630580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Мобильное приложение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Клиент </a:t>
            </a:r>
            <a:r>
              <a:rPr lang="en-US" sz="1200" dirty="0">
                <a:solidFill>
                  <a:schemeClr val="tx1"/>
                </a:solidFill>
              </a:rPr>
              <a:t>Telegram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Сообщество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Бот на основе нейросети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CC4A608B-B8BF-498F-BCBE-3E3044B2BB63}"/>
              </a:ext>
            </a:extLst>
          </p:cNvPr>
          <p:cNvSpPr/>
          <p:nvPr/>
        </p:nvSpPr>
        <p:spPr>
          <a:xfrm>
            <a:off x="4405847" y="2598576"/>
            <a:ext cx="2630580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90B30649-4EA8-4938-854D-D47C8CD60395}"/>
              </a:ext>
            </a:extLst>
          </p:cNvPr>
          <p:cNvSpPr/>
          <p:nvPr/>
        </p:nvSpPr>
        <p:spPr>
          <a:xfrm>
            <a:off x="6096000" y="2597811"/>
            <a:ext cx="2630580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58" name="Стрелка: штриховая вправо 57">
            <a:extLst>
              <a:ext uri="{FF2B5EF4-FFF2-40B4-BE49-F238E27FC236}">
                <a16:creationId xmlns:a16="http://schemas.microsoft.com/office/drawing/2014/main" id="{BE66A215-6ADC-4DBC-8F2A-36DD94A02F8A}"/>
              </a:ext>
            </a:extLst>
          </p:cNvPr>
          <p:cNvSpPr/>
          <p:nvPr/>
        </p:nvSpPr>
        <p:spPr>
          <a:xfrm rot="5400000">
            <a:off x="10791446" y="3978768"/>
            <a:ext cx="584776" cy="870655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5CB9E3D8-FE46-4368-9120-A830A386350E}"/>
              </a:ext>
            </a:extLst>
          </p:cNvPr>
          <p:cNvSpPr/>
          <p:nvPr/>
        </p:nvSpPr>
        <p:spPr>
          <a:xfrm>
            <a:off x="9889790" y="5127729"/>
            <a:ext cx="2123423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Фонды поддержки предпринимателей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Бизнес акселераторы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Стартап студии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Образовательные учреждения</a:t>
            </a:r>
          </a:p>
        </p:txBody>
      </p:sp>
      <p:sp>
        <p:nvSpPr>
          <p:cNvPr id="60" name="Стрелка: штриховая вправо 59">
            <a:extLst>
              <a:ext uri="{FF2B5EF4-FFF2-40B4-BE49-F238E27FC236}">
                <a16:creationId xmlns:a16="http://schemas.microsoft.com/office/drawing/2014/main" id="{4C18C91C-757A-4CA8-A75D-8017BCFDAB3D}"/>
              </a:ext>
            </a:extLst>
          </p:cNvPr>
          <p:cNvSpPr/>
          <p:nvPr/>
        </p:nvSpPr>
        <p:spPr>
          <a:xfrm>
            <a:off x="8950019" y="2892387"/>
            <a:ext cx="1139275" cy="870655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9CC2AAC2-0F36-4960-A755-079710C2B040}"/>
              </a:ext>
            </a:extLst>
          </p:cNvPr>
          <p:cNvSpPr/>
          <p:nvPr/>
        </p:nvSpPr>
        <p:spPr>
          <a:xfrm>
            <a:off x="10134101" y="2606483"/>
            <a:ext cx="1883476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Интересуются сферой бизнеса и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пользуются </a:t>
            </a:r>
            <a:r>
              <a:rPr lang="en-US" sz="1200" dirty="0">
                <a:solidFill>
                  <a:schemeClr val="tx1"/>
                </a:solidFill>
              </a:rPr>
              <a:t>Telegram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2" name="Стрелка: штриховая вправо 61">
            <a:extLst>
              <a:ext uri="{FF2B5EF4-FFF2-40B4-BE49-F238E27FC236}">
                <a16:creationId xmlns:a16="http://schemas.microsoft.com/office/drawing/2014/main" id="{FA5E6239-9D2E-430D-B5DF-13679E4C5D53}"/>
              </a:ext>
            </a:extLst>
          </p:cNvPr>
          <p:cNvSpPr/>
          <p:nvPr/>
        </p:nvSpPr>
        <p:spPr>
          <a:xfrm rot="10800000">
            <a:off x="8620349" y="5421541"/>
            <a:ext cx="1139275" cy="870655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F56A704E-AF5C-4457-81ED-05CE4F797819}"/>
              </a:ext>
            </a:extLst>
          </p:cNvPr>
          <p:cNvSpPr/>
          <p:nvPr/>
        </p:nvSpPr>
        <p:spPr>
          <a:xfrm>
            <a:off x="6096000" y="5145863"/>
            <a:ext cx="2394183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Google Play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Market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Свой вебсайт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Блог в социальных сетях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Сообщества и каналы по бизнесу</a:t>
            </a: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06714692-F0D2-4F09-B919-3A1ADFAD9FBC}"/>
              </a:ext>
            </a:extLst>
          </p:cNvPr>
          <p:cNvSpPr/>
          <p:nvPr/>
        </p:nvSpPr>
        <p:spPr>
          <a:xfrm>
            <a:off x="3421384" y="5145863"/>
            <a:ext cx="1337466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Ежемесячная подписка</a:t>
            </a:r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90BF8D96-E7FB-4C02-BD7E-FFC66C0FBF4B}"/>
              </a:ext>
            </a:extLst>
          </p:cNvPr>
          <p:cNvSpPr/>
          <p:nvPr/>
        </p:nvSpPr>
        <p:spPr>
          <a:xfrm>
            <a:off x="51759" y="5145863"/>
            <a:ext cx="2139281" cy="14582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Сбор отзывов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Проведение скидочных акций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Доработка функционала</a:t>
            </a:r>
          </a:p>
        </p:txBody>
      </p:sp>
      <p:sp>
        <p:nvSpPr>
          <p:cNvPr id="67" name="Стрелка: штриховая вправо 66">
            <a:extLst>
              <a:ext uri="{FF2B5EF4-FFF2-40B4-BE49-F238E27FC236}">
                <a16:creationId xmlns:a16="http://schemas.microsoft.com/office/drawing/2014/main" id="{7C188CC2-03D5-4A0D-BC4A-3DE02F26FD57}"/>
              </a:ext>
            </a:extLst>
          </p:cNvPr>
          <p:cNvSpPr/>
          <p:nvPr/>
        </p:nvSpPr>
        <p:spPr>
          <a:xfrm rot="10800000">
            <a:off x="4826227" y="5421541"/>
            <a:ext cx="1139275" cy="870655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68" name="Стрелка: штриховая вправо 67">
            <a:extLst>
              <a:ext uri="{FF2B5EF4-FFF2-40B4-BE49-F238E27FC236}">
                <a16:creationId xmlns:a16="http://schemas.microsoft.com/office/drawing/2014/main" id="{ECE45EC3-E03C-42CE-8389-7299F0F70CFF}"/>
              </a:ext>
            </a:extLst>
          </p:cNvPr>
          <p:cNvSpPr/>
          <p:nvPr/>
        </p:nvSpPr>
        <p:spPr>
          <a:xfrm rot="10800000">
            <a:off x="2245171" y="5421541"/>
            <a:ext cx="1139275" cy="870655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914FC17-F92C-42DB-8D27-88EDAA9CB350}"/>
              </a:ext>
            </a:extLst>
          </p:cNvPr>
          <p:cNvSpPr txBox="1"/>
          <p:nvPr/>
        </p:nvSpPr>
        <p:spPr>
          <a:xfrm>
            <a:off x="6041283" y="2807789"/>
            <a:ext cx="26932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</a:rPr>
              <a:t>Открытые источники с готовыми шаблонами программных кодов</a:t>
            </a:r>
          </a:p>
          <a:p>
            <a:r>
              <a:rPr lang="ru-RU" sz="1200" dirty="0">
                <a:solidFill>
                  <a:schemeClr val="tx1"/>
                </a:solidFill>
              </a:rPr>
              <a:t>Конструкторы мобильных приложений</a:t>
            </a:r>
          </a:p>
          <a:p>
            <a:r>
              <a:rPr lang="ru-RU" sz="1200" dirty="0"/>
              <a:t>Разработчики </a:t>
            </a:r>
            <a:r>
              <a:rPr lang="en-US" sz="1200" dirty="0"/>
              <a:t>Back-End </a:t>
            </a:r>
            <a:r>
              <a:rPr lang="ru-RU" sz="1200" dirty="0"/>
              <a:t>и </a:t>
            </a:r>
            <a:r>
              <a:rPr lang="en-US" sz="1200" dirty="0"/>
              <a:t>Front-End</a:t>
            </a:r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A61EA8-D348-4424-8B28-3FC4F309DF56}"/>
              </a:ext>
            </a:extLst>
          </p:cNvPr>
          <p:cNvSpPr txBox="1"/>
          <p:nvPr/>
        </p:nvSpPr>
        <p:spPr>
          <a:xfrm>
            <a:off x="4372401" y="2738673"/>
            <a:ext cx="16754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Разработка </a:t>
            </a:r>
            <a:r>
              <a:rPr lang="en-US" sz="1200" dirty="0"/>
              <a:t>MVP</a:t>
            </a:r>
          </a:p>
          <a:p>
            <a:r>
              <a:rPr lang="ru-RU" sz="1200" dirty="0"/>
              <a:t>Реклама</a:t>
            </a:r>
          </a:p>
          <a:p>
            <a:r>
              <a:rPr lang="ru-RU" sz="1200" dirty="0"/>
              <a:t>Поддержка сервера</a:t>
            </a:r>
          </a:p>
          <a:p>
            <a:r>
              <a:rPr lang="ru-RU" sz="1200" dirty="0"/>
              <a:t>Модераторы чатов</a:t>
            </a:r>
          </a:p>
          <a:p>
            <a:r>
              <a:rPr lang="ru-RU" sz="1200" dirty="0"/>
              <a:t>Доработка </a:t>
            </a:r>
          </a:p>
          <a:p>
            <a:r>
              <a:rPr lang="ru-RU" sz="1200" dirty="0"/>
              <a:t>функционала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AF6504AE-791B-4BF5-8811-36EC9B43C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606395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0A4B961A-468A-44AF-B29C-A771EE945CF9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C4001AC-0A37-418A-962A-58A1AB027479}"/>
              </a:ext>
            </a:extLst>
          </p:cNvPr>
          <p:cNvSpPr/>
          <p:nvPr/>
        </p:nvSpPr>
        <p:spPr>
          <a:xfrm>
            <a:off x="5283549" y="58180"/>
            <a:ext cx="1152785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077ADC-6A71-4C06-99F8-E17EE18BA30D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432D3D-6C11-4FB3-B603-99CE01DBBC5E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BD31C5-708F-41B2-A346-BACDA6CFC260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AAD62F-077A-410F-AFB1-A2ACFD2ACCE6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17AD1B-6AEF-40D3-92BA-DF1C3ACCEAD5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18A4CC-3025-47A1-9870-EEAA7D7206F7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23338B-2A24-43D8-AF93-89CAF837E353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F6593C-7D05-4D17-AA9B-4D1900D36142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6E948E-C619-45B9-B258-791C62A4FE95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738830B4-CEFB-4FED-83D2-BD38D9A8EE23}"/>
              </a:ext>
            </a:extLst>
          </p:cNvPr>
          <p:cNvSpPr/>
          <p:nvPr/>
        </p:nvSpPr>
        <p:spPr>
          <a:xfrm>
            <a:off x="64110" y="540490"/>
            <a:ext cx="1307228" cy="6788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Группа конкурентов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2D5CA7A-3C4C-4872-B3A5-F474C7502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B12AB269-6BD3-4297-8F94-26CB362B86A5}"/>
              </a:ext>
            </a:extLst>
          </p:cNvPr>
          <p:cNvSpPr/>
          <p:nvPr/>
        </p:nvSpPr>
        <p:spPr>
          <a:xfrm>
            <a:off x="3725829" y="533180"/>
            <a:ext cx="1614713" cy="6788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Взаимодействие пользователей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A2DA211B-AE6E-4723-B7E3-5B2673B42165}"/>
              </a:ext>
            </a:extLst>
          </p:cNvPr>
          <p:cNvSpPr/>
          <p:nvPr/>
        </p:nvSpPr>
        <p:spPr>
          <a:xfrm>
            <a:off x="5662519" y="533180"/>
            <a:ext cx="1307228" cy="6788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Система профилей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9EA7005C-28A6-487D-A67B-DAF8CCAA9D21}"/>
              </a:ext>
            </a:extLst>
          </p:cNvPr>
          <p:cNvSpPr/>
          <p:nvPr/>
        </p:nvSpPr>
        <p:spPr>
          <a:xfrm>
            <a:off x="7342853" y="533180"/>
            <a:ext cx="1307228" cy="6788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Четкая структура информации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F01EB391-6A86-4B49-9C61-188AC4D383CA}"/>
              </a:ext>
            </a:extLst>
          </p:cNvPr>
          <p:cNvSpPr/>
          <p:nvPr/>
        </p:nvSpPr>
        <p:spPr>
          <a:xfrm>
            <a:off x="9012699" y="533180"/>
            <a:ext cx="1307228" cy="6788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Разделение по отраслям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D2B3C4E5-674A-4438-9377-EBF07F11AF06}"/>
              </a:ext>
            </a:extLst>
          </p:cNvPr>
          <p:cNvSpPr/>
          <p:nvPr/>
        </p:nvSpPr>
        <p:spPr>
          <a:xfrm>
            <a:off x="10640524" y="533180"/>
            <a:ext cx="1307228" cy="6788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Сохранение нужного контента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4CD27B95-0E78-4990-BF93-AEC83F679E9B}"/>
              </a:ext>
            </a:extLst>
          </p:cNvPr>
          <p:cNvSpPr/>
          <p:nvPr/>
        </p:nvSpPr>
        <p:spPr>
          <a:xfrm>
            <a:off x="34566" y="1396563"/>
            <a:ext cx="1307229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Блоги по бизнесу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6A91954A-FD75-4597-A7F2-E12A5D4DDE78}"/>
              </a:ext>
            </a:extLst>
          </p:cNvPr>
          <p:cNvSpPr/>
          <p:nvPr/>
        </p:nvSpPr>
        <p:spPr>
          <a:xfrm>
            <a:off x="1466527" y="542015"/>
            <a:ext cx="2154895" cy="6788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Представители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5DE54866-18E8-40D5-8586-CEC1C68075F8}"/>
              </a:ext>
            </a:extLst>
          </p:cNvPr>
          <p:cNvSpPr/>
          <p:nvPr/>
        </p:nvSpPr>
        <p:spPr>
          <a:xfrm>
            <a:off x="34564" y="2550679"/>
            <a:ext cx="1307229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Социальные сети для бизнеса</a:t>
            </a: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8D2F0E98-BFD4-4494-9FB4-52816BBA4DD0}"/>
              </a:ext>
            </a:extLst>
          </p:cNvPr>
          <p:cNvSpPr/>
          <p:nvPr/>
        </p:nvSpPr>
        <p:spPr>
          <a:xfrm>
            <a:off x="34564" y="3704795"/>
            <a:ext cx="1307229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Нейросети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23935F2C-A9F1-4904-9572-495E7FA75525}"/>
              </a:ext>
            </a:extLst>
          </p:cNvPr>
          <p:cNvSpPr/>
          <p:nvPr/>
        </p:nvSpPr>
        <p:spPr>
          <a:xfrm>
            <a:off x="34564" y="4858911"/>
            <a:ext cx="1307229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Социальные сети</a:t>
            </a: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A31332DA-31E2-4AB9-B8A1-64EEA174148E}"/>
              </a:ext>
            </a:extLst>
          </p:cNvPr>
          <p:cNvSpPr/>
          <p:nvPr/>
        </p:nvSpPr>
        <p:spPr>
          <a:xfrm>
            <a:off x="1466527" y="1396562"/>
            <a:ext cx="2154894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CMS Magazine</a:t>
            </a:r>
            <a:r>
              <a:rPr lang="ru-RU" sz="1000" dirty="0">
                <a:solidFill>
                  <a:schemeClr val="tx1"/>
                </a:solidFill>
              </a:rPr>
              <a:t>, Проект </a:t>
            </a:r>
            <a:r>
              <a:rPr lang="en-US" sz="1000" dirty="0" err="1">
                <a:solidFill>
                  <a:schemeClr val="tx1"/>
                </a:solidFill>
              </a:rPr>
              <a:t>Cossa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Digital Bandito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Vc.ru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Think with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Google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E-pepper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Commercant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Lpgenerator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TexTerra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TheVillage</a:t>
            </a:r>
            <a:r>
              <a:rPr lang="ru-RU" sz="1000" dirty="0">
                <a:solidFill>
                  <a:schemeClr val="tx1"/>
                </a:solidFill>
              </a:rPr>
              <a:t>, Кнопки, Издательство МИФ, Т-Ж, </a:t>
            </a:r>
            <a:r>
              <a:rPr lang="en-US" sz="1000" dirty="0">
                <a:solidFill>
                  <a:schemeClr val="tx1"/>
                </a:solidFill>
              </a:rPr>
              <a:t>RBC</a:t>
            </a:r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F73130AF-0CC9-4AFF-BF47-7B4B96433E6C}"/>
              </a:ext>
            </a:extLst>
          </p:cNvPr>
          <p:cNvSpPr/>
          <p:nvPr/>
        </p:nvSpPr>
        <p:spPr>
          <a:xfrm>
            <a:off x="1466527" y="2550679"/>
            <a:ext cx="2154894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Tenchat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LinkedIn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Xing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Ryze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E-</a:t>
            </a:r>
            <a:r>
              <a:rPr lang="en-US" sz="1000" dirty="0" err="1">
                <a:solidFill>
                  <a:schemeClr val="tx1"/>
                </a:solidFill>
              </a:rPr>
              <a:t>xecutive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Professionali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Moi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Krug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RB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Pro2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Vshtate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Consultant </a:t>
            </a:r>
            <a:r>
              <a:rPr lang="en-US" sz="1000" dirty="0" err="1">
                <a:solidFill>
                  <a:schemeClr val="tx1"/>
                </a:solidFill>
              </a:rPr>
              <a:t>Vesti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09DCB540-3832-4BAC-9E43-95A51C33ED74}"/>
              </a:ext>
            </a:extLst>
          </p:cNvPr>
          <p:cNvSpPr/>
          <p:nvPr/>
        </p:nvSpPr>
        <p:spPr>
          <a:xfrm>
            <a:off x="1456983" y="3704795"/>
            <a:ext cx="2154894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err="1">
                <a:solidFill>
                  <a:schemeClr val="tx1"/>
                </a:solidFill>
              </a:rPr>
              <a:t>ChatGPT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YandexGPT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ChatSonic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>
                <a:solidFill>
                  <a:schemeClr val="tx1"/>
                </a:solidFill>
              </a:rPr>
              <a:t>Jasper AI</a:t>
            </a:r>
            <a:r>
              <a:rPr lang="ru-RU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GigaChat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9A9BEFE7-2D91-46D6-8617-E4BFF23975CB}"/>
              </a:ext>
            </a:extLst>
          </p:cNvPr>
          <p:cNvSpPr/>
          <p:nvPr/>
        </p:nvSpPr>
        <p:spPr>
          <a:xfrm>
            <a:off x="1456983" y="4858910"/>
            <a:ext cx="2154894" cy="1047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VK, </a:t>
            </a:r>
            <a:r>
              <a:rPr lang="ru-RU" sz="1000" dirty="0">
                <a:solidFill>
                  <a:schemeClr val="tx1"/>
                </a:solidFill>
              </a:rPr>
              <a:t>Одноклассники</a:t>
            </a:r>
            <a:r>
              <a:rPr lang="en-US" sz="1000" dirty="0">
                <a:solidFill>
                  <a:schemeClr val="tx1"/>
                </a:solidFill>
              </a:rPr>
              <a:t>, YouTube</a:t>
            </a:r>
          </a:p>
        </p:txBody>
      </p:sp>
      <p:sp>
        <p:nvSpPr>
          <p:cNvPr id="58" name="Блок-схема: альтернативный процесс 57">
            <a:extLst>
              <a:ext uri="{FF2B5EF4-FFF2-40B4-BE49-F238E27FC236}">
                <a16:creationId xmlns:a16="http://schemas.microsoft.com/office/drawing/2014/main" id="{C48B0929-E907-4384-9F1F-C005BABB3DBC}"/>
              </a:ext>
            </a:extLst>
          </p:cNvPr>
          <p:cNvSpPr/>
          <p:nvPr/>
        </p:nvSpPr>
        <p:spPr>
          <a:xfrm>
            <a:off x="64110" y="6013027"/>
            <a:ext cx="3557311" cy="612648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Sparky</a:t>
            </a:r>
            <a:endParaRPr lang="ru-RU" dirty="0"/>
          </a:p>
        </p:txBody>
      </p:sp>
      <p:pic>
        <p:nvPicPr>
          <p:cNvPr id="7170" name="Picture 2" descr="Check, checkmark, ok icon - Download on Iconfinder">
            <a:extLst>
              <a:ext uri="{FF2B5EF4-FFF2-40B4-BE49-F238E27FC236}">
                <a16:creationId xmlns:a16="http://schemas.microsoft.com/office/drawing/2014/main" id="{0A1E81D8-A650-43BD-93D7-8B6B5F42D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047" y="5950873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elete, minus, remove icon - Download on Iconfinder">
            <a:extLst>
              <a:ext uri="{FF2B5EF4-FFF2-40B4-BE49-F238E27FC236}">
                <a16:creationId xmlns:a16="http://schemas.microsoft.com/office/drawing/2014/main" id="{71EBD85D-5750-46B9-92F9-67B5887FC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763" y="149890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Check, checkmark, ok icon - Download on Iconfinder">
            <a:extLst>
              <a:ext uri="{FF2B5EF4-FFF2-40B4-BE49-F238E27FC236}">
                <a16:creationId xmlns:a16="http://schemas.microsoft.com/office/drawing/2014/main" id="{BF3CAA97-6FD6-4079-95C9-565FFCA6A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995" y="594417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2" descr="Check, checkmark, ok icon - Download on Iconfinder">
            <a:extLst>
              <a:ext uri="{FF2B5EF4-FFF2-40B4-BE49-F238E27FC236}">
                <a16:creationId xmlns:a16="http://schemas.microsoft.com/office/drawing/2014/main" id="{E730BD7E-A53E-443F-876C-81AF0FF83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329" y="5950873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Check, checkmark, ok icon - Download on Iconfinder">
            <a:extLst>
              <a:ext uri="{FF2B5EF4-FFF2-40B4-BE49-F238E27FC236}">
                <a16:creationId xmlns:a16="http://schemas.microsoft.com/office/drawing/2014/main" id="{5F2B11DB-CCF9-4F07-9C4C-BC9D29C34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175" y="594417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Check, checkmark, ok icon - Download on Iconfinder">
            <a:extLst>
              <a:ext uri="{FF2B5EF4-FFF2-40B4-BE49-F238E27FC236}">
                <a16:creationId xmlns:a16="http://schemas.microsoft.com/office/drawing/2014/main" id="{E2D02816-BCFC-408B-B3A9-142346E9D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000" y="594417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Check, checkmark, ok icon - Download on Iconfinder">
            <a:extLst>
              <a:ext uri="{FF2B5EF4-FFF2-40B4-BE49-F238E27FC236}">
                <a16:creationId xmlns:a16="http://schemas.microsoft.com/office/drawing/2014/main" id="{0AE79D4E-13BD-4EC9-8EC3-820B2A6EB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578" y="1492197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2" descr="Check, checkmark, ok icon - Download on Iconfinder">
            <a:extLst>
              <a:ext uri="{FF2B5EF4-FFF2-40B4-BE49-F238E27FC236}">
                <a16:creationId xmlns:a16="http://schemas.microsoft.com/office/drawing/2014/main" id="{A2D5ED3B-F1A8-4AD1-B026-8B5883FF1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758" y="1492197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Check, checkmark, ok icon - Download on Iconfinder">
            <a:extLst>
              <a:ext uri="{FF2B5EF4-FFF2-40B4-BE49-F238E27FC236}">
                <a16:creationId xmlns:a16="http://schemas.microsoft.com/office/drawing/2014/main" id="{CBF6AAF9-E473-4C2B-B128-FADD1CEEF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630" y="2728168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Check, checkmark, ok icon - Download on Iconfinder">
            <a:extLst>
              <a:ext uri="{FF2B5EF4-FFF2-40B4-BE49-F238E27FC236}">
                <a16:creationId xmlns:a16="http://schemas.microsoft.com/office/drawing/2014/main" id="{6FA2DEEA-5E76-4AC0-B763-877C46B01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578" y="2721465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heck, checkmark, ok icon - Download on Iconfinder">
            <a:extLst>
              <a:ext uri="{FF2B5EF4-FFF2-40B4-BE49-F238E27FC236}">
                <a16:creationId xmlns:a16="http://schemas.microsoft.com/office/drawing/2014/main" id="{EE479A1E-44FA-46A5-9141-72D3CF7C8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912" y="386411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heck, checkmark, ok icon - Download on Iconfinder">
            <a:extLst>
              <a:ext uri="{FF2B5EF4-FFF2-40B4-BE49-F238E27FC236}">
                <a16:creationId xmlns:a16="http://schemas.microsoft.com/office/drawing/2014/main" id="{62C13197-0BB9-4982-8152-C73CE3A90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583" y="3857407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heck, checkmark, ok icon - Download on Iconfinder">
            <a:extLst>
              <a:ext uri="{FF2B5EF4-FFF2-40B4-BE49-F238E27FC236}">
                <a16:creationId xmlns:a16="http://schemas.microsoft.com/office/drawing/2014/main" id="{ECDA5457-382A-4CC8-A57B-8D3C34398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630" y="490414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4" descr="Delete, minus, remove icon - Download on Iconfinder">
            <a:extLst>
              <a:ext uri="{FF2B5EF4-FFF2-40B4-BE49-F238E27FC236}">
                <a16:creationId xmlns:a16="http://schemas.microsoft.com/office/drawing/2014/main" id="{6E066E7A-587A-4ACE-A2E6-C7909363F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912" y="1505377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4" descr="Delete, minus, remove icon - Download on Iconfinder">
            <a:extLst>
              <a:ext uri="{FF2B5EF4-FFF2-40B4-BE49-F238E27FC236}">
                <a16:creationId xmlns:a16="http://schemas.microsoft.com/office/drawing/2014/main" id="{EA77AB3C-F25D-40F7-9D24-084E1D0B9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327" y="1506542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4" descr="Delete, minus, remove icon - Download on Iconfinder">
            <a:extLst>
              <a:ext uri="{FF2B5EF4-FFF2-40B4-BE49-F238E27FC236}">
                <a16:creationId xmlns:a16="http://schemas.microsoft.com/office/drawing/2014/main" id="{91E31D2D-15D8-4B49-A002-98B933B0E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68" y="2721465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" descr="Delete, minus, remove icon - Download on Iconfinder">
            <a:extLst>
              <a:ext uri="{FF2B5EF4-FFF2-40B4-BE49-F238E27FC236}">
                <a16:creationId xmlns:a16="http://schemas.microsoft.com/office/drawing/2014/main" id="{2F92B051-4ABF-46B6-B3BF-AED4E4CE9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758" y="2721465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4" descr="Delete, minus, remove icon - Download on Iconfinder">
            <a:extLst>
              <a:ext uri="{FF2B5EF4-FFF2-40B4-BE49-F238E27FC236}">
                <a16:creationId xmlns:a16="http://schemas.microsoft.com/office/drawing/2014/main" id="{4174B5BE-DA73-42CE-BA37-2DD700C6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327" y="2722595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4" descr="Delete, minus, remove icon - Download on Iconfinder">
            <a:extLst>
              <a:ext uri="{FF2B5EF4-FFF2-40B4-BE49-F238E27FC236}">
                <a16:creationId xmlns:a16="http://schemas.microsoft.com/office/drawing/2014/main" id="{310E11D6-BE03-48CA-8DB4-BB9CA3FFF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763" y="3816154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4" descr="Delete, minus, remove icon - Download on Iconfinder">
            <a:extLst>
              <a:ext uri="{FF2B5EF4-FFF2-40B4-BE49-F238E27FC236}">
                <a16:creationId xmlns:a16="http://schemas.microsoft.com/office/drawing/2014/main" id="{1C84A620-4D59-4490-BE0A-9A3C48A0D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900" y="3816154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" descr="Delete, minus, remove icon - Download on Iconfinder">
            <a:extLst>
              <a:ext uri="{FF2B5EF4-FFF2-40B4-BE49-F238E27FC236}">
                <a16:creationId xmlns:a16="http://schemas.microsoft.com/office/drawing/2014/main" id="{A638DBC7-F36F-45BA-BD7E-7E258602B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758" y="386411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4" descr="Delete, minus, remove icon - Download on Iconfinder">
            <a:extLst>
              <a:ext uri="{FF2B5EF4-FFF2-40B4-BE49-F238E27FC236}">
                <a16:creationId xmlns:a16="http://schemas.microsoft.com/office/drawing/2014/main" id="{64066360-D153-4244-96F8-A3F56240E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329" y="4905814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" descr="Delete, minus, remove icon - Download on Iconfinder">
            <a:extLst>
              <a:ext uri="{FF2B5EF4-FFF2-40B4-BE49-F238E27FC236}">
                <a16:creationId xmlns:a16="http://schemas.microsoft.com/office/drawing/2014/main" id="{F6BB4C14-20F1-40A3-B78D-D5D07B0F3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758" y="490414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4" descr="Delete, minus, remove icon - Download on Iconfinder">
            <a:extLst>
              <a:ext uri="{FF2B5EF4-FFF2-40B4-BE49-F238E27FC236}">
                <a16:creationId xmlns:a16="http://schemas.microsoft.com/office/drawing/2014/main" id="{4DE957DE-6D3F-42D9-9348-6326743CE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327" y="4897437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4" descr="Delete, minus, remove icon - Download on Iconfinder">
            <a:extLst>
              <a:ext uri="{FF2B5EF4-FFF2-40B4-BE49-F238E27FC236}">
                <a16:creationId xmlns:a16="http://schemas.microsoft.com/office/drawing/2014/main" id="{02C4CE8A-6E62-40C0-98AA-00264415D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995" y="4904140"/>
            <a:ext cx="830276" cy="8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447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D860236-4F2D-437A-87D2-2B52BAE84EF4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3C7EFEBD-AC7B-439E-B3A6-B176916B9925}"/>
              </a:ext>
            </a:extLst>
          </p:cNvPr>
          <p:cNvSpPr/>
          <p:nvPr/>
        </p:nvSpPr>
        <p:spPr>
          <a:xfrm>
            <a:off x="6435996" y="64884"/>
            <a:ext cx="1954829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058321-ABA3-49A4-A62C-6F467C1169B2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76D6FA-B4DF-4DBB-9FC1-9B66769DCD6D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EF44C8-EAA2-47FE-9E11-77CB22A13ADA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895F7C-42E2-47FD-81A5-3D275DD21646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C058E6-E24A-4B01-9C77-68C51A0B04AD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638EE5-2253-4BDF-87F5-6BB52FB54702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548848-775B-4FB5-8F61-9E3DAA22BD30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93A670-AF9D-444C-95FE-981628B1E4BA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06DD39-CA66-4411-BDDD-F35E9DBF76C3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48A0CAA-CDA3-47D7-ABA3-EF0F6B2AE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pic>
        <p:nvPicPr>
          <p:cNvPr id="6146" name="Picture 2" descr="Locator, map, navigation, pin, plan, location, pointer icon - Download on Iconfinder">
            <a:extLst>
              <a:ext uri="{FF2B5EF4-FFF2-40B4-BE49-F238E27FC236}">
                <a16:creationId xmlns:a16="http://schemas.microsoft.com/office/drawing/2014/main" id="{C450A08D-984A-4175-80FB-E4073C00A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549" y="3313590"/>
            <a:ext cx="905522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D5C29E-2023-4792-AACC-126EEAD5A0D1}"/>
              </a:ext>
            </a:extLst>
          </p:cNvPr>
          <p:cNvSpPr txBox="1"/>
          <p:nvPr/>
        </p:nvSpPr>
        <p:spPr>
          <a:xfrm>
            <a:off x="2227257" y="2093916"/>
            <a:ext cx="31694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CAC = 233,24</a:t>
            </a:r>
          </a:p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LTV = 1200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121 пользователь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Выручка 48 600 рублей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Вложение в маркетинг 40 000</a:t>
            </a:r>
          </a:p>
        </p:txBody>
      </p:sp>
      <p:sp>
        <p:nvSpPr>
          <p:cNvPr id="38" name="Стрелка: шеврон 37">
            <a:extLst>
              <a:ext uri="{FF2B5EF4-FFF2-40B4-BE49-F238E27FC236}">
                <a16:creationId xmlns:a16="http://schemas.microsoft.com/office/drawing/2014/main" id="{9674A74D-235E-4787-BA74-8F841A7B893A}"/>
              </a:ext>
            </a:extLst>
          </p:cNvPr>
          <p:cNvSpPr/>
          <p:nvPr/>
        </p:nvSpPr>
        <p:spPr>
          <a:xfrm>
            <a:off x="175115" y="3429000"/>
            <a:ext cx="11080841" cy="674703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B6AF9A6-4FD1-4BC8-9A08-15C888154C88}"/>
              </a:ext>
            </a:extLst>
          </p:cNvPr>
          <p:cNvSpPr txBox="1"/>
          <p:nvPr/>
        </p:nvSpPr>
        <p:spPr>
          <a:xfrm>
            <a:off x="41693" y="4303169"/>
            <a:ext cx="204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Разработка </a:t>
            </a:r>
            <a:r>
              <a:rPr lang="en-US" dirty="0"/>
              <a:t>MVP</a:t>
            </a:r>
            <a:endParaRPr lang="ru-RU" dirty="0"/>
          </a:p>
        </p:txBody>
      </p:sp>
      <p:sp>
        <p:nvSpPr>
          <p:cNvPr id="41" name="Знак ''минус'' 40">
            <a:extLst>
              <a:ext uri="{FF2B5EF4-FFF2-40B4-BE49-F238E27FC236}">
                <a16:creationId xmlns:a16="http://schemas.microsoft.com/office/drawing/2014/main" id="{5F5F0C09-C692-4A1E-BD16-4292CF4A29DD}"/>
              </a:ext>
            </a:extLst>
          </p:cNvPr>
          <p:cNvSpPr/>
          <p:nvPr/>
        </p:nvSpPr>
        <p:spPr>
          <a:xfrm rot="5400000">
            <a:off x="1578603" y="4330852"/>
            <a:ext cx="1013687" cy="283620"/>
          </a:xfrm>
          <a:prstGeom prst="mathMinu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Знак ''минус'' 42">
            <a:extLst>
              <a:ext uri="{FF2B5EF4-FFF2-40B4-BE49-F238E27FC236}">
                <a16:creationId xmlns:a16="http://schemas.microsoft.com/office/drawing/2014/main" id="{CC674504-A1AD-4AD0-B55B-CAED2530037B}"/>
              </a:ext>
            </a:extLst>
          </p:cNvPr>
          <p:cNvSpPr/>
          <p:nvPr/>
        </p:nvSpPr>
        <p:spPr>
          <a:xfrm rot="5400000">
            <a:off x="5066163" y="4330852"/>
            <a:ext cx="1013687" cy="283620"/>
          </a:xfrm>
          <a:prstGeom prst="mathMinu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Знак ''минус'' 43">
            <a:extLst>
              <a:ext uri="{FF2B5EF4-FFF2-40B4-BE49-F238E27FC236}">
                <a16:creationId xmlns:a16="http://schemas.microsoft.com/office/drawing/2014/main" id="{992FD06E-4266-4AF0-85D6-63C20C91C888}"/>
              </a:ext>
            </a:extLst>
          </p:cNvPr>
          <p:cNvSpPr/>
          <p:nvPr/>
        </p:nvSpPr>
        <p:spPr>
          <a:xfrm rot="5400000">
            <a:off x="10351223" y="4330852"/>
            <a:ext cx="1013687" cy="283620"/>
          </a:xfrm>
          <a:prstGeom prst="mathMinu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A00846F-C14E-4522-BFB4-19DE76717F49}"/>
              </a:ext>
            </a:extLst>
          </p:cNvPr>
          <p:cNvSpPr txBox="1"/>
          <p:nvPr/>
        </p:nvSpPr>
        <p:spPr>
          <a:xfrm>
            <a:off x="611985" y="3581685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</a:t>
            </a:r>
            <a:r>
              <a:rPr lang="ru-RU" dirty="0"/>
              <a:t>месяца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F4EB516-8B4B-4A32-A1D7-0669EDA24C39}"/>
              </a:ext>
            </a:extLst>
          </p:cNvPr>
          <p:cNvSpPr txBox="1"/>
          <p:nvPr/>
        </p:nvSpPr>
        <p:spPr>
          <a:xfrm>
            <a:off x="1351304" y="4979506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Запуск </a:t>
            </a:r>
            <a:r>
              <a:rPr lang="en-US" dirty="0"/>
              <a:t>MVP</a:t>
            </a:r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D2569CE-7C31-401C-808E-00422A8D5005}"/>
              </a:ext>
            </a:extLst>
          </p:cNvPr>
          <p:cNvSpPr txBox="1"/>
          <p:nvPr/>
        </p:nvSpPr>
        <p:spPr>
          <a:xfrm>
            <a:off x="3122943" y="4167531"/>
            <a:ext cx="14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Маркетинг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1D2050A-4C56-4587-8CE1-50837D15945C}"/>
              </a:ext>
            </a:extLst>
          </p:cNvPr>
          <p:cNvSpPr txBox="1"/>
          <p:nvPr/>
        </p:nvSpPr>
        <p:spPr>
          <a:xfrm>
            <a:off x="2395179" y="4489835"/>
            <a:ext cx="286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Доработка приложения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08FC78E-F4DE-40BF-9AB8-79D76A0CD2DC}"/>
              </a:ext>
            </a:extLst>
          </p:cNvPr>
          <p:cNvSpPr txBox="1"/>
          <p:nvPr/>
        </p:nvSpPr>
        <p:spPr>
          <a:xfrm>
            <a:off x="3070100" y="3581619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 месяца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3FFAB2E-9721-4848-A1CE-8D734D09240D}"/>
              </a:ext>
            </a:extLst>
          </p:cNvPr>
          <p:cNvSpPr txBox="1"/>
          <p:nvPr/>
        </p:nvSpPr>
        <p:spPr>
          <a:xfrm>
            <a:off x="3879135" y="4927771"/>
            <a:ext cx="3475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Запуск готового приложения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3B949B6-8F29-499F-8A05-D0B71C3AB0B9}"/>
              </a:ext>
            </a:extLst>
          </p:cNvPr>
          <p:cNvSpPr txBox="1"/>
          <p:nvPr/>
        </p:nvSpPr>
        <p:spPr>
          <a:xfrm>
            <a:off x="0" y="2696871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Открытые ресурсы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Работа с командой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81487-ACE6-45DF-8D4E-316629A9639B}"/>
              </a:ext>
            </a:extLst>
          </p:cNvPr>
          <p:cNvSpPr txBox="1"/>
          <p:nvPr/>
        </p:nvSpPr>
        <p:spPr>
          <a:xfrm>
            <a:off x="8803396" y="2056507"/>
            <a:ext cx="335220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3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000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активных пользователей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Чистая прибыль 11 млн рублей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Рентабельность 0,86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Конверсия в клиента 80%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85% рынка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SOM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A1CA749-C225-4745-940A-835CB28839C6}"/>
              </a:ext>
            </a:extLst>
          </p:cNvPr>
          <p:cNvSpPr txBox="1"/>
          <p:nvPr/>
        </p:nvSpPr>
        <p:spPr>
          <a:xfrm>
            <a:off x="7673082" y="3581619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 </a:t>
            </a:r>
            <a:r>
              <a:rPr lang="ru-RU" dirty="0"/>
              <a:t>месяцев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C34579-98D1-4D6D-80C7-EE437F343144}"/>
              </a:ext>
            </a:extLst>
          </p:cNvPr>
          <p:cNvSpPr txBox="1"/>
          <p:nvPr/>
        </p:nvSpPr>
        <p:spPr>
          <a:xfrm>
            <a:off x="6641339" y="4165007"/>
            <a:ext cx="3252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Продвижение приложения</a:t>
            </a:r>
          </a:p>
          <a:p>
            <a:r>
              <a:rPr lang="ru-RU" dirty="0"/>
              <a:t>Поддержка сервера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A1913F-C5EC-43DE-906A-F708B133B60A}"/>
              </a:ext>
            </a:extLst>
          </p:cNvPr>
          <p:cNvSpPr txBox="1"/>
          <p:nvPr/>
        </p:nvSpPr>
        <p:spPr>
          <a:xfrm>
            <a:off x="10464631" y="4927771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Цель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7FF5A53-5F31-4649-A2C5-A4176D9E4BC3}"/>
              </a:ext>
            </a:extLst>
          </p:cNvPr>
          <p:cNvSpPr txBox="1"/>
          <p:nvPr/>
        </p:nvSpPr>
        <p:spPr>
          <a:xfrm>
            <a:off x="5426307" y="2803740"/>
            <a:ext cx="265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Грант ФСИ в размере 1 млн рублей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C84482-46A8-4969-B26E-1CCD77163AD8}"/>
              </a:ext>
            </a:extLst>
          </p:cNvPr>
          <p:cNvSpPr txBox="1"/>
          <p:nvPr/>
        </p:nvSpPr>
        <p:spPr>
          <a:xfrm>
            <a:off x="41693" y="6405114"/>
            <a:ext cx="568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Источник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финансовая модель (см. приложение)</a:t>
            </a:r>
          </a:p>
        </p:txBody>
      </p:sp>
    </p:spTree>
    <p:extLst>
      <p:ext uri="{BB962C8B-B14F-4D97-AF65-F5344CB8AC3E}">
        <p14:creationId xmlns:p14="http://schemas.microsoft.com/office/powerpoint/2010/main" val="2145287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8BFB1623-F0B0-4760-9251-5E4C750EE14B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C7E4D66-AE9C-4F9A-92A3-ED52A026502B}"/>
              </a:ext>
            </a:extLst>
          </p:cNvPr>
          <p:cNvSpPr/>
          <p:nvPr/>
        </p:nvSpPr>
        <p:spPr>
          <a:xfrm>
            <a:off x="8403928" y="64884"/>
            <a:ext cx="1520532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E3E3FE-4CC6-402D-8EEC-A61543F6C1BD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3076B6-F50A-41E9-9D02-2F14FF78CA99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4C900D-4822-4D2E-8F07-A59C55105782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E407F9-7E3E-40CD-9C22-01E75B7E1D53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548AAB-425A-48E2-BCDF-2DD6B6C8CA06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01B522-75DB-4F3E-897A-25A2BE953425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BAB5FF-18C6-433F-880B-1C7DEB6105DA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B91668D-20DB-4825-9EA4-CA192BD8EB5A}"/>
              </a:ext>
            </a:extLst>
          </p:cNvPr>
          <p:cNvSpPr txBox="1"/>
          <p:nvPr/>
        </p:nvSpPr>
        <p:spPr>
          <a:xfrm>
            <a:off x="9894153" y="8355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F86C7A-2374-45F7-8CFC-3FE5EB401AF2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A6E162-D48C-43FB-BED0-4261DF96B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A55D17AF-42E8-444A-A84B-1D646E53D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173624"/>
              </p:ext>
            </p:extLst>
          </p:nvPr>
        </p:nvGraphicFramePr>
        <p:xfrm>
          <a:off x="5014754" y="3662680"/>
          <a:ext cx="2073928" cy="2712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2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CEO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ПРОЕКТОМ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СИН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Владислав Дмитриевич</a:t>
                      </a:r>
                      <a:endParaRPr lang="ru-RU" sz="12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1-го курса </a:t>
                      </a:r>
                      <a:r>
                        <a:rPr lang="ru-RU" sz="1200" b="1" i="1" dirty="0">
                          <a:solidFill>
                            <a:srgbClr val="FD493D"/>
                          </a:solidFill>
                          <a:latin typeface="+mj-lt"/>
                        </a:rPr>
                        <a:t>Финансового Университета при Правительстве РФ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участия в образовательных программах бизнес акселераторов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</a:tbl>
          </a:graphicData>
        </a:graphic>
      </p:graphicFrame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3DC3F0D-0113-4C2E-98E9-8EA331471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754" y="853440"/>
            <a:ext cx="2034540" cy="2712720"/>
          </a:xfrm>
          <a:prstGeom prst="rect">
            <a:avLst/>
          </a:prstGeom>
        </p:spPr>
      </p:pic>
      <p:pic>
        <p:nvPicPr>
          <p:cNvPr id="5128" name="Picture 8" descr="Help, question mark">
            <a:extLst>
              <a:ext uri="{FF2B5EF4-FFF2-40B4-BE49-F238E27FC236}">
                <a16:creationId xmlns:a16="http://schemas.microsoft.com/office/drawing/2014/main" id="{CB5D10FC-8F6B-45B1-894D-D514476EB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7795">
            <a:off x="1047044" y="1031120"/>
            <a:ext cx="1270027" cy="127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Help, question mark">
            <a:extLst>
              <a:ext uri="{FF2B5EF4-FFF2-40B4-BE49-F238E27FC236}">
                <a16:creationId xmlns:a16="http://schemas.microsoft.com/office/drawing/2014/main" id="{106AED5D-07E9-439B-80AC-A36983C4B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810">
            <a:off x="2050068" y="3306427"/>
            <a:ext cx="1561636" cy="156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Help, question mark">
            <a:extLst>
              <a:ext uri="{FF2B5EF4-FFF2-40B4-BE49-F238E27FC236}">
                <a16:creationId xmlns:a16="http://schemas.microsoft.com/office/drawing/2014/main" id="{8FF3E49F-A140-4A24-869C-80EF64500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800">
            <a:off x="7812094" y="926219"/>
            <a:ext cx="1429284" cy="142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Help, question mark">
            <a:extLst>
              <a:ext uri="{FF2B5EF4-FFF2-40B4-BE49-F238E27FC236}">
                <a16:creationId xmlns:a16="http://schemas.microsoft.com/office/drawing/2014/main" id="{EB08F8A3-123A-459B-998F-AA6982D7D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6737">
            <a:off x="9031992" y="3201862"/>
            <a:ext cx="2455711" cy="245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061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00D83AC-A937-4CDD-BABE-02CA665F04FB}"/>
              </a:ext>
            </a:extLst>
          </p:cNvPr>
          <p:cNvSpPr/>
          <p:nvPr/>
        </p:nvSpPr>
        <p:spPr>
          <a:xfrm>
            <a:off x="568170" y="47524"/>
            <a:ext cx="11566680" cy="3503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346E956-0FEA-47BE-B52F-970DE07C9AC1}"/>
              </a:ext>
            </a:extLst>
          </p:cNvPr>
          <p:cNvSpPr/>
          <p:nvPr/>
        </p:nvSpPr>
        <p:spPr>
          <a:xfrm>
            <a:off x="9850250" y="64884"/>
            <a:ext cx="2240697" cy="314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26F440-76B8-4A95-86A4-681BF817BA8E}"/>
              </a:ext>
            </a:extLst>
          </p:cNvPr>
          <p:cNvSpPr txBox="1"/>
          <p:nvPr/>
        </p:nvSpPr>
        <p:spPr>
          <a:xfrm>
            <a:off x="1402417" y="76850"/>
            <a:ext cx="99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Проблема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75ECBB-B356-431C-AEA5-A4121FC6D737}"/>
              </a:ext>
            </a:extLst>
          </p:cNvPr>
          <p:cNvSpPr txBox="1"/>
          <p:nvPr/>
        </p:nvSpPr>
        <p:spPr>
          <a:xfrm>
            <a:off x="2134727" y="83554"/>
            <a:ext cx="1309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C6E8E9-0AF6-4656-B567-1791A2DE9B4C}"/>
              </a:ext>
            </a:extLst>
          </p:cNvPr>
          <p:cNvSpPr txBox="1"/>
          <p:nvPr/>
        </p:nvSpPr>
        <p:spPr>
          <a:xfrm>
            <a:off x="3083541" y="83554"/>
            <a:ext cx="107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Рынок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18D1A7-CC60-4E2E-B485-25AAC4203A1A}"/>
              </a:ext>
            </a:extLst>
          </p:cNvPr>
          <p:cNvSpPr txBox="1"/>
          <p:nvPr/>
        </p:nvSpPr>
        <p:spPr>
          <a:xfrm>
            <a:off x="3735374" y="76851"/>
            <a:ext cx="179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Бизнес-модель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F8F82D-4312-4F96-977F-613C5813EE07}"/>
              </a:ext>
            </a:extLst>
          </p:cNvPr>
          <p:cNvSpPr txBox="1"/>
          <p:nvPr/>
        </p:nvSpPr>
        <p:spPr>
          <a:xfrm>
            <a:off x="5118255" y="76851"/>
            <a:ext cx="148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1991E1-24E0-4FEB-8E25-1037174DA0DC}"/>
              </a:ext>
            </a:extLst>
          </p:cNvPr>
          <p:cNvSpPr txBox="1"/>
          <p:nvPr/>
        </p:nvSpPr>
        <p:spPr>
          <a:xfrm>
            <a:off x="6402500" y="83554"/>
            <a:ext cx="203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План развития проекта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E96ECF-48A5-42AB-99E2-9C95A668BB06}"/>
              </a:ext>
            </a:extLst>
          </p:cNvPr>
          <p:cNvSpPr txBox="1"/>
          <p:nvPr/>
        </p:nvSpPr>
        <p:spPr>
          <a:xfrm>
            <a:off x="8266354" y="83554"/>
            <a:ext cx="1795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Команда проекта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8D0B87-4577-44F2-A8FD-3A185D35443D}"/>
              </a:ext>
            </a:extLst>
          </p:cNvPr>
          <p:cNvSpPr txBox="1"/>
          <p:nvPr/>
        </p:nvSpPr>
        <p:spPr>
          <a:xfrm>
            <a:off x="9850250" y="76849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Текущее состояние проекта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2710C7-022F-4C87-B297-604B2CEAD594}"/>
              </a:ext>
            </a:extLst>
          </p:cNvPr>
          <p:cNvSpPr txBox="1"/>
          <p:nvPr/>
        </p:nvSpPr>
        <p:spPr>
          <a:xfrm>
            <a:off x="481838" y="76850"/>
            <a:ext cx="1077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Продукт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192E29A-D2E8-4CC3-9BCF-19C31A58E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680" cy="497150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pic>
        <p:nvPicPr>
          <p:cNvPr id="4098" name="Picture 2" descr="Folder, find, empty, search, not, found, state">
            <a:extLst>
              <a:ext uri="{FF2B5EF4-FFF2-40B4-BE49-F238E27FC236}">
                <a16:creationId xmlns:a16="http://schemas.microsoft.com/office/drawing/2014/main" id="{4A0C3735-9BFD-4AD1-A40D-58F1DEAF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70" y="1096755"/>
            <a:ext cx="752076" cy="75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EF4AA3C-62A0-425D-8FAE-0A297CF0878F}"/>
              </a:ext>
            </a:extLst>
          </p:cNvPr>
          <p:cNvSpPr txBox="1"/>
          <p:nvPr/>
        </p:nvSpPr>
        <p:spPr>
          <a:xfrm>
            <a:off x="1541141" y="1096755"/>
            <a:ext cx="4929555" cy="132343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000" dirty="0"/>
              <a:t>Проведен </a:t>
            </a:r>
            <a:r>
              <a:rPr lang="en-US" sz="2000" dirty="0"/>
              <a:t>CusDev</a:t>
            </a:r>
            <a:r>
              <a:rPr lang="ru-RU" sz="2000" dirty="0"/>
              <a:t> целевой аудитории</a:t>
            </a:r>
          </a:p>
          <a:p>
            <a:r>
              <a:rPr lang="ru-RU" sz="2000" dirty="0"/>
              <a:t>Проработана идея</a:t>
            </a:r>
          </a:p>
          <a:p>
            <a:r>
              <a:rPr lang="ru-RU" sz="2000" dirty="0"/>
              <a:t>Проработан функционал</a:t>
            </a:r>
          </a:p>
          <a:p>
            <a:r>
              <a:rPr lang="ru-RU" sz="2000" dirty="0"/>
              <a:t>Проанализированы конкуренты</a:t>
            </a:r>
          </a:p>
        </p:txBody>
      </p:sp>
      <p:pic>
        <p:nvPicPr>
          <p:cNvPr id="4100" name="Picture 4" descr="Briefcase, business, job0a, occupation, portfolio">
            <a:extLst>
              <a:ext uri="{FF2B5EF4-FFF2-40B4-BE49-F238E27FC236}">
                <a16:creationId xmlns:a16="http://schemas.microsoft.com/office/drawing/2014/main" id="{049041CF-CFDC-4B59-B598-30F9BF358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36" y="2547694"/>
            <a:ext cx="752076" cy="75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B3CB01A-75A1-4B7D-822E-88E87E7A1942}"/>
              </a:ext>
            </a:extLst>
          </p:cNvPr>
          <p:cNvSpPr txBox="1"/>
          <p:nvPr/>
        </p:nvSpPr>
        <p:spPr>
          <a:xfrm>
            <a:off x="1541141" y="2613392"/>
            <a:ext cx="8765541" cy="163121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dirty="0"/>
              <a:t>13 – е место в олимпиаде </a:t>
            </a:r>
            <a:r>
              <a:rPr lang="en-US" sz="2000" dirty="0"/>
              <a:t>“</a:t>
            </a:r>
            <a:r>
              <a:rPr lang="ru-RU" sz="2000" dirty="0"/>
              <a:t>Я предприниматель</a:t>
            </a:r>
            <a:r>
              <a:rPr lang="en-US" sz="2000" dirty="0"/>
              <a:t>”</a:t>
            </a:r>
            <a:endParaRPr lang="ru-RU" sz="2000" dirty="0"/>
          </a:p>
          <a:p>
            <a:r>
              <a:rPr lang="ru-RU" sz="2000" dirty="0"/>
              <a:t>Полуфинал программы </a:t>
            </a:r>
            <a:r>
              <a:rPr lang="en-US" sz="2000" dirty="0"/>
              <a:t>“</a:t>
            </a:r>
            <a:r>
              <a:rPr lang="ru-RU" sz="2000" dirty="0"/>
              <a:t>Я в деле</a:t>
            </a:r>
            <a:r>
              <a:rPr lang="en-US" sz="2000" dirty="0"/>
              <a:t>”</a:t>
            </a:r>
            <a:endParaRPr lang="ru-RU" sz="2000" dirty="0"/>
          </a:p>
          <a:p>
            <a:r>
              <a:rPr lang="ru-RU" sz="2000" dirty="0"/>
              <a:t>Образовательная программа </a:t>
            </a:r>
            <a:r>
              <a:rPr lang="en-US" sz="2000" dirty="0" err="1"/>
              <a:t>Chapay</a:t>
            </a:r>
            <a:r>
              <a:rPr lang="en-US" sz="2000" dirty="0"/>
              <a:t> Hub</a:t>
            </a:r>
            <a:r>
              <a:rPr lang="ru-RU" sz="2000" dirty="0"/>
              <a:t> 2022</a:t>
            </a:r>
          </a:p>
          <a:p>
            <a:r>
              <a:rPr lang="ru-RU" sz="2000" dirty="0"/>
              <a:t>Образовательная программа </a:t>
            </a:r>
            <a:r>
              <a:rPr lang="ru-RU" sz="2000" dirty="0" err="1"/>
              <a:t>Физтех.Аэро</a:t>
            </a:r>
            <a:r>
              <a:rPr lang="ru-RU" sz="2000" dirty="0"/>
              <a:t> 2022</a:t>
            </a:r>
            <a:endParaRPr lang="en-US" sz="2000" dirty="0"/>
          </a:p>
          <a:p>
            <a:r>
              <a:rPr lang="ru-RU" sz="2000" dirty="0"/>
              <a:t>Заявка на поддержку от Стартап Студии Финансового Университета</a:t>
            </a:r>
          </a:p>
        </p:txBody>
      </p:sp>
      <p:pic>
        <p:nvPicPr>
          <p:cNvPr id="4102" name="Picture 6" descr="Answer, question, survey">
            <a:extLst>
              <a:ext uri="{FF2B5EF4-FFF2-40B4-BE49-F238E27FC236}">
                <a16:creationId xmlns:a16="http://schemas.microsoft.com/office/drawing/2014/main" id="{31C039D9-55F7-41DD-ADD3-CB93F6E90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77" y="4983371"/>
            <a:ext cx="976994" cy="97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228AF2A-A7B5-4F54-9E97-AD9B04E13947}"/>
              </a:ext>
            </a:extLst>
          </p:cNvPr>
          <p:cNvSpPr txBox="1"/>
          <p:nvPr/>
        </p:nvSpPr>
        <p:spPr>
          <a:xfrm>
            <a:off x="1528268" y="5058730"/>
            <a:ext cx="5133136" cy="101566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000" dirty="0"/>
              <a:t>Поиск команды</a:t>
            </a:r>
          </a:p>
          <a:p>
            <a:r>
              <a:rPr lang="ru-RU" sz="2000" dirty="0"/>
              <a:t>Разработчики мобильных приложений</a:t>
            </a:r>
          </a:p>
          <a:p>
            <a:r>
              <a:rPr lang="ru-RU" sz="2000" dirty="0"/>
              <a:t>Разработчики нейросетей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FB8E18-2DE2-4FA0-953F-A08CC3676336}"/>
              </a:ext>
            </a:extLst>
          </p:cNvPr>
          <p:cNvSpPr txBox="1"/>
          <p:nvPr/>
        </p:nvSpPr>
        <p:spPr>
          <a:xfrm>
            <a:off x="1453071" y="648071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Проект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83375E7-40F6-432C-A5F2-9FC6A8E09A18}"/>
              </a:ext>
            </a:extLst>
          </p:cNvPr>
          <p:cNvSpPr txBox="1"/>
          <p:nvPr/>
        </p:nvSpPr>
        <p:spPr>
          <a:xfrm>
            <a:off x="1453071" y="4614039"/>
            <a:ext cx="26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Запрос в акселератор</a:t>
            </a:r>
          </a:p>
        </p:txBody>
      </p:sp>
    </p:spTree>
    <p:extLst>
      <p:ext uri="{BB962C8B-B14F-4D97-AF65-F5344CB8AC3E}">
        <p14:creationId xmlns:p14="http://schemas.microsoft.com/office/powerpoint/2010/main" val="1169466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>
            <a:extLst>
              <a:ext uri="{FF2B5EF4-FFF2-40B4-BE49-F238E27FC236}">
                <a16:creationId xmlns:a16="http://schemas.microsoft.com/office/drawing/2014/main" id="{0F9A92C5-B8AC-4398-8B3C-720C7F103BAB}"/>
              </a:ext>
            </a:extLst>
          </p:cNvPr>
          <p:cNvSpPr txBox="1"/>
          <p:nvPr/>
        </p:nvSpPr>
        <p:spPr>
          <a:xfrm>
            <a:off x="1839158" y="1376859"/>
            <a:ext cx="10289218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СПАСИБО</a:t>
            </a:r>
            <a:r>
              <a:rPr lang="ru-RU" sz="7200" dirty="0">
                <a:solidFill>
                  <a:schemeClr val="accent1">
                    <a:lumMod val="75000"/>
                  </a:schemeClr>
                </a:solidFill>
              </a:rPr>
              <a:t> ЗА ВНИМАНИЕ!</a:t>
            </a:r>
            <a:endParaRPr sz="72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КОНТАКТЫ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ЛИДЕРА ПРОЕКТА</a:t>
            </a:r>
            <a:endParaRPr dirty="0">
              <a:solidFill>
                <a:schemeClr val="accent1">
                  <a:lumMod val="75000"/>
                </a:schemeClr>
              </a:solidFill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(916) 544 - 85 - 80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" dirty="0"/>
              <a:t>E</a:t>
            </a:r>
            <a:r>
              <a:rPr dirty="0"/>
              <a:t>mail</a:t>
            </a:r>
            <a:r>
              <a:rPr lang="en-US" dirty="0"/>
              <a:t>: sinvlad01@gmail.com</a:t>
            </a: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Telegram: @Sin_Vlad</a:t>
            </a:r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8A531FA-211F-4A6F-A912-31639CD12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64" y="1376859"/>
            <a:ext cx="1268028" cy="128737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 prstMaterial="dkEdge"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238211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знак завершения 2">
            <a:extLst>
              <a:ext uri="{FF2B5EF4-FFF2-40B4-BE49-F238E27FC236}">
                <a16:creationId xmlns:a16="http://schemas.microsoft.com/office/drawing/2014/main" id="{738CB522-25E5-4CB8-AE34-5130C4EEB62B}"/>
              </a:ext>
            </a:extLst>
          </p:cNvPr>
          <p:cNvSpPr/>
          <p:nvPr/>
        </p:nvSpPr>
        <p:spPr>
          <a:xfrm>
            <a:off x="97652" y="163469"/>
            <a:ext cx="1953087" cy="301752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Приложение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B9A61E-1B73-4EEA-9CB9-0D79661AB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9" y="781235"/>
            <a:ext cx="1202924" cy="12029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5959BD-3C19-4BDF-AABB-7944205475B2}"/>
              </a:ext>
            </a:extLst>
          </p:cNvPr>
          <p:cNvSpPr txBox="1"/>
          <p:nvPr/>
        </p:nvSpPr>
        <p:spPr>
          <a:xfrm>
            <a:off x="1642368" y="1198031"/>
            <a:ext cx="3491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Расчеты финансовой модели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AB6C39-02B7-4234-9363-4F8E0D4FC7D9}"/>
              </a:ext>
            </a:extLst>
          </p:cNvPr>
          <p:cNvSpPr txBox="1"/>
          <p:nvPr/>
        </p:nvSpPr>
        <p:spPr>
          <a:xfrm>
            <a:off x="270029" y="2423604"/>
            <a:ext cx="193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Бизнес модель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7CD1E8-1A87-4C68-9B20-6FB725A3CDFC}"/>
              </a:ext>
            </a:extLst>
          </p:cNvPr>
          <p:cNvSpPr txBox="1"/>
          <p:nvPr/>
        </p:nvSpPr>
        <p:spPr>
          <a:xfrm>
            <a:off x="363984" y="2929631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Затраты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0BE101-4CD6-4309-A612-7BE270031939}"/>
              </a:ext>
            </a:extLst>
          </p:cNvPr>
          <p:cNvSpPr txBox="1"/>
          <p:nvPr/>
        </p:nvSpPr>
        <p:spPr>
          <a:xfrm>
            <a:off x="4129596" y="2929631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Ресурсы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21E0F5-42F9-4034-AB07-AD81D8675140}"/>
              </a:ext>
            </a:extLst>
          </p:cNvPr>
          <p:cNvSpPr txBox="1"/>
          <p:nvPr/>
        </p:nvSpPr>
        <p:spPr>
          <a:xfrm>
            <a:off x="7892002" y="2929631"/>
            <a:ext cx="176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Каналы сбыта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E571ADF-5CEA-407C-8CE7-9E598B0761D6}"/>
              </a:ext>
            </a:extLst>
          </p:cNvPr>
          <p:cNvSpPr/>
          <p:nvPr/>
        </p:nvSpPr>
        <p:spPr>
          <a:xfrm>
            <a:off x="177553" y="3429000"/>
            <a:ext cx="3755255" cy="31227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Разработка </a:t>
            </a:r>
            <a:r>
              <a:rPr lang="en-US" sz="1200" dirty="0">
                <a:solidFill>
                  <a:schemeClr val="tx1"/>
                </a:solidFill>
              </a:rPr>
              <a:t>MVP -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  <a:hlinkClick r:id="rId3"/>
              </a:rPr>
              <a:t>https://desktop.telegram.org/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hlinkClick r:id="rId4"/>
              </a:rPr>
              <a:t>https://habr.com/ru/companies/tinkoff/articles/337940/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Конструктор мобильных приложений </a:t>
            </a:r>
            <a:r>
              <a:rPr lang="en-US" sz="1200" dirty="0">
                <a:solidFill>
                  <a:schemeClr val="tx1"/>
                </a:solidFill>
              </a:rPr>
              <a:t>Glide</a:t>
            </a:r>
            <a:r>
              <a:rPr lang="ru-RU" sz="1200" dirty="0">
                <a:solidFill>
                  <a:schemeClr val="tx1"/>
                </a:solidFill>
              </a:rPr>
              <a:t> подписка 100 долларов в месяц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Доработка приложения 200 тыс. рублей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Поддержка сервера от 20 тыс. рублей в месяц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Модератор от 12 тыс. рублей в месяц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60A6DBB-23AD-4112-A458-5C9B1A4AC26C}"/>
              </a:ext>
            </a:extLst>
          </p:cNvPr>
          <p:cNvSpPr/>
          <p:nvPr/>
        </p:nvSpPr>
        <p:spPr>
          <a:xfrm>
            <a:off x="4129596" y="3429000"/>
            <a:ext cx="3755255" cy="31227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0" dirty="0">
                <a:solidFill>
                  <a:schemeClr val="tx1"/>
                </a:solidFill>
                <a:effectLst/>
              </a:rPr>
              <a:t>Ресурсы для рекламы: </a:t>
            </a:r>
          </a:p>
          <a:p>
            <a:pPr algn="ctr"/>
            <a:r>
              <a:rPr lang="ru-RU" sz="1050" b="0" dirty="0">
                <a:solidFill>
                  <a:schemeClr val="tx1"/>
                </a:solidFill>
                <a:effectLst/>
              </a:rPr>
              <a:t>1 Поддержка от стартап студии Финансового Университета </a:t>
            </a:r>
          </a:p>
          <a:p>
            <a:pPr algn="ctr"/>
            <a:r>
              <a:rPr lang="ru-RU" sz="1050" b="0" dirty="0">
                <a:solidFill>
                  <a:schemeClr val="tx1"/>
                </a:solidFill>
                <a:effectLst/>
              </a:rPr>
              <a:t>2 Бизнес сообщества в Telegram (UNCRN.me, Предпринимательский Клуб ФУ, CFA Community, Питчинг бизнес-идей Тинькофф, Чат Стартап Студии ФУ, Чаты Факультетов ФУ) </a:t>
            </a:r>
          </a:p>
          <a:p>
            <a:pPr algn="ctr"/>
            <a:r>
              <a:rPr lang="ru-RU" sz="1050" b="0" dirty="0">
                <a:solidFill>
                  <a:schemeClr val="tx1"/>
                </a:solidFill>
                <a:effectLst/>
              </a:rPr>
              <a:t>3 Каналы по бизнесу в Telegram (Капитан Грантов, vc ru, Росмолодежь.Бизнес, Дорога Единорога, Информационные каналы факультетов ФУ, Я в деле, Росмолодежь.Гранты, Точка роста, Тинькофф Инвестиции,FinCareer, Физтех.Идея) 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4 </a:t>
            </a:r>
            <a:r>
              <a:rPr lang="ru-RU" sz="1050" b="0" dirty="0">
                <a:solidFill>
                  <a:schemeClr val="tx1"/>
                </a:solidFill>
                <a:effectLst/>
              </a:rPr>
              <a:t>Сообщества в VK (Предпринимательский клуб ФУ, МФТИ. Код Будущего, Поколение Tech | Бизнес, Росмолодежь.Бизнес) </a:t>
            </a:r>
          </a:p>
          <a:p>
            <a:pPr algn="ctr"/>
            <a:r>
              <a:rPr lang="ru-RU" sz="1050" b="0" dirty="0">
                <a:solidFill>
                  <a:schemeClr val="tx1"/>
                </a:solidFill>
                <a:effectLst/>
              </a:rPr>
              <a:t>5</a:t>
            </a:r>
            <a:r>
              <a:rPr lang="ru-RU" sz="1050" dirty="0">
                <a:solidFill>
                  <a:schemeClr val="tx1"/>
                </a:solidFill>
              </a:rPr>
              <a:t> </a:t>
            </a:r>
            <a:r>
              <a:rPr lang="ru-RU" sz="1050" b="0" dirty="0">
                <a:solidFill>
                  <a:schemeClr val="tx1"/>
                </a:solidFill>
                <a:effectLst/>
              </a:rPr>
              <a:t>Публикации на веб-ресурсах (vc ru, Spark ru, Inc. Russia, Хабр, Tech Fusion ru, Towave ru)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B749BDF-FE17-48DE-BBF5-AB33C277F53E}"/>
              </a:ext>
            </a:extLst>
          </p:cNvPr>
          <p:cNvSpPr/>
          <p:nvPr/>
        </p:nvSpPr>
        <p:spPr>
          <a:xfrm>
            <a:off x="8081639" y="3429000"/>
            <a:ext cx="3755255" cy="31227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Блог </a:t>
            </a:r>
            <a:r>
              <a:rPr lang="en-US" sz="1200" dirty="0">
                <a:solidFill>
                  <a:schemeClr val="tx1"/>
                </a:solidFill>
              </a:rPr>
              <a:t>VK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Блог </a:t>
            </a:r>
            <a:r>
              <a:rPr lang="en-US" sz="1200" dirty="0">
                <a:solidFill>
                  <a:schemeClr val="tx1"/>
                </a:solidFill>
              </a:rPr>
              <a:t>vc.ru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Блог в </a:t>
            </a:r>
            <a:r>
              <a:rPr lang="en-US" sz="1200" dirty="0">
                <a:solidFill>
                  <a:schemeClr val="tx1"/>
                </a:solidFill>
              </a:rPr>
              <a:t>Telegram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Google Play Market </a:t>
            </a:r>
            <a:r>
              <a:rPr lang="ru-RU" sz="1200" dirty="0">
                <a:solidFill>
                  <a:schemeClr val="tx1"/>
                </a:solidFill>
              </a:rPr>
              <a:t>16 долларов размещение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App Store </a:t>
            </a:r>
            <a:r>
              <a:rPr lang="ru-RU" sz="1200" dirty="0">
                <a:solidFill>
                  <a:schemeClr val="tx1"/>
                </a:solidFill>
              </a:rPr>
              <a:t>99 долларов в год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Площадки </a:t>
            </a:r>
            <a:r>
              <a:rPr lang="en-US" sz="1200" dirty="0">
                <a:solidFill>
                  <a:schemeClr val="tx1"/>
                </a:solidFill>
              </a:rPr>
              <a:t>Tenchat, University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16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1221</Words>
  <Application>Microsoft Office PowerPoint</Application>
  <PresentationFormat>Широкоэкранный</PresentationFormat>
  <Paragraphs>346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Gilroy-ExtraBold</vt:lpstr>
      <vt:lpstr>Gilroy-Light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 Sin</dc:creator>
  <cp:lastModifiedBy>Vlad Sin</cp:lastModifiedBy>
  <cp:revision>32</cp:revision>
  <dcterms:created xsi:type="dcterms:W3CDTF">2023-11-24T18:16:26Z</dcterms:created>
  <dcterms:modified xsi:type="dcterms:W3CDTF">2023-11-26T09:41:07Z</dcterms:modified>
</cp:coreProperties>
</file>