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2" r:id="rId1"/>
  </p:sldMasterIdLst>
  <p:notesMasterIdLst>
    <p:notesMasterId r:id="rId11"/>
  </p:notesMasterIdLst>
  <p:sldIdLst>
    <p:sldId id="257" r:id="rId2"/>
    <p:sldId id="258" r:id="rId3"/>
    <p:sldId id="264" r:id="rId4"/>
    <p:sldId id="265" r:id="rId5"/>
    <p:sldId id="333" r:id="rId6"/>
    <p:sldId id="334" r:id="rId7"/>
    <p:sldId id="335" r:id="rId8"/>
    <p:sldId id="336" r:id="rId9"/>
    <p:sldId id="33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1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1D0630-4780-49F1-B622-0B9BF4C210DA}" v="140" dt="2023-12-13T16:35:27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703"/>
  </p:normalViewPr>
  <p:slideViewPr>
    <p:cSldViewPr snapToGrid="0">
      <p:cViewPr varScale="1">
        <p:scale>
          <a:sx n="128" d="100"/>
          <a:sy n="128" d="100"/>
        </p:scale>
        <p:origin x="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2D595-71B3-7643-B98F-799701E532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9DA6E-7424-5148-BCC2-838FA5AF34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706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D2017-BA0F-F21A-0E78-635868C28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CA3BB8-CCCF-2C1B-66C4-BD6103D84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AC494A-7343-FE0B-2A8A-0BF270B06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CCB0C3-B3DB-95BA-06EA-F310D03D3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521051-F10C-4F5C-E660-64780C0A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867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B5D5D-DC9A-BC8D-034F-6A9CAE10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D30062-54D1-D5E4-1D46-BF6B084D1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E1BDE2-714C-391F-FC3B-9B64F9173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103B95-6413-E21E-8BE2-9AEEC101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11EA41-B2E7-98CC-CE2D-0C579D8C3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7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CB851-7C8D-7465-7AED-BB3AB3377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C2C599-83A0-C0C5-4700-D51CB0BAE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2D0992-D08B-D54A-DE17-E46AD92B0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D9F120-0178-9304-7971-083EF6428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2B0FAC-005B-E06A-CCB5-1377DA8CE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27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FF84AF-113B-11A7-886B-3507749A7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74F49C-578F-2A6C-7CA3-3DCDCC32E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5AA7A1-657C-92E0-1D63-7ACA76095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7A82B0-140A-E626-0408-6520FAA2E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37B974-FD0B-CF61-16AE-41C1B508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629269-FDD1-38B9-3640-39BD6B5B6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90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D0C2B-005F-F48A-0735-AC9EAD0F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67A34F-3B74-E1AF-FB7A-316775598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BBBA7C-681E-ED47-A6F5-C344412AE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8252EA2-4534-AD7A-B7D1-31118648B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F1C2B8-3ADC-9B2B-3021-41D7A12007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7CE7032-A6AF-A004-224D-DF00D1F66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D59694-2926-722B-AD34-791003E66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8BFB6D-73BA-191E-513B-051EDF61D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179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5968CD-173F-D6A7-6F9B-5EDC20162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36D1098-271C-C945-1A6E-CEA0144C7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002837-5294-B055-1BDB-4960DB8F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DE29F8-7E64-0757-93F4-4D4CD6087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35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6159F2A-6B56-FE1A-ACDF-00353C816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F7A324-7EB5-A875-12F8-1B36EFF05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884D5B-431B-96F9-48A5-96910336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97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18EF5-EB6F-689B-E25C-414E50FDC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BF5A35-20E5-8309-A06C-0F0707D17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AB2B30-F699-F6CB-A2EA-016D768EC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28673F-1CCD-EE89-F35E-E216CB95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D927FB-1026-F1E0-60EC-4E72AC65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58099A-F24A-338B-AC33-431C0624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52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D6AE2-26E4-2F83-F4C1-1A07AD4FE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7A787E-FDC2-ABAB-CC15-DA3651506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C2C3E2-56DB-0A76-E11E-EC8C3B96E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3F8115-F736-8EBB-8B26-3054ACFE0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97455D-8E06-6368-D2E1-89B4094B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82490A-35F9-F59E-3EDC-342769EE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23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2F317-368F-E836-7953-0C4C5A039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38A5CE-C173-213A-9169-11B95544B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BB24D7-34A1-6E81-C142-8A7C9DFF8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96CB0E-010F-7854-0290-4B0E4926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902A60-5164-FAC7-1B0B-00212E64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55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1EE1DA-7381-FBE7-F156-F3CF24217E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C3207D-710E-5D0C-952A-CD1849898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B7188D-137A-A160-2718-AFD6A2E61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19ADA7-5722-D2B0-58FC-22D0C2779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9FD7E1-B2D4-80F6-3C26-93D75611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94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746E6-5287-6A98-31CF-F9B5DA8B7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8BA688-EA07-0B72-2E11-EBE81900C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597F48-5CB4-7757-66B0-1755DCB16C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4B388-060B-5B4F-9C49-4369A832B185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194D87-85AD-E1CB-57F1-068761613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F78098-CFAA-B349-9990-7380A6EC3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68DBB-47DD-6F4E-91C9-93B1240A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85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4"/>
          <p:cNvPicPr>
            <a:picLocks noChangeAspect="1"/>
          </p:cNvPicPr>
          <p:nvPr/>
        </p:nvPicPr>
        <p:blipFill>
          <a:blip r:embed="rId2" cstate="print"/>
          <a:srcRect t="3018" r="34462" b="3020"/>
          <a:stretch>
            <a:fillRect/>
          </a:stretch>
        </p:blipFill>
        <p:spPr bwMode="auto">
          <a:xfrm>
            <a:off x="9667875" y="0"/>
            <a:ext cx="2524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7655" y="305227"/>
            <a:ext cx="27479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10"/>
          <p:cNvSpPr txBox="1">
            <a:spLocks noChangeArrowheads="1"/>
          </p:cNvSpPr>
          <p:nvPr/>
        </p:nvSpPr>
        <p:spPr bwMode="auto">
          <a:xfrm>
            <a:off x="863600" y="1598930"/>
            <a:ext cx="8359775" cy="16619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/>
                <a:cs typeface="Times New Roman"/>
                <a:sym typeface="+mn-ea"/>
              </a:rPr>
              <a:t>Усиление металлоконструкций при реконструкции несущих элементов покрытия промышленных зданий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1" name="TextBox 11"/>
          <p:cNvSpPr txBox="1">
            <a:spLocks noChangeArrowheads="1"/>
          </p:cNvSpPr>
          <p:nvPr/>
        </p:nvSpPr>
        <p:spPr bwMode="auto">
          <a:xfrm>
            <a:off x="444031" y="3728996"/>
            <a:ext cx="8450386" cy="2830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t"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проекта: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Абрамов Ю.А.</a:t>
            </a:r>
          </a:p>
          <a:p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проекта: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Сафронов А.В.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Макаров Д.С.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Хомутов М.А.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Пронин А.Р.</a:t>
            </a:r>
          </a:p>
          <a:p>
            <a:endParaRPr lang="ru-RU" sz="2400" dirty="0">
              <a:solidFill>
                <a:schemeClr val="bg1"/>
              </a:solidFill>
              <a:latin typeface="+mn-lt"/>
              <a:cs typeface="Kristen ITC" panose="0305050204020203020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13CE2-664E-79BE-3DC7-120F3F8B1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120E508-133E-2E7D-1238-48ACD75E6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3100" y="4171915"/>
            <a:ext cx="3581400" cy="3581400"/>
          </a:xfr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0534B07-E344-06CC-F66F-D3F88A8CBA3F}"/>
              </a:ext>
            </a:extLst>
          </p:cNvPr>
          <p:cNvSpPr txBox="1">
            <a:spLocks/>
          </p:cNvSpPr>
          <p:nvPr/>
        </p:nvSpPr>
        <p:spPr>
          <a:xfrm>
            <a:off x="838200" y="286064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6793F4-15E7-64D2-0799-8514992EE0FD}"/>
              </a:ext>
            </a:extLst>
          </p:cNvPr>
          <p:cNvSpPr txBox="1"/>
          <p:nvPr/>
        </p:nvSpPr>
        <p:spPr>
          <a:xfrm>
            <a:off x="838200" y="4243982"/>
            <a:ext cx="70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Предоставляются исследования, на основе которых можно делать выводы о надежности, устойчивости и прочности, а также предоставление самих работ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A99690-B38A-02CA-909D-714A15BB9FDF}"/>
              </a:ext>
            </a:extLst>
          </p:cNvPr>
          <p:cNvSpPr txBox="1"/>
          <p:nvPr/>
        </p:nvSpPr>
        <p:spPr>
          <a:xfrm>
            <a:off x="838200" y="1690688"/>
            <a:ext cx="6574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реконструкции зданий встает проблема: всегда ли состояние металлоконструкций достаточно устойчиво и прочно, чтобы их оставлять и уже на их основе реконструировать здание.</a:t>
            </a:r>
            <a:r>
              <a:rPr lang="ru-RU" dirty="0">
                <a:effectLst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441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13CE2-664E-79BE-3DC7-120F3F8B1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120E508-133E-2E7D-1238-48ACD75E6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3100" y="4171915"/>
            <a:ext cx="3581400" cy="35814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2BC8DA-2084-7F9A-947B-E39943B0772D}"/>
              </a:ext>
            </a:extLst>
          </p:cNvPr>
          <p:cNvSpPr txBox="1"/>
          <p:nvPr/>
        </p:nvSpPr>
        <p:spPr>
          <a:xfrm>
            <a:off x="838200" y="2331137"/>
            <a:ext cx="93129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имеется большое количество заводов и складов построенных ещё в советское время. Все мы знаем, чем больше времени проходит, чем чаще нужен ремонт, но когда предприниматель задумывается о ремонте, перед ним встаёт вопрос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сделать качественно и дёшево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Именно в этом ему поможет наш стартап проект. </a:t>
            </a:r>
          </a:p>
        </p:txBody>
      </p:sp>
    </p:spTree>
    <p:extLst>
      <p:ext uri="{BB962C8B-B14F-4D97-AF65-F5344CB8AC3E}">
        <p14:creationId xmlns:p14="http://schemas.microsoft.com/office/powerpoint/2010/main" val="3786961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13CE2-664E-79BE-3DC7-120F3F8B1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120E508-133E-2E7D-1238-48ACD75E6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3100" y="4171915"/>
            <a:ext cx="3581400" cy="35814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DD8F77-4458-12FB-E6EF-E5B71BDC83F8}"/>
              </a:ext>
            </a:extLst>
          </p:cNvPr>
          <p:cNvSpPr txBox="1"/>
          <p:nvPr/>
        </p:nvSpPr>
        <p:spPr>
          <a:xfrm>
            <a:off x="238539" y="1598763"/>
            <a:ext cx="1036651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Индивидуальный Подход: Мы понимаем, что каждый проект уникален. Наша команда разрабатывает индивидуальные стратегии усиления, учитывая специфику конструкции и потребности клиента. Такой подход обеспечивает максимальную эффективность и долговечность решения. </a:t>
            </a:r>
          </a:p>
          <a:p>
            <a:pPr lvl="1" algn="just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Качество и Надежность: Мы стремимся к высоким стандартам качества в каждом аспекте нашей работы. Наша продукция и услуги полностью соответствуют отраслевым стандартам, что гарантирует долгосрочную надежность усиленных конструкций. </a:t>
            </a:r>
          </a:p>
          <a:p>
            <a:pPr lvl="1" algn="just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Экономическая Выгода: Наш подход к усилению металлоконструкций также направлен на оптимизацию затрат. Мы предоставляем клиентам эффективные решения, которые помогают сэкономить ресурсы без ущерба для качества и безопасности. </a:t>
            </a:r>
          </a:p>
          <a:p>
            <a:pPr lvl="1" algn="just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Системный Подход к Проекту: Мы не просто усиливаем конструкции; мы предоставляем комплексное решение, начиная от тщательного анализа и проектирования до реализации и последующего обслуживания. Наш комплексный подход гарантирует полную удовлетворенность клиента и успешное завершение проекта. Выбирая нашу компанию, клиенты получают не просто усиление конструкций, а комплексный партнерский подход, направленный на достижение максимальной эффективности, долговечности и экономической целесообразности их проекта.</a:t>
            </a:r>
            <a:r>
              <a:rPr lang="ru-RU" dirty="0">
                <a:effectLst/>
              </a:rPr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1038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838200" y="1825626"/>
          <a:ext cx="10515600" cy="1751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390">
                  <a:extLst>
                    <a:ext uri="{9D8B030D-6E8A-4147-A177-3AD203B41FA5}">
                      <a16:colId xmlns:a16="http://schemas.microsoft.com/office/drawing/2014/main" val="3131130651"/>
                    </a:ext>
                  </a:extLst>
                </a:gridCol>
                <a:gridCol w="4037308">
                  <a:extLst>
                    <a:ext uri="{9D8B030D-6E8A-4147-A177-3AD203B41FA5}">
                      <a16:colId xmlns:a16="http://schemas.microsoft.com/office/drawing/2014/main" val="911100372"/>
                    </a:ext>
                  </a:extLst>
                </a:gridCol>
                <a:gridCol w="5851902">
                  <a:extLst>
                    <a:ext uri="{9D8B030D-6E8A-4147-A177-3AD203B41FA5}">
                      <a16:colId xmlns:a16="http://schemas.microsoft.com/office/drawing/2014/main" val="3228162512"/>
                    </a:ext>
                  </a:extLst>
                </a:gridCol>
              </a:tblGrid>
              <a:tr h="94672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Gilroy Light" panose="00000400000000000000" pitchFamily="50" charset="-52"/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Gilroy Light" panose="00000400000000000000" pitchFamily="50" charset="-52"/>
                          <a:cs typeface="Arial" panose="020B0604020202020204" pitchFamily="34" charset="0"/>
                        </a:rPr>
                        <a:t>Клиент</a:t>
                      </a:r>
                      <a:endParaRPr lang="ru-RU" sz="2000" dirty="0">
                        <a:solidFill>
                          <a:schemeClr val="tx1"/>
                        </a:solidFill>
                        <a:latin typeface="Gilroy Light" panose="00000400000000000000" pitchFamily="50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Gilroy Light" panose="00000400000000000000" pitchFamily="50" charset="-52"/>
                          <a:cs typeface="Arial" panose="020B0604020202020204" pitchFamily="34" charset="0"/>
                        </a:rPr>
                        <a:t>Владельцы промышленных зданий и компаний занимающихся реконструкцией несущих конструкций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592228"/>
                  </a:ext>
                </a:extLst>
              </a:tr>
              <a:tr h="74590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Gilroy Light" panose="00000400000000000000" pitchFamily="50" charset="-52"/>
                        </a:rPr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Gilroy Light" panose="00000400000000000000" pitchFamily="50" charset="-52"/>
                          <a:cs typeface="Arial" panose="020B0604020202020204" pitchFamily="34" charset="0"/>
                        </a:rPr>
                        <a:t>Сегмент аудитории</a:t>
                      </a:r>
                      <a:endParaRPr lang="ru-RU" sz="2000" dirty="0">
                        <a:solidFill>
                          <a:schemeClr val="tx1"/>
                        </a:solidFill>
                        <a:latin typeface="Gilroy Light" panose="00000400000000000000" pitchFamily="50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auto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2000" dirty="0">
                          <a:latin typeface="Gilroy Light" panose="00000400000000000000" pitchFamily="50" charset="-52"/>
                          <a:cs typeface="Arial" panose="020B0604020202020204" pitchFamily="34" charset="0"/>
                        </a:rPr>
                        <a:t>Промышленное и гражданское строительство, </a:t>
                      </a:r>
                      <a:r>
                        <a:rPr lang="en-US" sz="2000" dirty="0">
                          <a:latin typeface="Gilroy Light" panose="00000400000000000000" pitchFamily="50" charset="-52"/>
                          <a:cs typeface="Arial" panose="020B0604020202020204" pitchFamily="34" charset="0"/>
                        </a:rPr>
                        <a:t>B2B</a:t>
                      </a:r>
                      <a:endParaRPr lang="ru-RU" sz="2000" dirty="0">
                        <a:latin typeface="Gilroy Light" panose="00000400000000000000" pitchFamily="50" charset="-5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6129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38200" y="4167341"/>
            <a:ext cx="10515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Организации: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Гок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Мураевня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-Скопинский мясокомбинат </a:t>
            </a:r>
          </a:p>
          <a:p>
            <a:endParaRPr lang="ru-RU" dirty="0">
              <a:solidFill>
                <a:srgbClr val="231F20"/>
              </a:solidFill>
              <a:latin typeface="Gilroy Light" panose="00000400000000000000" pitchFamily="50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461BECB-322A-E14A-F2CF-433EDF726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сегменты</a:t>
            </a:r>
          </a:p>
        </p:txBody>
      </p:sp>
      <p:pic>
        <p:nvPicPr>
          <p:cNvPr id="10" name="Объект 3">
            <a:extLst>
              <a:ext uri="{FF2B5EF4-FFF2-40B4-BE49-F238E27FC236}">
                <a16:creationId xmlns:a16="http://schemas.microsoft.com/office/drawing/2014/main" id="{016F936D-2EEC-11B7-3739-94060AD10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100" y="4171915"/>
            <a:ext cx="3581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67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461BECB-322A-E14A-F2CF-433EDF726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технические параметры </a:t>
            </a:r>
          </a:p>
        </p:txBody>
      </p:sp>
      <p:pic>
        <p:nvPicPr>
          <p:cNvPr id="10" name="Объект 3">
            <a:extLst>
              <a:ext uri="{FF2B5EF4-FFF2-40B4-BE49-F238E27FC236}">
                <a16:creationId xmlns:a16="http://schemas.microsoft.com/office/drawing/2014/main" id="{016F936D-2EEC-11B7-3739-94060AD10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100" y="4171915"/>
            <a:ext cx="3581400" cy="3581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C8BCB2-9A2C-B93B-27BB-97877A203567}"/>
              </a:ext>
            </a:extLst>
          </p:cNvPr>
          <p:cNvSpPr txBox="1"/>
          <p:nvPr/>
        </p:nvSpPr>
        <p:spPr>
          <a:xfrm>
            <a:off x="838200" y="1947421"/>
            <a:ext cx="106666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техническими параметрами продукта, обеспечивающими конкурентоспособность, являются: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услуг полного цикла.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Частный расчет стоимости услуги для каждого заказчика.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состав, позволяющий в кратчайшие сроки решить проблемы потребителя.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11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461BECB-322A-E14A-F2CF-433EDF726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</a:t>
            </a:r>
          </a:p>
        </p:txBody>
      </p:sp>
      <p:pic>
        <p:nvPicPr>
          <p:cNvPr id="10" name="Объект 3">
            <a:extLst>
              <a:ext uri="{FF2B5EF4-FFF2-40B4-BE49-F238E27FC236}">
                <a16:creationId xmlns:a16="http://schemas.microsoft.com/office/drawing/2014/main" id="{016F936D-2EEC-11B7-3739-94060AD10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100" y="4171915"/>
            <a:ext cx="3581400" cy="3581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C8BCB2-9A2C-B93B-27BB-97877A203567}"/>
              </a:ext>
            </a:extLst>
          </p:cNvPr>
          <p:cNvSpPr txBox="1"/>
          <p:nvPr/>
        </p:nvSpPr>
        <p:spPr>
          <a:xfrm>
            <a:off x="838200" y="1947421"/>
            <a:ext cx="3129768" cy="1669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КАСР КОМПАНИ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“BASFORD”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72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461BECB-322A-E14A-F2CF-433EDF726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pic>
        <p:nvPicPr>
          <p:cNvPr id="10" name="Объект 3">
            <a:extLst>
              <a:ext uri="{FF2B5EF4-FFF2-40B4-BE49-F238E27FC236}">
                <a16:creationId xmlns:a16="http://schemas.microsoft.com/office/drawing/2014/main" id="{016F936D-2EEC-11B7-3739-94060AD10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100" y="4171915"/>
            <a:ext cx="3581400" cy="3581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AB3D4C-427F-183F-4D87-B6FE3386559E}"/>
              </a:ext>
            </a:extLst>
          </p:cNvPr>
          <p:cNvSpPr txBox="1"/>
          <p:nvPr/>
        </p:nvSpPr>
        <p:spPr>
          <a:xfrm>
            <a:off x="944217" y="1958009"/>
            <a:ext cx="10775899" cy="2120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нашего стартап проекта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Довольно низкая стоимость на проведение услуг, по отношению к конкурирующим компаниям.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Быстрое и точное предоставление услуг.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на будущее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 планирует совершенствоваться в решении данной проблемы, и выйти на внешний рынок.</a:t>
            </a:r>
          </a:p>
        </p:txBody>
      </p:sp>
    </p:spTree>
    <p:extLst>
      <p:ext uri="{BB962C8B-B14F-4D97-AF65-F5344CB8AC3E}">
        <p14:creationId xmlns:p14="http://schemas.microsoft.com/office/powerpoint/2010/main" val="3107568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E543364-DBDF-48A7-902F-FD5B0602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722" y="2103437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Объект 3">
            <a:extLst>
              <a:ext uri="{FF2B5EF4-FFF2-40B4-BE49-F238E27FC236}">
                <a16:creationId xmlns:a16="http://schemas.microsoft.com/office/drawing/2014/main" id="{66E8DAE3-7673-0DF2-F3F0-45D67CA37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100" y="4171915"/>
            <a:ext cx="3581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257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459</Words>
  <Application>Microsoft Office PowerPoint</Application>
  <PresentationFormat>Широкоэкранный</PresentationFormat>
  <Paragraphs>43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Проблема</vt:lpstr>
      <vt:lpstr>Актуальность проекта</vt:lpstr>
      <vt:lpstr>Ценностное предложение</vt:lpstr>
      <vt:lpstr>Потребительские сегменты</vt:lpstr>
      <vt:lpstr>Основные технические параметры </vt:lpstr>
      <vt:lpstr>Основные конкуренты</vt:lpstr>
      <vt:lpstr>Заключение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13</cp:revision>
  <dcterms:created xsi:type="dcterms:W3CDTF">2023-10-29T15:20:24Z</dcterms:created>
  <dcterms:modified xsi:type="dcterms:W3CDTF">2023-12-13T16:35:50Z</dcterms:modified>
</cp:coreProperties>
</file>