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9144000" cy="5143500"/>
  <p:notesSz cx="9144000" cy="51435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Relationship Id="rId8" Type="http://schemas.openxmlformats.org/officeDocument/2006/relationships/image" Target="../media/image2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3999" cy="47625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515350" y="76200"/>
            <a:ext cx="342900" cy="33337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5270" y="-19684"/>
            <a:ext cx="4540885" cy="4495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44373" y="1217612"/>
            <a:ext cx="8598535" cy="32302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5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7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52780" y="435609"/>
            <a:ext cx="2962910" cy="3898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435"/>
              </a:lnSpc>
              <a:spcBef>
                <a:spcPts val="100"/>
              </a:spcBef>
            </a:pPr>
            <a:r>
              <a:rPr dirty="0" sz="1200" spc="-10">
                <a:solidFill>
                  <a:srgbClr val="666666"/>
                </a:solidFill>
                <a:latin typeface="Microsoft Sans Serif"/>
                <a:cs typeface="Microsoft Sans Serif"/>
              </a:rPr>
              <a:t>Управление</a:t>
            </a:r>
            <a:r>
              <a:rPr dirty="0" sz="1200" spc="-25">
                <a:solidFill>
                  <a:srgbClr val="666666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0">
                <a:solidFill>
                  <a:srgbClr val="666666"/>
                </a:solidFill>
                <a:latin typeface="Microsoft Sans Serif"/>
                <a:cs typeface="Microsoft Sans Serif"/>
              </a:rPr>
              <a:t>проектами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ts val="1435"/>
              </a:lnSpc>
            </a:pPr>
            <a:r>
              <a:rPr dirty="0" sz="1200" spc="-10">
                <a:solidFill>
                  <a:srgbClr val="666666"/>
                </a:solidFill>
                <a:latin typeface="Microsoft Sans Serif"/>
                <a:cs typeface="Microsoft Sans Serif"/>
              </a:rPr>
              <a:t>тюменский</a:t>
            </a:r>
            <a:r>
              <a:rPr dirty="0" sz="1200" spc="30">
                <a:solidFill>
                  <a:srgbClr val="666666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20">
                <a:solidFill>
                  <a:srgbClr val="666666"/>
                </a:solidFill>
                <a:latin typeface="Microsoft Sans Serif"/>
                <a:cs typeface="Microsoft Sans Serif"/>
              </a:rPr>
              <a:t>государственный</a:t>
            </a:r>
            <a:r>
              <a:rPr dirty="0" sz="1200" spc="15">
                <a:solidFill>
                  <a:srgbClr val="666666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0">
                <a:solidFill>
                  <a:srgbClr val="666666"/>
                </a:solidFill>
                <a:latin typeface="Microsoft Sans Serif"/>
                <a:cs typeface="Microsoft Sans Serif"/>
              </a:rPr>
              <a:t>университет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56882" y="2681903"/>
            <a:ext cx="5659755" cy="1620520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dirty="0" sz="3950" b="1">
                <a:solidFill>
                  <a:srgbClr val="FFFFFF"/>
                </a:solidFill>
                <a:latin typeface="Arial"/>
                <a:cs typeface="Arial"/>
              </a:rPr>
              <a:t>«Трамплин</a:t>
            </a:r>
            <a:r>
              <a:rPr dirty="0" sz="395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950" spc="-20" b="1">
                <a:solidFill>
                  <a:srgbClr val="FFFFFF"/>
                </a:solidFill>
                <a:latin typeface="Arial"/>
                <a:cs typeface="Arial"/>
              </a:rPr>
              <a:t>50+»</a:t>
            </a:r>
            <a:endParaRPr sz="3950">
              <a:latin typeface="Arial"/>
              <a:cs typeface="Arial"/>
            </a:endParaRPr>
          </a:p>
          <a:p>
            <a:pPr marL="127000" marR="5080">
              <a:lnSpc>
                <a:spcPct val="100200"/>
              </a:lnSpc>
              <a:spcBef>
                <a:spcPts val="210"/>
              </a:spcBef>
            </a:pP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Цифровая</a:t>
            </a:r>
            <a:r>
              <a:rPr dirty="0" sz="2000" spc="-5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платформа</a:t>
            </a:r>
            <a:r>
              <a:rPr dirty="0" sz="2000" spc="-9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Microsoft Sans Serif"/>
                <a:cs typeface="Microsoft Sans Serif"/>
              </a:rPr>
              <a:t>возвращения</a:t>
            </a:r>
            <a:r>
              <a:rPr dirty="0" sz="2000" spc="-11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на</a:t>
            </a:r>
            <a:r>
              <a:rPr dirty="0" sz="2000" spc="-6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Microsoft Sans Serif"/>
                <a:cs typeface="Microsoft Sans Serif"/>
              </a:rPr>
              <a:t>работу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для</a:t>
            </a:r>
            <a:r>
              <a:rPr dirty="0" sz="2000" spc="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людей</a:t>
            </a:r>
            <a:r>
              <a:rPr dirty="0" sz="2000" spc="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35">
                <a:solidFill>
                  <a:srgbClr val="FFFFFF"/>
                </a:solidFill>
                <a:latin typeface="Microsoft Sans Serif"/>
                <a:cs typeface="Microsoft Sans Serif"/>
              </a:rPr>
              <a:t>50</a:t>
            </a:r>
            <a:r>
              <a:rPr dirty="0" sz="2000" spc="-35">
                <a:solidFill>
                  <a:srgbClr val="FFFFFF"/>
                </a:solidFill>
                <a:latin typeface="Arial MT"/>
                <a:cs typeface="Arial MT"/>
              </a:rPr>
              <a:t>-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55</a:t>
            </a:r>
            <a:r>
              <a:rPr dirty="0" sz="2000" spc="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лет,</a:t>
            </a:r>
            <a:r>
              <a:rPr dirty="0" sz="2000" spc="-4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25">
                <a:solidFill>
                  <a:srgbClr val="FFFFFF"/>
                </a:solidFill>
                <a:latin typeface="Microsoft Sans Serif"/>
                <a:cs typeface="Microsoft Sans Serif"/>
              </a:rPr>
              <a:t>оказавшихся</a:t>
            </a:r>
            <a:r>
              <a:rPr dirty="0" sz="2000" spc="-10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за</a:t>
            </a:r>
            <a:r>
              <a:rPr dirty="0" sz="2000" spc="3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Microsoft Sans Serif"/>
                <a:cs typeface="Microsoft Sans Serif"/>
              </a:rPr>
              <a:t>бортом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рынка</a:t>
            </a:r>
            <a:r>
              <a:rPr dirty="0" sz="2000" spc="-1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20">
                <a:solidFill>
                  <a:srgbClr val="FFFFFF"/>
                </a:solidFill>
                <a:latin typeface="Microsoft Sans Serif"/>
                <a:cs typeface="Microsoft Sans Serif"/>
              </a:rPr>
              <a:t>труда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7167626" y="471551"/>
            <a:ext cx="1628775" cy="333375"/>
          </a:xfrm>
          <a:custGeom>
            <a:avLst/>
            <a:gdLst/>
            <a:ahLst/>
            <a:cxnLst/>
            <a:rect l="l" t="t" r="r" b="b"/>
            <a:pathLst>
              <a:path w="1628775" h="333375">
                <a:moveTo>
                  <a:pt x="0" y="120650"/>
                </a:moveTo>
                <a:lnTo>
                  <a:pt x="9398" y="73660"/>
                </a:lnTo>
                <a:lnTo>
                  <a:pt x="35305" y="35306"/>
                </a:lnTo>
                <a:lnTo>
                  <a:pt x="73659" y="9398"/>
                </a:lnTo>
                <a:lnTo>
                  <a:pt x="120650" y="0"/>
                </a:lnTo>
                <a:lnTo>
                  <a:pt x="1507871" y="0"/>
                </a:lnTo>
                <a:lnTo>
                  <a:pt x="1554988" y="9398"/>
                </a:lnTo>
                <a:lnTo>
                  <a:pt x="1593342" y="35306"/>
                </a:lnTo>
                <a:lnTo>
                  <a:pt x="1619250" y="73660"/>
                </a:lnTo>
                <a:lnTo>
                  <a:pt x="1628775" y="120650"/>
                </a:lnTo>
                <a:lnTo>
                  <a:pt x="1628775" y="212598"/>
                </a:lnTo>
                <a:lnTo>
                  <a:pt x="1619250" y="259587"/>
                </a:lnTo>
                <a:lnTo>
                  <a:pt x="1593342" y="297941"/>
                </a:lnTo>
                <a:lnTo>
                  <a:pt x="1554988" y="323850"/>
                </a:lnTo>
                <a:lnTo>
                  <a:pt x="1507871" y="333375"/>
                </a:lnTo>
                <a:lnTo>
                  <a:pt x="120650" y="333375"/>
                </a:lnTo>
                <a:lnTo>
                  <a:pt x="73659" y="323850"/>
                </a:lnTo>
                <a:lnTo>
                  <a:pt x="35305" y="297941"/>
                </a:lnTo>
                <a:lnTo>
                  <a:pt x="9398" y="259587"/>
                </a:lnTo>
                <a:lnTo>
                  <a:pt x="0" y="212598"/>
                </a:lnTo>
                <a:lnTo>
                  <a:pt x="0" y="120650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7831201" y="520382"/>
            <a:ext cx="31940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FFFFFF"/>
                </a:solidFill>
                <a:latin typeface="Microsoft Sans Serif"/>
                <a:cs typeface="Microsoft Sans Serif"/>
              </a:rPr>
              <a:t>№</a:t>
            </a:r>
            <a:r>
              <a:rPr dirty="0" sz="1200" spc="11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50">
                <a:solidFill>
                  <a:srgbClr val="FFFFFF"/>
                </a:solidFill>
                <a:latin typeface="Microsoft Sans Serif"/>
                <a:cs typeface="Microsoft Sans Serif"/>
              </a:rPr>
              <a:t>5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/>
              <a:t>Проблема</a:t>
            </a:r>
            <a:r>
              <a:rPr dirty="0" spc="145"/>
              <a:t> </a:t>
            </a:r>
            <a:r>
              <a:rPr dirty="0" spc="-10"/>
              <a:t>аудитории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51129" y="602932"/>
            <a:ext cx="8643620" cy="441642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4017645" marR="282575">
              <a:lnSpc>
                <a:spcPts val="1430"/>
              </a:lnSpc>
              <a:spcBef>
                <a:spcPts val="155"/>
              </a:spcBef>
            </a:pPr>
            <a:r>
              <a:rPr dirty="0" sz="1200" spc="-20">
                <a:latin typeface="Microsoft Sans Serif"/>
                <a:cs typeface="Microsoft Sans Serif"/>
              </a:rPr>
              <a:t>Проблема:</a:t>
            </a:r>
            <a:r>
              <a:rPr dirty="0" sz="1200" spc="-6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специалисты</a:t>
            </a:r>
            <a:r>
              <a:rPr dirty="0" sz="1200" spc="-5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50-</a:t>
            </a:r>
            <a:r>
              <a:rPr dirty="0" sz="1200">
                <a:latin typeface="Microsoft Sans Serif"/>
                <a:cs typeface="Microsoft Sans Serif"/>
              </a:rPr>
              <a:t>55</a:t>
            </a:r>
            <a:r>
              <a:rPr dirty="0" sz="1200" spc="-3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лет,</a:t>
            </a:r>
            <a:r>
              <a:rPr dirty="0" sz="1200" spc="-7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оставшись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без</a:t>
            </a:r>
            <a:r>
              <a:rPr dirty="0" sz="1200" spc="-40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работы,</a:t>
            </a:r>
            <a:r>
              <a:rPr dirty="0" sz="1200" spc="5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не </a:t>
            </a:r>
            <a:r>
              <a:rPr dirty="0" sz="1200" spc="-10">
                <a:latin typeface="Microsoft Sans Serif"/>
                <a:cs typeface="Microsoft Sans Serif"/>
              </a:rPr>
              <a:t>могут</a:t>
            </a:r>
            <a:r>
              <a:rPr dirty="0" sz="1200" spc="-45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самостоятельно</a:t>
            </a:r>
            <a:r>
              <a:rPr dirty="0" sz="1200" spc="-1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найти</a:t>
            </a:r>
            <a:r>
              <a:rPr dirty="0" sz="1200" spc="-1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новую.</a:t>
            </a:r>
            <a:endParaRPr sz="1200">
              <a:latin typeface="Microsoft Sans Serif"/>
              <a:cs typeface="Microsoft Sans Serif"/>
            </a:endParaRPr>
          </a:p>
          <a:p>
            <a:pPr marL="4017645" marR="5080">
              <a:lnSpc>
                <a:spcPts val="1430"/>
              </a:lnSpc>
              <a:spcBef>
                <a:spcPts val="145"/>
              </a:spcBef>
            </a:pPr>
            <a:r>
              <a:rPr dirty="0" sz="1200" spc="-20">
                <a:latin typeface="Microsoft Sans Serif"/>
                <a:cs typeface="Microsoft Sans Serif"/>
              </a:rPr>
              <a:t>Основные</a:t>
            </a:r>
            <a:r>
              <a:rPr dirty="0" sz="1200" spc="-6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барьеры: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цифровой</a:t>
            </a:r>
            <a:r>
              <a:rPr dirty="0" sz="1200" spc="-2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-</a:t>
            </a:r>
            <a:r>
              <a:rPr dirty="0" sz="1200" spc="-40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нехватка</a:t>
            </a:r>
            <a:r>
              <a:rPr dirty="0" sz="1200" spc="-4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навыков</a:t>
            </a:r>
            <a:r>
              <a:rPr dirty="0" sz="1200" spc="-15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поиска</a:t>
            </a:r>
            <a:r>
              <a:rPr dirty="0" sz="1200" spc="-9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работы </a:t>
            </a:r>
            <a:r>
              <a:rPr dirty="0" sz="1200">
                <a:latin typeface="Microsoft Sans Serif"/>
                <a:cs typeface="Microsoft Sans Serif"/>
              </a:rPr>
              <a:t>и</a:t>
            </a:r>
            <a:r>
              <a:rPr dirty="0" sz="1200" spc="-25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самопрезентации онлайн.</a:t>
            </a:r>
            <a:r>
              <a:rPr dirty="0" sz="1200" spc="-6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Психологический</a:t>
            </a:r>
            <a:r>
              <a:rPr dirty="0" sz="1200" spc="4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-</a:t>
            </a:r>
            <a:r>
              <a:rPr dirty="0" sz="1200" spc="-15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уверенность</a:t>
            </a:r>
            <a:r>
              <a:rPr dirty="0" sz="1200" spc="20">
                <a:latin typeface="Microsoft Sans Serif"/>
                <a:cs typeface="Microsoft Sans Serif"/>
              </a:rPr>
              <a:t> </a:t>
            </a:r>
            <a:r>
              <a:rPr dirty="0" sz="1200" spc="-50">
                <a:latin typeface="Microsoft Sans Serif"/>
                <a:cs typeface="Microsoft Sans Serif"/>
              </a:rPr>
              <a:t>в</a:t>
            </a:r>
            <a:r>
              <a:rPr dirty="0" sz="1200" spc="50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том,</a:t>
            </a:r>
            <a:r>
              <a:rPr dirty="0" sz="1200" spc="-2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что</a:t>
            </a:r>
            <a:r>
              <a:rPr dirty="0" sz="1200" spc="-3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в</a:t>
            </a:r>
            <a:r>
              <a:rPr dirty="0" sz="1200" spc="-10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возрасте</a:t>
            </a:r>
            <a:r>
              <a:rPr dirty="0" sz="1200" spc="-3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они</a:t>
            </a:r>
            <a:r>
              <a:rPr dirty="0" sz="1200" spc="-40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никому</a:t>
            </a:r>
            <a:r>
              <a:rPr dirty="0" sz="1200" spc="-4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не</a:t>
            </a:r>
            <a:r>
              <a:rPr dirty="0" sz="1200" spc="-40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нужны.</a:t>
            </a:r>
            <a:r>
              <a:rPr dirty="0" sz="1200" spc="-6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Информационный</a:t>
            </a:r>
            <a:r>
              <a:rPr dirty="0" sz="1200" spc="40">
                <a:latin typeface="Microsoft Sans Serif"/>
                <a:cs typeface="Microsoft Sans Serif"/>
              </a:rPr>
              <a:t> </a:t>
            </a:r>
            <a:r>
              <a:rPr dirty="0" sz="1200" spc="-50">
                <a:latin typeface="Microsoft Sans Serif"/>
                <a:cs typeface="Microsoft Sans Serif"/>
              </a:rPr>
              <a:t>- </a:t>
            </a:r>
            <a:r>
              <a:rPr dirty="0" sz="1200" spc="-20">
                <a:latin typeface="Microsoft Sans Serif"/>
                <a:cs typeface="Microsoft Sans Serif"/>
              </a:rPr>
              <a:t>непонимание</a:t>
            </a:r>
            <a:r>
              <a:rPr dirty="0" sz="1200" spc="5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современных</a:t>
            </a:r>
            <a:r>
              <a:rPr dirty="0" sz="1200" spc="-5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форматов</a:t>
            </a:r>
            <a:r>
              <a:rPr dirty="0" sz="1200" spc="-40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резюме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и </a:t>
            </a:r>
            <a:r>
              <a:rPr dirty="0" sz="1200" spc="-10">
                <a:latin typeface="Microsoft Sans Serif"/>
                <a:cs typeface="Microsoft Sans Serif"/>
              </a:rPr>
              <a:t>алгоритмов поиска.</a:t>
            </a:r>
            <a:endParaRPr sz="1200">
              <a:latin typeface="Microsoft Sans Serif"/>
              <a:cs typeface="Microsoft Sans Serif"/>
            </a:endParaRPr>
          </a:p>
          <a:p>
            <a:pPr marL="4017645" marR="17145">
              <a:lnSpc>
                <a:spcPts val="1430"/>
              </a:lnSpc>
              <a:spcBef>
                <a:spcPts val="65"/>
              </a:spcBef>
            </a:pPr>
            <a:r>
              <a:rPr dirty="0" sz="1200" spc="-10">
                <a:latin typeface="Microsoft Sans Serif"/>
                <a:cs typeface="Microsoft Sans Serif"/>
              </a:rPr>
              <a:t>Последствия:</a:t>
            </a:r>
            <a:r>
              <a:rPr dirty="0" sz="1200" spc="-30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обесценивание опыта,</a:t>
            </a:r>
            <a:r>
              <a:rPr dirty="0" sz="1200" spc="-6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потеря</a:t>
            </a:r>
            <a:r>
              <a:rPr dirty="0" sz="1200" spc="-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квалифицированных кадров,</a:t>
            </a:r>
            <a:r>
              <a:rPr dirty="0" sz="1200" spc="-4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ухудшение</a:t>
            </a:r>
            <a:r>
              <a:rPr dirty="0" sz="1200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здоровья</a:t>
            </a:r>
            <a:r>
              <a:rPr dirty="0" sz="1200" spc="-6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безработных.</a:t>
            </a:r>
            <a:endParaRPr sz="1200">
              <a:latin typeface="Microsoft Sans Serif"/>
              <a:cs typeface="Microsoft Sans Serif"/>
            </a:endParaRPr>
          </a:p>
          <a:p>
            <a:pPr marL="4017645" marR="278765">
              <a:lnSpc>
                <a:spcPts val="1430"/>
              </a:lnSpc>
              <a:spcBef>
                <a:spcPts val="145"/>
              </a:spcBef>
            </a:pPr>
            <a:r>
              <a:rPr dirty="0" sz="1200" spc="-20">
                <a:latin typeface="Microsoft Sans Serif"/>
                <a:cs typeface="Microsoft Sans Serif"/>
              </a:rPr>
              <a:t>Подтверждение:</a:t>
            </a:r>
            <a:r>
              <a:rPr dirty="0" sz="1200" spc="-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безработица</a:t>
            </a:r>
            <a:r>
              <a:rPr dirty="0" sz="1200" spc="5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среди</a:t>
            </a:r>
            <a:r>
              <a:rPr dirty="0" sz="1200" spc="-5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предпенсионеров</a:t>
            </a:r>
            <a:r>
              <a:rPr dirty="0" sz="1200" spc="-4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в</a:t>
            </a:r>
            <a:r>
              <a:rPr dirty="0" sz="1200" spc="3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1,5-</a:t>
            </a:r>
            <a:r>
              <a:rPr dirty="0" sz="1200" spc="-50">
                <a:latin typeface="Microsoft Sans Serif"/>
                <a:cs typeface="Microsoft Sans Serif"/>
              </a:rPr>
              <a:t>2 </a:t>
            </a:r>
            <a:r>
              <a:rPr dirty="0" sz="1200" spc="-10">
                <a:latin typeface="Microsoft Sans Serif"/>
                <a:cs typeface="Microsoft Sans Serif"/>
              </a:rPr>
              <a:t>раза</a:t>
            </a:r>
            <a:r>
              <a:rPr dirty="0" sz="1200" spc="-2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выше</a:t>
            </a:r>
            <a:r>
              <a:rPr dirty="0" sz="1200" spc="-25">
                <a:latin typeface="Microsoft Sans Serif"/>
                <a:cs typeface="Microsoft Sans Serif"/>
              </a:rPr>
              <a:t> среднего</a:t>
            </a:r>
            <a:r>
              <a:rPr dirty="0" sz="1200" spc="-2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по</a:t>
            </a:r>
            <a:r>
              <a:rPr dirty="0" sz="1200" spc="-2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стране</a:t>
            </a:r>
            <a:r>
              <a:rPr dirty="0" sz="1200" spc="-2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(данные</a:t>
            </a:r>
            <a:r>
              <a:rPr dirty="0" sz="1200" spc="-25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Роструда,</a:t>
            </a:r>
            <a:r>
              <a:rPr dirty="0" sz="1200" spc="-6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2022-</a:t>
            </a:r>
            <a:r>
              <a:rPr dirty="0" sz="1200" spc="50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2023).</a:t>
            </a:r>
            <a:r>
              <a:rPr dirty="0" sz="1200" spc="-6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Более</a:t>
            </a:r>
            <a:r>
              <a:rPr dirty="0" sz="1200" spc="-45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70%</a:t>
            </a:r>
            <a:r>
              <a:rPr dirty="0" sz="1200" spc="-6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вакансий</a:t>
            </a:r>
            <a:r>
              <a:rPr dirty="0" sz="1200" spc="-5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для</a:t>
            </a:r>
            <a:r>
              <a:rPr dirty="0" sz="1200" spc="-8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офисных</a:t>
            </a:r>
            <a:r>
              <a:rPr dirty="0" sz="1200" spc="-5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специалистов</a:t>
            </a:r>
            <a:endParaRPr sz="1200">
              <a:latin typeface="Microsoft Sans Serif"/>
              <a:cs typeface="Microsoft Sans Serif"/>
            </a:endParaRPr>
          </a:p>
          <a:p>
            <a:pPr marL="4017645" marR="372745">
              <a:lnSpc>
                <a:spcPts val="1350"/>
              </a:lnSpc>
              <a:spcBef>
                <a:spcPts val="60"/>
              </a:spcBef>
            </a:pPr>
            <a:r>
              <a:rPr dirty="0" sz="1200" spc="-10">
                <a:latin typeface="Microsoft Sans Serif"/>
                <a:cs typeface="Microsoft Sans Serif"/>
              </a:rPr>
              <a:t>размещаются</a:t>
            </a:r>
            <a:r>
              <a:rPr dirty="0" sz="1200" spc="-3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в</a:t>
            </a:r>
            <a:r>
              <a:rPr dirty="0" sz="1200" spc="-8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цифровом</a:t>
            </a:r>
            <a:r>
              <a:rPr dirty="0" sz="1200" spc="-70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формате,</a:t>
            </a:r>
            <a:r>
              <a:rPr dirty="0" sz="1200" spc="-6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лишь</a:t>
            </a:r>
            <a:r>
              <a:rPr dirty="0" sz="1200" spc="-6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25%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соискателей старше</a:t>
            </a:r>
            <a:r>
              <a:rPr dirty="0" sz="1200" spc="-4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50</a:t>
            </a:r>
            <a:r>
              <a:rPr dirty="0" sz="1200" spc="-30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лет.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ts val="1085"/>
              </a:lnSpc>
            </a:pPr>
            <a:r>
              <a:rPr dirty="0" sz="1200" spc="-10" b="1">
                <a:latin typeface="Arial"/>
                <a:cs typeface="Arial"/>
              </a:rPr>
              <a:t>Целевая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аудитория:</a:t>
            </a:r>
            <a:r>
              <a:rPr dirty="0" sz="1200" spc="-45" b="1">
                <a:latin typeface="Arial"/>
                <a:cs typeface="Arial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мужчины</a:t>
            </a:r>
            <a:r>
              <a:rPr dirty="0" sz="1200">
                <a:latin typeface="Microsoft Sans Serif"/>
                <a:cs typeface="Microsoft Sans Serif"/>
              </a:rPr>
              <a:t> и</a:t>
            </a:r>
            <a:r>
              <a:rPr dirty="0" sz="1200" spc="-35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женщины</a:t>
            </a:r>
            <a:r>
              <a:rPr dirty="0" sz="1200" spc="-6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50</a:t>
            </a:r>
            <a:r>
              <a:rPr dirty="0" sz="1200" spc="-10">
                <a:latin typeface="Arial MT"/>
                <a:cs typeface="Arial MT"/>
              </a:rPr>
              <a:t>-</a:t>
            </a:r>
            <a:r>
              <a:rPr dirty="0" sz="1200">
                <a:latin typeface="Microsoft Sans Serif"/>
                <a:cs typeface="Microsoft Sans Serif"/>
              </a:rPr>
              <a:t>55</a:t>
            </a:r>
            <a:r>
              <a:rPr dirty="0" sz="1200" spc="-30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лет,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ts val="1435"/>
              </a:lnSpc>
            </a:pPr>
            <a:r>
              <a:rPr dirty="0" sz="1200">
                <a:latin typeface="Microsoft Sans Serif"/>
                <a:cs typeface="Microsoft Sans Serif"/>
              </a:rPr>
              <a:t>уволенные</a:t>
            </a:r>
            <a:r>
              <a:rPr dirty="0" sz="1200" spc="-7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по</a:t>
            </a:r>
            <a:r>
              <a:rPr dirty="0" sz="1200" spc="-7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сокращению.</a:t>
            </a:r>
            <a:endParaRPr sz="1200">
              <a:latin typeface="Microsoft Sans Serif"/>
              <a:cs typeface="Microsoft Sans Serif"/>
            </a:endParaRPr>
          </a:p>
          <a:p>
            <a:pPr marL="12700" marR="4176395">
              <a:lnSpc>
                <a:spcPct val="100400"/>
              </a:lnSpc>
              <a:spcBef>
                <a:spcPts val="55"/>
              </a:spcBef>
            </a:pPr>
            <a:r>
              <a:rPr dirty="0" sz="1200" spc="-10" b="1">
                <a:latin typeface="Arial"/>
                <a:cs typeface="Arial"/>
              </a:rPr>
              <a:t>Портрет:</a:t>
            </a:r>
            <a:r>
              <a:rPr dirty="0" sz="1200" spc="-60" b="1">
                <a:latin typeface="Arial"/>
                <a:cs typeface="Arial"/>
              </a:rPr>
              <a:t> </a:t>
            </a:r>
            <a:r>
              <a:rPr dirty="0" sz="1200" spc="-30">
                <a:latin typeface="Microsoft Sans Serif"/>
                <a:cs typeface="Microsoft Sans Serif"/>
              </a:rPr>
              <a:t>скромная</a:t>
            </a:r>
            <a:r>
              <a:rPr dirty="0" sz="1200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одежда,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использование</a:t>
            </a:r>
            <a:r>
              <a:rPr dirty="0" sz="1200" spc="-15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смартфона </a:t>
            </a:r>
            <a:r>
              <a:rPr dirty="0" sz="1200" spc="-10">
                <a:latin typeface="Microsoft Sans Serif"/>
                <a:cs typeface="Microsoft Sans Serif"/>
              </a:rPr>
              <a:t>только </a:t>
            </a:r>
            <a:r>
              <a:rPr dirty="0" sz="1200">
                <a:latin typeface="Microsoft Sans Serif"/>
                <a:cs typeface="Microsoft Sans Serif"/>
              </a:rPr>
              <a:t>для</a:t>
            </a:r>
            <a:r>
              <a:rPr dirty="0" sz="1200" spc="-15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звонков.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На</a:t>
            </a:r>
            <a:r>
              <a:rPr dirty="0" sz="1200" spc="-2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собеседованиях</a:t>
            </a:r>
            <a:r>
              <a:rPr dirty="0" sz="1200" spc="40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недооценивают</a:t>
            </a:r>
            <a:r>
              <a:rPr dirty="0" sz="1200" spc="-5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себя, предпочитают</a:t>
            </a:r>
            <a:r>
              <a:rPr dirty="0" sz="1200" spc="-15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бумажные</a:t>
            </a:r>
            <a:r>
              <a:rPr dirty="0" sz="1200" spc="-35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анкеты.</a:t>
            </a:r>
            <a:r>
              <a:rPr dirty="0" sz="1200">
                <a:latin typeface="Microsoft Sans Serif"/>
                <a:cs typeface="Microsoft Sans Serif"/>
              </a:rPr>
              <a:t> </a:t>
            </a:r>
            <a:r>
              <a:rPr dirty="0" sz="1200" spc="-30">
                <a:latin typeface="Microsoft Sans Serif"/>
                <a:cs typeface="Microsoft Sans Serif"/>
              </a:rPr>
              <a:t>Аккаунт</a:t>
            </a:r>
            <a:r>
              <a:rPr dirty="0" sz="1200" spc="-5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в</a:t>
            </a:r>
            <a:r>
              <a:rPr dirty="0" sz="1200" spc="-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«Одноклассниках», </a:t>
            </a:r>
            <a:r>
              <a:rPr dirty="0" sz="1200">
                <a:latin typeface="Microsoft Sans Serif"/>
                <a:cs typeface="Microsoft Sans Serif"/>
              </a:rPr>
              <a:t>но</a:t>
            </a:r>
            <a:r>
              <a:rPr dirty="0" sz="1200" spc="-3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профили</a:t>
            </a:r>
            <a:r>
              <a:rPr dirty="0" sz="1200" spc="-4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на</a:t>
            </a:r>
            <a:r>
              <a:rPr dirty="0" sz="1200" spc="-3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сайтах</a:t>
            </a:r>
            <a:r>
              <a:rPr dirty="0" sz="1200" spc="-40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поиска</a:t>
            </a:r>
            <a:r>
              <a:rPr dirty="0" sz="1200" spc="-3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работы</a:t>
            </a:r>
            <a:r>
              <a:rPr dirty="0" sz="1200" spc="-7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(hh.ru)</a:t>
            </a:r>
            <a:r>
              <a:rPr dirty="0" sz="1200" spc="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устарели</a:t>
            </a:r>
            <a:r>
              <a:rPr dirty="0" sz="1200" spc="-4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или</a:t>
            </a:r>
            <a:r>
              <a:rPr dirty="0" sz="1200" spc="30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не </a:t>
            </a:r>
            <a:r>
              <a:rPr dirty="0" sz="1200" spc="-10">
                <a:latin typeface="Microsoft Sans Serif"/>
                <a:cs typeface="Microsoft Sans Serif"/>
              </a:rPr>
              <a:t>заполнены.</a:t>
            </a:r>
            <a:endParaRPr sz="1200">
              <a:latin typeface="Microsoft Sans Serif"/>
              <a:cs typeface="Microsoft Sans Serif"/>
            </a:endParaRPr>
          </a:p>
          <a:p>
            <a:pPr marL="12700" marR="4308475">
              <a:lnSpc>
                <a:spcPts val="1430"/>
              </a:lnSpc>
              <a:spcBef>
                <a:spcPts val="195"/>
              </a:spcBef>
            </a:pPr>
            <a:r>
              <a:rPr dirty="0" sz="1200" spc="-10" b="1">
                <a:latin typeface="Arial"/>
                <a:cs typeface="Arial"/>
              </a:rPr>
              <a:t>Ключевая</a:t>
            </a:r>
            <a:r>
              <a:rPr dirty="0" sz="1200" spc="-5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проблема:</a:t>
            </a:r>
            <a:r>
              <a:rPr dirty="0" sz="1200" spc="-45" b="1">
                <a:latin typeface="Arial"/>
                <a:cs typeface="Arial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не</a:t>
            </a:r>
            <a:r>
              <a:rPr dirty="0" sz="1200" spc="-1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лень,</a:t>
            </a:r>
            <a:r>
              <a:rPr dirty="0" sz="1200" spc="-5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а</a:t>
            </a:r>
            <a:r>
              <a:rPr dirty="0" sz="1200" spc="-1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выученная</a:t>
            </a:r>
            <a:r>
              <a:rPr dirty="0" sz="1200" spc="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беспомощность. </a:t>
            </a:r>
            <a:r>
              <a:rPr dirty="0" sz="1200">
                <a:latin typeface="Microsoft Sans Serif"/>
                <a:cs typeface="Microsoft Sans Serif"/>
              </a:rPr>
              <a:t>Ощущение</a:t>
            </a:r>
            <a:r>
              <a:rPr dirty="0" sz="1200" spc="-30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обесцененности</a:t>
            </a:r>
            <a:r>
              <a:rPr dirty="0" sz="1200" spc="-3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опыта</a:t>
            </a:r>
            <a:r>
              <a:rPr dirty="0" sz="1200" spc="-3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и</a:t>
            </a:r>
            <a:r>
              <a:rPr dirty="0" sz="1200" spc="3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страх</a:t>
            </a:r>
            <a:r>
              <a:rPr dirty="0" sz="1200" spc="-3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перед</a:t>
            </a:r>
            <a:r>
              <a:rPr dirty="0" sz="1200" spc="-6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освоением нового</a:t>
            </a:r>
            <a:r>
              <a:rPr dirty="0" sz="1200" spc="-7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ведут</a:t>
            </a:r>
            <a:r>
              <a:rPr dirty="0" sz="1200" spc="-20">
                <a:latin typeface="Microsoft Sans Serif"/>
                <a:cs typeface="Microsoft Sans Serif"/>
              </a:rPr>
              <a:t> </a:t>
            </a:r>
            <a:r>
              <a:rPr dirty="0" sz="1200" spc="-85">
                <a:latin typeface="Microsoft Sans Serif"/>
                <a:cs typeface="Microsoft Sans Serif"/>
              </a:rPr>
              <a:t>к</a:t>
            </a:r>
            <a:r>
              <a:rPr dirty="0" sz="1200" spc="-2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деморализации.</a:t>
            </a:r>
            <a:endParaRPr sz="1200">
              <a:latin typeface="Microsoft Sans Serif"/>
              <a:cs typeface="Microsoft Sans Serif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704850"/>
            <a:ext cx="3857625" cy="22098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05400" y="3057525"/>
            <a:ext cx="3810000" cy="18859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3999" cy="47625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15350" y="76200"/>
              <a:ext cx="342900" cy="333375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/>
              <a:t>Проверка</a:t>
            </a:r>
            <a:r>
              <a:rPr dirty="0" spc="185"/>
              <a:t> </a:t>
            </a:r>
            <a:r>
              <a:rPr dirty="0" spc="-10"/>
              <a:t>гипотезы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314325" y="3400425"/>
            <a:ext cx="4448175" cy="1600200"/>
          </a:xfrm>
          <a:prstGeom prst="rect">
            <a:avLst/>
          </a:prstGeom>
          <a:solidFill>
            <a:srgbClr val="F3F3F3"/>
          </a:solidFill>
        </p:spPr>
        <p:txBody>
          <a:bodyPr wrap="square" lIns="0" tIns="78105" rIns="0" bIns="0" rtlCol="0" vert="horz">
            <a:spAutoFit/>
          </a:bodyPr>
          <a:lstStyle/>
          <a:p>
            <a:pPr marL="179070" marR="212725">
              <a:lnSpc>
                <a:spcPct val="101400"/>
              </a:lnSpc>
              <a:spcBef>
                <a:spcPts val="615"/>
              </a:spcBef>
            </a:pPr>
            <a:r>
              <a:rPr dirty="0" sz="1400" spc="-95" i="1">
                <a:latin typeface="Arial"/>
                <a:cs typeface="Arial"/>
              </a:rPr>
              <a:t>Гипотеза:</a:t>
            </a:r>
            <a:r>
              <a:rPr dirty="0" sz="1400" spc="-155" i="1">
                <a:latin typeface="Arial"/>
                <a:cs typeface="Arial"/>
              </a:rPr>
              <a:t> </a:t>
            </a:r>
            <a:r>
              <a:rPr dirty="0" sz="1400" spc="-85" i="1">
                <a:latin typeface="Arial"/>
                <a:cs typeface="Arial"/>
              </a:rPr>
              <a:t>Люди</a:t>
            </a:r>
            <a:r>
              <a:rPr dirty="0" sz="1400" spc="-170" i="1">
                <a:latin typeface="Arial"/>
                <a:cs typeface="Arial"/>
              </a:rPr>
              <a:t> </a:t>
            </a:r>
            <a:r>
              <a:rPr dirty="0" sz="1400" spc="-105" i="1">
                <a:latin typeface="Arial"/>
                <a:cs typeface="Arial"/>
              </a:rPr>
              <a:t>50-</a:t>
            </a:r>
            <a:r>
              <a:rPr dirty="0" sz="1400" spc="-50" i="1">
                <a:latin typeface="Arial"/>
                <a:cs typeface="Arial"/>
              </a:rPr>
              <a:t>55</a:t>
            </a:r>
            <a:r>
              <a:rPr dirty="0" sz="1400" spc="-170" i="1">
                <a:latin typeface="Arial"/>
                <a:cs typeface="Arial"/>
              </a:rPr>
              <a:t> </a:t>
            </a:r>
            <a:r>
              <a:rPr dirty="0" sz="1400" spc="-75" i="1">
                <a:latin typeface="Arial"/>
                <a:cs typeface="Arial"/>
              </a:rPr>
              <a:t>лет</a:t>
            </a:r>
            <a:r>
              <a:rPr dirty="0" sz="1400" spc="-190" i="1">
                <a:latin typeface="Arial"/>
                <a:cs typeface="Arial"/>
              </a:rPr>
              <a:t> </a:t>
            </a:r>
            <a:r>
              <a:rPr dirty="0" sz="1400" i="1">
                <a:latin typeface="Arial"/>
                <a:cs typeface="Arial"/>
              </a:rPr>
              <a:t>в</a:t>
            </a:r>
            <a:r>
              <a:rPr dirty="0" sz="1400" spc="-114" i="1">
                <a:latin typeface="Arial"/>
                <a:cs typeface="Arial"/>
              </a:rPr>
              <a:t> </a:t>
            </a:r>
            <a:r>
              <a:rPr dirty="0" sz="1400" spc="-90" i="1">
                <a:latin typeface="Arial"/>
                <a:cs typeface="Arial"/>
              </a:rPr>
              <a:t>малых</a:t>
            </a:r>
            <a:r>
              <a:rPr dirty="0" sz="1400" spc="-170" i="1">
                <a:latin typeface="Arial"/>
                <a:cs typeface="Arial"/>
              </a:rPr>
              <a:t> </a:t>
            </a:r>
            <a:r>
              <a:rPr dirty="0" sz="1400" spc="-95" i="1">
                <a:latin typeface="Arial"/>
                <a:cs typeface="Arial"/>
              </a:rPr>
              <a:t>городах</a:t>
            </a:r>
            <a:r>
              <a:rPr dirty="0" sz="1400" spc="-170" i="1">
                <a:latin typeface="Arial"/>
                <a:cs typeface="Arial"/>
              </a:rPr>
              <a:t> </a:t>
            </a:r>
            <a:r>
              <a:rPr dirty="0" sz="1400" spc="-55" i="1">
                <a:latin typeface="Arial"/>
                <a:cs typeface="Arial"/>
              </a:rPr>
              <a:t>осознают </a:t>
            </a:r>
            <a:r>
              <a:rPr dirty="0" sz="1400" spc="-70" i="1">
                <a:latin typeface="Arial"/>
                <a:cs typeface="Arial"/>
              </a:rPr>
              <a:t>свои</a:t>
            </a:r>
            <a:r>
              <a:rPr dirty="0" sz="1400" spc="-140" i="1">
                <a:latin typeface="Arial"/>
                <a:cs typeface="Arial"/>
              </a:rPr>
              <a:t> </a:t>
            </a:r>
            <a:r>
              <a:rPr dirty="0" sz="1400" spc="-90" i="1">
                <a:latin typeface="Arial"/>
                <a:cs typeface="Arial"/>
              </a:rPr>
              <a:t>барьеры</a:t>
            </a:r>
            <a:r>
              <a:rPr dirty="0" sz="1400" spc="-185" i="1">
                <a:latin typeface="Arial"/>
                <a:cs typeface="Arial"/>
              </a:rPr>
              <a:t> </a:t>
            </a:r>
            <a:r>
              <a:rPr dirty="0" sz="1400" spc="-100" i="1">
                <a:latin typeface="Arial"/>
                <a:cs typeface="Arial"/>
              </a:rPr>
              <a:t>(психологический,</a:t>
            </a:r>
            <a:r>
              <a:rPr dirty="0" sz="1400" spc="-215" i="1">
                <a:latin typeface="Arial"/>
                <a:cs typeface="Arial"/>
              </a:rPr>
              <a:t> </a:t>
            </a:r>
            <a:r>
              <a:rPr dirty="0" sz="1400" spc="-10" i="1">
                <a:latin typeface="Arial"/>
                <a:cs typeface="Arial"/>
              </a:rPr>
              <a:t>цифровой, </a:t>
            </a:r>
            <a:r>
              <a:rPr dirty="0" sz="1400" spc="-105" i="1">
                <a:latin typeface="Arial"/>
                <a:cs typeface="Arial"/>
              </a:rPr>
              <a:t>информационный)</a:t>
            </a:r>
            <a:r>
              <a:rPr dirty="0" sz="1400" spc="-130" i="1">
                <a:latin typeface="Arial"/>
                <a:cs typeface="Arial"/>
              </a:rPr>
              <a:t> </a:t>
            </a:r>
            <a:r>
              <a:rPr dirty="0" sz="1400" spc="-75" i="1">
                <a:latin typeface="Arial"/>
                <a:cs typeface="Arial"/>
              </a:rPr>
              <a:t>после</a:t>
            </a:r>
            <a:r>
              <a:rPr dirty="0" sz="1400" spc="-150" i="1">
                <a:latin typeface="Arial"/>
                <a:cs typeface="Arial"/>
              </a:rPr>
              <a:t> </a:t>
            </a:r>
            <a:r>
              <a:rPr dirty="0" sz="1400" spc="-95" i="1">
                <a:latin typeface="Arial"/>
                <a:cs typeface="Arial"/>
              </a:rPr>
              <a:t>потери</a:t>
            </a:r>
            <a:r>
              <a:rPr dirty="0" sz="1400" spc="-155" i="1">
                <a:latin typeface="Arial"/>
                <a:cs typeface="Arial"/>
              </a:rPr>
              <a:t> </a:t>
            </a:r>
            <a:r>
              <a:rPr dirty="0" sz="1400" spc="-85" i="1">
                <a:latin typeface="Arial"/>
                <a:cs typeface="Arial"/>
              </a:rPr>
              <a:t>работы</a:t>
            </a:r>
            <a:r>
              <a:rPr dirty="0" sz="1400" spc="-200" i="1">
                <a:latin typeface="Arial"/>
                <a:cs typeface="Arial"/>
              </a:rPr>
              <a:t> </a:t>
            </a:r>
            <a:r>
              <a:rPr dirty="0" sz="1400" i="1">
                <a:latin typeface="Arial"/>
                <a:cs typeface="Arial"/>
              </a:rPr>
              <a:t>и</a:t>
            </a:r>
            <a:r>
              <a:rPr dirty="0" sz="1400" spc="-150" i="1">
                <a:latin typeface="Arial"/>
                <a:cs typeface="Arial"/>
              </a:rPr>
              <a:t> </a:t>
            </a:r>
            <a:r>
              <a:rPr dirty="0" sz="1400" spc="-10" i="1">
                <a:latin typeface="Arial"/>
                <a:cs typeface="Arial"/>
              </a:rPr>
              <a:t>готовы </a:t>
            </a:r>
            <a:r>
              <a:rPr dirty="0" sz="1400" spc="-95" i="1">
                <a:latin typeface="Arial"/>
                <a:cs typeface="Arial"/>
              </a:rPr>
              <a:t>принять</a:t>
            </a:r>
            <a:r>
              <a:rPr dirty="0" sz="1400" spc="-105" i="1">
                <a:latin typeface="Arial"/>
                <a:cs typeface="Arial"/>
              </a:rPr>
              <a:t> </a:t>
            </a:r>
            <a:r>
              <a:rPr dirty="0" sz="1400" spc="-95" i="1">
                <a:latin typeface="Arial"/>
                <a:cs typeface="Arial"/>
              </a:rPr>
              <a:t>помощь</a:t>
            </a:r>
            <a:r>
              <a:rPr dirty="0" sz="1400" spc="-200" i="1">
                <a:latin typeface="Arial"/>
                <a:cs typeface="Arial"/>
              </a:rPr>
              <a:t> </a:t>
            </a:r>
            <a:r>
              <a:rPr dirty="0" sz="1400" i="1">
                <a:latin typeface="Arial"/>
                <a:cs typeface="Arial"/>
              </a:rPr>
              <a:t>в</a:t>
            </a:r>
            <a:r>
              <a:rPr dirty="0" sz="1400" spc="-100" i="1">
                <a:latin typeface="Arial"/>
                <a:cs typeface="Arial"/>
              </a:rPr>
              <a:t> </a:t>
            </a:r>
            <a:r>
              <a:rPr dirty="0" sz="1400" spc="-90" i="1">
                <a:latin typeface="Arial"/>
                <a:cs typeface="Arial"/>
              </a:rPr>
              <a:t>виде</a:t>
            </a:r>
            <a:r>
              <a:rPr dirty="0" sz="1400" spc="-165" i="1">
                <a:latin typeface="Arial"/>
                <a:cs typeface="Arial"/>
              </a:rPr>
              <a:t> </a:t>
            </a:r>
            <a:r>
              <a:rPr dirty="0" sz="1400" spc="-100" i="1">
                <a:latin typeface="Arial"/>
                <a:cs typeface="Arial"/>
              </a:rPr>
              <a:t>персонализированного</a:t>
            </a:r>
            <a:r>
              <a:rPr dirty="0" sz="1400" spc="-160" i="1">
                <a:latin typeface="Arial"/>
                <a:cs typeface="Arial"/>
              </a:rPr>
              <a:t> </a:t>
            </a:r>
            <a:r>
              <a:rPr dirty="0" sz="1400" spc="-10" i="1">
                <a:latin typeface="Arial"/>
                <a:cs typeface="Arial"/>
              </a:rPr>
              <a:t>плана. </a:t>
            </a:r>
            <a:r>
              <a:rPr dirty="0" sz="1400" spc="-90" b="1">
                <a:latin typeface="Arial"/>
                <a:cs typeface="Arial"/>
              </a:rPr>
              <a:t>Вопрос:</a:t>
            </a:r>
            <a:r>
              <a:rPr dirty="0" sz="1400" spc="-229" b="1">
                <a:latin typeface="Arial"/>
                <a:cs typeface="Arial"/>
              </a:rPr>
              <a:t> </a:t>
            </a:r>
            <a:r>
              <a:rPr dirty="0" sz="1400" spc="-75" b="1">
                <a:latin typeface="Arial"/>
                <a:cs typeface="Arial"/>
              </a:rPr>
              <a:t>Какие</a:t>
            </a:r>
            <a:r>
              <a:rPr dirty="0" sz="1400" spc="-155" b="1">
                <a:latin typeface="Arial"/>
                <a:cs typeface="Arial"/>
              </a:rPr>
              <a:t> </a:t>
            </a:r>
            <a:r>
              <a:rPr dirty="0" sz="1400" spc="-90" b="1">
                <a:latin typeface="Arial"/>
                <a:cs typeface="Arial"/>
              </a:rPr>
              <a:t>барьеры</a:t>
            </a:r>
            <a:r>
              <a:rPr dirty="0" sz="1400" spc="-220" b="1">
                <a:latin typeface="Arial"/>
                <a:cs typeface="Arial"/>
              </a:rPr>
              <a:t> </a:t>
            </a:r>
            <a:r>
              <a:rPr dirty="0" sz="1400" spc="-60" b="1">
                <a:latin typeface="Arial"/>
                <a:cs typeface="Arial"/>
              </a:rPr>
              <a:t>вы</a:t>
            </a:r>
            <a:r>
              <a:rPr dirty="0" sz="1400" spc="-125" b="1">
                <a:latin typeface="Arial"/>
                <a:cs typeface="Arial"/>
              </a:rPr>
              <a:t> </a:t>
            </a:r>
            <a:r>
              <a:rPr dirty="0" sz="1400" spc="-100" b="1">
                <a:latin typeface="Arial"/>
                <a:cs typeface="Arial"/>
              </a:rPr>
              <a:t>испытываете</a:t>
            </a:r>
            <a:r>
              <a:rPr dirty="0" sz="1400" spc="-15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после </a:t>
            </a:r>
            <a:r>
              <a:rPr dirty="0" sz="1400" spc="-95" b="1">
                <a:latin typeface="Arial"/>
                <a:cs typeface="Arial"/>
              </a:rPr>
              <a:t>потери</a:t>
            </a:r>
            <a:r>
              <a:rPr dirty="0" sz="1400" spc="-175" b="1">
                <a:latin typeface="Arial"/>
                <a:cs typeface="Arial"/>
              </a:rPr>
              <a:t> </a:t>
            </a:r>
            <a:r>
              <a:rPr dirty="0" sz="1400" spc="-80" b="1">
                <a:latin typeface="Arial"/>
                <a:cs typeface="Arial"/>
              </a:rPr>
              <a:t>работы</a:t>
            </a:r>
            <a:r>
              <a:rPr dirty="0" sz="1400" spc="-22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и</a:t>
            </a:r>
            <a:r>
              <a:rPr dirty="0" sz="1400" spc="-175" b="1">
                <a:latin typeface="Arial"/>
                <a:cs typeface="Arial"/>
              </a:rPr>
              <a:t> </a:t>
            </a:r>
            <a:r>
              <a:rPr dirty="0" sz="1400" spc="-90" b="1">
                <a:latin typeface="Arial"/>
                <a:cs typeface="Arial"/>
              </a:rPr>
              <a:t>насколько</a:t>
            </a:r>
            <a:r>
              <a:rPr dirty="0" sz="1400" spc="-165" b="1">
                <a:latin typeface="Arial"/>
                <a:cs typeface="Arial"/>
              </a:rPr>
              <a:t> </a:t>
            </a:r>
            <a:r>
              <a:rPr dirty="0" sz="1400" spc="-100" b="1">
                <a:latin typeface="Arial"/>
                <a:cs typeface="Arial"/>
              </a:rPr>
              <a:t>готовы</a:t>
            </a:r>
            <a:r>
              <a:rPr dirty="0" sz="1400" spc="-130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принять </a:t>
            </a:r>
            <a:r>
              <a:rPr dirty="0" sz="1400" spc="-95" b="1">
                <a:latin typeface="Arial"/>
                <a:cs typeface="Arial"/>
              </a:rPr>
              <a:t>помощь</a:t>
            </a:r>
            <a:r>
              <a:rPr dirty="0" sz="1400" spc="-200" b="1">
                <a:latin typeface="Arial"/>
                <a:cs typeface="Arial"/>
              </a:rPr>
              <a:t> </a:t>
            </a:r>
            <a:r>
              <a:rPr dirty="0" sz="1400" spc="-45" b="1">
                <a:latin typeface="Arial"/>
                <a:cs typeface="Arial"/>
              </a:rPr>
              <a:t>для</a:t>
            </a:r>
            <a:r>
              <a:rPr dirty="0" sz="1400" spc="-229" b="1">
                <a:latin typeface="Arial"/>
                <a:cs typeface="Arial"/>
              </a:rPr>
              <a:t> </a:t>
            </a:r>
            <a:r>
              <a:rPr dirty="0" sz="1400" spc="-60" b="1">
                <a:latin typeface="Arial"/>
                <a:cs typeface="Arial"/>
              </a:rPr>
              <a:t>их</a:t>
            </a:r>
            <a:r>
              <a:rPr dirty="0" sz="1400" spc="-18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преодоления?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629275" y="1285875"/>
            <a:ext cx="3162300" cy="3657600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300672" y="656653"/>
            <a:ext cx="5123180" cy="26003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55" b="1">
                <a:solidFill>
                  <a:srgbClr val="FFFFFF"/>
                </a:solidFill>
                <a:latin typeface="Arial"/>
                <a:cs typeface="Arial"/>
              </a:rPr>
              <a:t>Ключевые</a:t>
            </a:r>
            <a:r>
              <a:rPr dirty="0" sz="1400" spc="-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выводы: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99500"/>
              </a:lnSpc>
              <a:spcBef>
                <a:spcPts val="60"/>
              </a:spcBef>
            </a:pPr>
            <a:r>
              <a:rPr dirty="0" sz="1400" spc="-60" b="1" i="1">
                <a:solidFill>
                  <a:srgbClr val="FFFFFF"/>
                </a:solidFill>
                <a:latin typeface="Arial"/>
                <a:cs typeface="Arial"/>
              </a:rPr>
              <a:t>Подтверждено:</a:t>
            </a:r>
            <a:r>
              <a:rPr dirty="0" sz="1400" spc="-3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5" b="1">
                <a:solidFill>
                  <a:srgbClr val="FFFFFF"/>
                </a:solidFill>
                <a:latin typeface="Arial"/>
                <a:cs typeface="Arial"/>
              </a:rPr>
              <a:t>психологический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5" b="1">
                <a:solidFill>
                  <a:srgbClr val="FFFFFF"/>
                </a:solidFill>
                <a:latin typeface="Arial"/>
                <a:cs typeface="Arial"/>
              </a:rPr>
              <a:t>барьер: </a:t>
            </a:r>
            <a:r>
              <a:rPr dirty="0" sz="1400" spc="-35" b="1">
                <a:solidFill>
                  <a:srgbClr val="FFFFFF"/>
                </a:solidFill>
                <a:latin typeface="Arial"/>
                <a:cs typeface="Arial"/>
              </a:rPr>
              <a:t>"нет</a:t>
            </a:r>
            <a:r>
              <a:rPr dirty="0" sz="14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веры", </a:t>
            </a:r>
            <a:r>
              <a:rPr dirty="0" sz="1400" spc="-60" b="1">
                <a:solidFill>
                  <a:srgbClr val="FFFFFF"/>
                </a:solidFill>
                <a:latin typeface="Arial"/>
                <a:cs typeface="Arial"/>
              </a:rPr>
              <a:t>информационный</a:t>
            </a:r>
            <a:r>
              <a:rPr dirty="0" sz="14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60" b="1">
                <a:solidFill>
                  <a:srgbClr val="FFFFFF"/>
                </a:solidFill>
                <a:latin typeface="Arial"/>
                <a:cs typeface="Arial"/>
              </a:rPr>
              <a:t>барьер:</a:t>
            </a:r>
            <a:r>
              <a:rPr dirty="0" sz="1400" spc="-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35" b="1">
                <a:solidFill>
                  <a:srgbClr val="FFFFFF"/>
                </a:solidFill>
                <a:latin typeface="Arial"/>
                <a:cs typeface="Arial"/>
              </a:rPr>
              <a:t>"не</a:t>
            </a:r>
            <a:r>
              <a:rPr dirty="0" sz="1400" spc="-1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5" b="1">
                <a:solidFill>
                  <a:srgbClr val="FFFFFF"/>
                </a:solidFill>
                <a:latin typeface="Arial"/>
                <a:cs typeface="Arial"/>
              </a:rPr>
              <a:t>знаю,</a:t>
            </a:r>
            <a:r>
              <a:rPr dirty="0" sz="14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dirty="0" sz="14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45" b="1">
                <a:solidFill>
                  <a:srgbClr val="FFFFFF"/>
                </a:solidFill>
                <a:latin typeface="Arial"/>
                <a:cs typeface="Arial"/>
              </a:rPr>
              <a:t>чего</a:t>
            </a:r>
            <a:r>
              <a:rPr dirty="0" sz="1400" spc="-10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начать" </a:t>
            </a:r>
            <a:r>
              <a:rPr dirty="0" sz="1400" spc="-60" b="1" i="1">
                <a:solidFill>
                  <a:srgbClr val="FFFFFF"/>
                </a:solidFill>
                <a:latin typeface="Arial"/>
                <a:cs typeface="Arial"/>
              </a:rPr>
              <a:t>Опровергнуто:</a:t>
            </a:r>
            <a:r>
              <a:rPr dirty="0" sz="1400" spc="-2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0" b="1">
                <a:solidFill>
                  <a:srgbClr val="FFFFFF"/>
                </a:solidFill>
                <a:latin typeface="Arial"/>
                <a:cs typeface="Arial"/>
              </a:rPr>
              <a:t>цифровой</a:t>
            </a:r>
            <a:r>
              <a:rPr dirty="0" sz="1400" spc="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5" b="1">
                <a:solidFill>
                  <a:srgbClr val="FFFFFF"/>
                </a:solidFill>
                <a:latin typeface="Arial"/>
                <a:cs typeface="Arial"/>
              </a:rPr>
              <a:t>барьер</a:t>
            </a:r>
            <a:r>
              <a:rPr dirty="0" sz="14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5" b="1">
                <a:solidFill>
                  <a:srgbClr val="FFFFFF"/>
                </a:solidFill>
                <a:latin typeface="Arial"/>
                <a:cs typeface="Arial"/>
              </a:rPr>
              <a:t>недооценивается:</a:t>
            </a:r>
            <a:r>
              <a:rPr dirty="0" sz="14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умение </a:t>
            </a:r>
            <a:r>
              <a:rPr dirty="0" sz="1400" spc="-60" b="1">
                <a:solidFill>
                  <a:srgbClr val="FFFFFF"/>
                </a:solidFill>
                <a:latin typeface="Arial"/>
                <a:cs typeface="Arial"/>
              </a:rPr>
              <a:t>пользоваться</a:t>
            </a:r>
            <a:r>
              <a:rPr dirty="0" sz="1400" spc="-55" b="1">
                <a:solidFill>
                  <a:srgbClr val="FFFFFF"/>
                </a:solidFill>
                <a:latin typeface="Arial"/>
                <a:cs typeface="Arial"/>
              </a:rPr>
              <a:t> телефоном</a:t>
            </a:r>
            <a:r>
              <a:rPr dirty="0" sz="1400" spc="-1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не</a:t>
            </a:r>
            <a:r>
              <a:rPr dirty="0" sz="1400" spc="-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0" b="1">
                <a:solidFill>
                  <a:srgbClr val="FFFFFF"/>
                </a:solidFill>
                <a:latin typeface="Arial"/>
                <a:cs typeface="Arial"/>
              </a:rPr>
              <a:t>связано</a:t>
            </a:r>
            <a:r>
              <a:rPr dirty="0" sz="1400" spc="-1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dirty="0" sz="1400" spc="-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5" b="1">
                <a:solidFill>
                  <a:srgbClr val="FFFFFF"/>
                </a:solidFill>
                <a:latin typeface="Arial"/>
                <a:cs typeface="Arial"/>
              </a:rPr>
              <a:t>работой</a:t>
            </a:r>
            <a:r>
              <a:rPr dirty="0" sz="1400" spc="-10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dirty="0" sz="14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FFFFFF"/>
                </a:solidFill>
                <a:latin typeface="Arial"/>
                <a:cs typeface="Arial"/>
              </a:rPr>
              <a:t>job- 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платформах</a:t>
            </a:r>
            <a:endParaRPr sz="1400">
              <a:latin typeface="Arial"/>
              <a:cs typeface="Arial"/>
            </a:endParaRPr>
          </a:p>
          <a:p>
            <a:pPr marL="12700" marR="23495">
              <a:lnSpc>
                <a:spcPts val="1650"/>
              </a:lnSpc>
              <a:spcBef>
                <a:spcPts val="125"/>
              </a:spcBef>
            </a:pPr>
            <a:r>
              <a:rPr dirty="0" sz="1400" spc="-55" b="1" i="1">
                <a:solidFill>
                  <a:srgbClr val="FFFFFF"/>
                </a:solidFill>
                <a:latin typeface="Arial"/>
                <a:cs typeface="Arial"/>
              </a:rPr>
              <a:t>Главный</a:t>
            </a:r>
            <a:r>
              <a:rPr dirty="0" sz="1400" spc="-8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0" b="1" i="1">
                <a:solidFill>
                  <a:srgbClr val="FFFFFF"/>
                </a:solidFill>
                <a:latin typeface="Arial"/>
                <a:cs typeface="Arial"/>
              </a:rPr>
              <a:t>мотиватор:</a:t>
            </a:r>
            <a:r>
              <a:rPr dirty="0" sz="1400" spc="-8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5" b="1">
                <a:solidFill>
                  <a:srgbClr val="FFFFFF"/>
                </a:solidFill>
                <a:latin typeface="Arial"/>
                <a:cs typeface="Arial"/>
              </a:rPr>
              <a:t>возвращение</a:t>
            </a:r>
            <a:r>
              <a:rPr dirty="0" sz="14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0" b="1">
                <a:solidFill>
                  <a:srgbClr val="FFFFFF"/>
                </a:solidFill>
                <a:latin typeface="Arial"/>
                <a:cs typeface="Arial"/>
              </a:rPr>
              <a:t>чувства</a:t>
            </a:r>
            <a:r>
              <a:rPr dirty="0" sz="14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5" b="1">
                <a:solidFill>
                  <a:srgbClr val="FFFFFF"/>
                </a:solidFill>
                <a:latin typeface="Arial"/>
                <a:cs typeface="Arial"/>
              </a:rPr>
              <a:t>контроля</a:t>
            </a:r>
            <a:r>
              <a:rPr dirty="0" sz="1400" spc="-1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через </a:t>
            </a:r>
            <a:r>
              <a:rPr dirty="0" sz="1400" spc="-55" b="1">
                <a:solidFill>
                  <a:srgbClr val="FFFFFF"/>
                </a:solidFill>
                <a:latin typeface="Arial"/>
                <a:cs typeface="Arial"/>
              </a:rPr>
              <a:t>пошаговый</a:t>
            </a:r>
            <a:r>
              <a:rPr dirty="0" sz="1400" spc="-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FFFFFF"/>
                </a:solidFill>
                <a:latin typeface="Arial"/>
                <a:cs typeface="Arial"/>
              </a:rPr>
              <a:t>план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605"/>
              </a:lnSpc>
            </a:pPr>
            <a:r>
              <a:rPr dirty="0" sz="1400" spc="-60" b="1" i="1">
                <a:solidFill>
                  <a:srgbClr val="FFFFFF"/>
                </a:solidFill>
                <a:latin typeface="Arial"/>
                <a:cs typeface="Arial"/>
              </a:rPr>
              <a:t>Человеческий</a:t>
            </a:r>
            <a:r>
              <a:rPr dirty="0" sz="1400" spc="-8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0" b="1" i="1">
                <a:solidFill>
                  <a:srgbClr val="FFFFFF"/>
                </a:solidFill>
                <a:latin typeface="Arial"/>
                <a:cs typeface="Arial"/>
              </a:rPr>
              <a:t>фактор:</a:t>
            </a:r>
            <a:r>
              <a:rPr dirty="0" sz="1400" spc="-3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45" b="1">
                <a:solidFill>
                  <a:srgbClr val="FFFFFF"/>
                </a:solidFill>
                <a:latin typeface="Arial"/>
                <a:cs typeface="Arial"/>
              </a:rPr>
              <a:t>живой</a:t>
            </a:r>
            <a:r>
              <a:rPr dirty="0" sz="1400" spc="-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0" b="1">
                <a:solidFill>
                  <a:srgbClr val="FFFFFF"/>
                </a:solidFill>
                <a:latin typeface="Arial"/>
                <a:cs typeface="Arial"/>
              </a:rPr>
              <a:t>куратор</a:t>
            </a:r>
            <a:r>
              <a:rPr dirty="0" sz="14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0" b="1">
                <a:solidFill>
                  <a:srgbClr val="FFFFFF"/>
                </a:solidFill>
                <a:latin typeface="Arial"/>
                <a:cs typeface="Arial"/>
              </a:rPr>
              <a:t>увеличивает</a:t>
            </a:r>
            <a:r>
              <a:rPr dirty="0" sz="14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доверие</a:t>
            </a:r>
            <a:endParaRPr sz="1400">
              <a:latin typeface="Arial"/>
              <a:cs typeface="Arial"/>
            </a:endParaRPr>
          </a:p>
          <a:p>
            <a:pPr marL="12700" marR="383540">
              <a:lnSpc>
                <a:spcPct val="100600"/>
              </a:lnSpc>
              <a:spcBef>
                <a:spcPts val="40"/>
              </a:spcBef>
            </a:pP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dirty="0" sz="1400" spc="-1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45" b="1">
                <a:solidFill>
                  <a:srgbClr val="FFFFFF"/>
                </a:solidFill>
                <a:latin typeface="Arial"/>
                <a:cs typeface="Arial"/>
              </a:rPr>
              <a:t>70%</a:t>
            </a:r>
            <a:r>
              <a:rPr dirty="0" sz="1400" spc="-50" b="1">
                <a:solidFill>
                  <a:srgbClr val="FFFFFF"/>
                </a:solidFill>
                <a:latin typeface="Arial"/>
                <a:cs typeface="Arial"/>
              </a:rPr>
              <a:t> по</a:t>
            </a:r>
            <a:r>
              <a:rPr dirty="0" sz="14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60" b="1">
                <a:solidFill>
                  <a:srgbClr val="FFFFFF"/>
                </a:solidFill>
                <a:latin typeface="Arial"/>
                <a:cs typeface="Arial"/>
              </a:rPr>
              <a:t>сравнению</a:t>
            </a:r>
            <a:r>
              <a:rPr dirty="0" sz="1400" spc="-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dirty="0" sz="1400" spc="-10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60" b="1">
                <a:solidFill>
                  <a:srgbClr val="FFFFFF"/>
                </a:solidFill>
                <a:latin typeface="Arial"/>
                <a:cs typeface="Arial"/>
              </a:rPr>
              <a:t>автоматизированной</a:t>
            </a:r>
            <a:r>
              <a:rPr dirty="0" sz="14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системой </a:t>
            </a:r>
            <a:r>
              <a:rPr dirty="0" sz="1400" spc="-55" b="1" i="1">
                <a:solidFill>
                  <a:srgbClr val="FFFFFF"/>
                </a:solidFill>
                <a:latin typeface="Arial"/>
                <a:cs typeface="Arial"/>
              </a:rPr>
              <a:t>Эффективный</a:t>
            </a:r>
            <a:r>
              <a:rPr dirty="0" sz="1400" spc="-3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60" b="1" i="1">
                <a:solidFill>
                  <a:srgbClr val="FFFFFF"/>
                </a:solidFill>
                <a:latin typeface="Arial"/>
                <a:cs typeface="Arial"/>
              </a:rPr>
              <a:t>канал:</a:t>
            </a:r>
            <a:r>
              <a:rPr dirty="0" sz="1400" spc="-5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5" b="1">
                <a:solidFill>
                  <a:srgbClr val="FFFFFF"/>
                </a:solidFill>
                <a:latin typeface="Arial"/>
                <a:cs typeface="Arial"/>
              </a:rPr>
              <a:t>истории</a:t>
            </a:r>
            <a:r>
              <a:rPr dirty="0" sz="14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5" b="1">
                <a:solidFill>
                  <a:srgbClr val="FFFFFF"/>
                </a:solidFill>
                <a:latin typeface="Arial"/>
                <a:cs typeface="Arial"/>
              </a:rPr>
              <a:t>успеха</a:t>
            </a:r>
            <a:r>
              <a:rPr dirty="0" sz="1400" spc="-1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dirty="0" sz="1400" spc="-1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0" b="1">
                <a:solidFill>
                  <a:srgbClr val="FFFFFF"/>
                </a:solidFill>
                <a:latin typeface="Arial"/>
                <a:cs typeface="Arial"/>
              </a:rPr>
              <a:t>местных</a:t>
            </a:r>
            <a:r>
              <a:rPr dirty="0" sz="14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60" b="1">
                <a:solidFill>
                  <a:srgbClr val="FFFFFF"/>
                </a:solidFill>
                <a:latin typeface="Arial"/>
                <a:cs typeface="Arial"/>
              </a:rPr>
              <a:t>СМИ</a:t>
            </a:r>
            <a:r>
              <a:rPr dirty="0" sz="14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0" b="1">
                <a:solidFill>
                  <a:srgbClr val="FFFFFF"/>
                </a:solidFill>
                <a:latin typeface="Arial"/>
                <a:cs typeface="Arial"/>
              </a:rPr>
              <a:t>и 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мессенджерах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/>
              <a:t>Описание</a:t>
            </a:r>
            <a:r>
              <a:rPr dirty="0" spc="190"/>
              <a:t> </a:t>
            </a:r>
            <a:r>
              <a:rPr dirty="0" spc="-10"/>
              <a:t>продукта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257175" y="2914650"/>
            <a:ext cx="3743325" cy="2038350"/>
          </a:xfrm>
          <a:custGeom>
            <a:avLst/>
            <a:gdLst/>
            <a:ahLst/>
            <a:cxnLst/>
            <a:rect l="l" t="t" r="r" b="b"/>
            <a:pathLst>
              <a:path w="3743325" h="2038350">
                <a:moveTo>
                  <a:pt x="3743325" y="0"/>
                </a:moveTo>
                <a:lnTo>
                  <a:pt x="0" y="0"/>
                </a:lnTo>
                <a:lnTo>
                  <a:pt x="0" y="2038350"/>
                </a:lnTo>
                <a:lnTo>
                  <a:pt x="3743325" y="2038350"/>
                </a:lnTo>
                <a:lnTo>
                  <a:pt x="3743325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240347" y="665416"/>
            <a:ext cx="3561079" cy="4288790"/>
          </a:xfrm>
          <a:prstGeom prst="rect">
            <a:avLst/>
          </a:prstGeom>
        </p:spPr>
        <p:txBody>
          <a:bodyPr wrap="square" lIns="0" tIns="19050" rIns="0" bIns="0" rtlCol="0" vert="horz">
            <a:spAutoFit/>
          </a:bodyPr>
          <a:lstStyle/>
          <a:p>
            <a:pPr marL="25400" marR="334010">
              <a:lnSpc>
                <a:spcPct val="96600"/>
              </a:lnSpc>
              <a:spcBef>
                <a:spcPts val="150"/>
              </a:spcBef>
            </a:pPr>
            <a:r>
              <a:rPr dirty="0" sz="1200" b="1">
                <a:latin typeface="Arial"/>
                <a:cs typeface="Arial"/>
              </a:rPr>
              <a:t>Продукт:</a:t>
            </a:r>
            <a:r>
              <a:rPr dirty="0" sz="1200" spc="5" b="1">
                <a:latin typeface="Arial"/>
                <a:cs typeface="Arial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Мобильное</a:t>
            </a:r>
            <a:r>
              <a:rPr dirty="0" sz="1200" spc="-80">
                <a:latin typeface="Microsoft Sans Serif"/>
                <a:cs typeface="Microsoft Sans Serif"/>
              </a:rPr>
              <a:t> </a:t>
            </a:r>
            <a:r>
              <a:rPr dirty="0" sz="1200" spc="-30">
                <a:latin typeface="Microsoft Sans Serif"/>
                <a:cs typeface="Microsoft Sans Serif"/>
              </a:rPr>
              <a:t>приложение</a:t>
            </a:r>
            <a:r>
              <a:rPr dirty="0" sz="1200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«Трамплин </a:t>
            </a:r>
            <a:r>
              <a:rPr dirty="0" sz="1200" spc="-20">
                <a:latin typeface="Arial MT"/>
                <a:cs typeface="Arial MT"/>
              </a:rPr>
              <a:t>50+»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 spc="495">
                <a:latin typeface="Microsoft Sans Serif"/>
                <a:cs typeface="Microsoft Sans Serif"/>
              </a:rPr>
              <a:t>—</a:t>
            </a:r>
            <a:r>
              <a:rPr dirty="0" sz="1200" spc="-15">
                <a:latin typeface="Microsoft Sans Serif"/>
                <a:cs typeface="Microsoft Sans Serif"/>
              </a:rPr>
              <a:t> </a:t>
            </a:r>
            <a:r>
              <a:rPr dirty="0" sz="1200" spc="-30">
                <a:latin typeface="Microsoft Sans Serif"/>
                <a:cs typeface="Microsoft Sans Serif"/>
              </a:rPr>
              <a:t>персонализированный</a:t>
            </a:r>
            <a:r>
              <a:rPr dirty="0" sz="1200">
                <a:latin typeface="Microsoft Sans Serif"/>
                <a:cs typeface="Microsoft Sans Serif"/>
              </a:rPr>
              <a:t> </a:t>
            </a:r>
            <a:r>
              <a:rPr dirty="0" sz="1200" spc="-40">
                <a:latin typeface="Microsoft Sans Serif"/>
                <a:cs typeface="Microsoft Sans Serif"/>
              </a:rPr>
              <a:t>помощник</a:t>
            </a:r>
            <a:r>
              <a:rPr dirty="0" sz="1200" spc="-5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по </a:t>
            </a:r>
            <a:r>
              <a:rPr dirty="0" sz="1200" spc="-30">
                <a:latin typeface="Microsoft Sans Serif"/>
                <a:cs typeface="Microsoft Sans Serif"/>
              </a:rPr>
              <a:t>трудоустройству</a:t>
            </a:r>
            <a:r>
              <a:rPr dirty="0" sz="1200" spc="4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для</a:t>
            </a:r>
            <a:r>
              <a:rPr dirty="0" sz="1200" spc="-15">
                <a:latin typeface="Microsoft Sans Serif"/>
                <a:cs typeface="Microsoft Sans Serif"/>
              </a:rPr>
              <a:t> </a:t>
            </a:r>
            <a:r>
              <a:rPr dirty="0" sz="1200" spc="-35">
                <a:latin typeface="Microsoft Sans Serif"/>
                <a:cs typeface="Microsoft Sans Serif"/>
              </a:rPr>
              <a:t>соискателей</a:t>
            </a:r>
            <a:r>
              <a:rPr dirty="0" sz="1200" spc="-45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50+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5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25400">
              <a:lnSpc>
                <a:spcPct val="100000"/>
              </a:lnSpc>
            </a:pPr>
            <a:r>
              <a:rPr dirty="0" sz="1400" spc="-10" i="1">
                <a:latin typeface="Arial"/>
                <a:cs typeface="Arial"/>
              </a:rPr>
              <a:t>Ключевые</a:t>
            </a:r>
            <a:r>
              <a:rPr dirty="0" sz="1400" spc="-35" i="1">
                <a:latin typeface="Arial"/>
                <a:cs typeface="Arial"/>
              </a:rPr>
              <a:t> </a:t>
            </a:r>
            <a:r>
              <a:rPr dirty="0" sz="1400" spc="-10" i="1">
                <a:latin typeface="Arial"/>
                <a:cs typeface="Arial"/>
              </a:rPr>
              <a:t>функции:</a:t>
            </a:r>
            <a:endParaRPr sz="1400">
              <a:latin typeface="Arial"/>
              <a:cs typeface="Arial"/>
            </a:endParaRPr>
          </a:p>
          <a:p>
            <a:pPr marL="12700" marR="1007744" indent="170815">
              <a:lnSpc>
                <a:spcPts val="1430"/>
              </a:lnSpc>
              <a:spcBef>
                <a:spcPts val="80"/>
              </a:spcBef>
              <a:buAutoNum type="arabicPeriod"/>
              <a:tabLst>
                <a:tab pos="183515" algn="l"/>
              </a:tabLst>
            </a:pPr>
            <a:r>
              <a:rPr dirty="0" sz="1200">
                <a:latin typeface="Microsoft Sans Serif"/>
                <a:cs typeface="Microsoft Sans Serif"/>
              </a:rPr>
              <a:t>Персональный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план</a:t>
            </a:r>
            <a:r>
              <a:rPr dirty="0" sz="1200">
                <a:latin typeface="Arial MT"/>
                <a:cs typeface="Arial MT"/>
              </a:rPr>
              <a:t>-</a:t>
            </a:r>
            <a:r>
              <a:rPr dirty="0" sz="1200">
                <a:latin typeface="Microsoft Sans Serif"/>
                <a:cs typeface="Microsoft Sans Serif"/>
              </a:rPr>
              <a:t>навигатор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 spc="-50">
                <a:latin typeface="Microsoft Sans Serif"/>
                <a:cs typeface="Microsoft Sans Serif"/>
              </a:rPr>
              <a:t>с </a:t>
            </a:r>
            <a:r>
              <a:rPr dirty="0" sz="1200">
                <a:latin typeface="Microsoft Sans Serif"/>
                <a:cs typeface="Microsoft Sans Serif"/>
              </a:rPr>
              <a:t>ежедневными</a:t>
            </a:r>
            <a:r>
              <a:rPr dirty="0" sz="1200" spc="-5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микро</a:t>
            </a:r>
            <a:r>
              <a:rPr dirty="0" sz="1200" spc="-10">
                <a:latin typeface="Arial MT"/>
                <a:cs typeface="Arial MT"/>
              </a:rPr>
              <a:t>-</a:t>
            </a:r>
            <a:r>
              <a:rPr dirty="0" sz="1200" spc="-10">
                <a:latin typeface="Microsoft Sans Serif"/>
                <a:cs typeface="Microsoft Sans Serif"/>
              </a:rPr>
              <a:t>шагами</a:t>
            </a:r>
            <a:endParaRPr sz="1200">
              <a:latin typeface="Microsoft Sans Serif"/>
              <a:cs typeface="Microsoft Sans Serif"/>
            </a:endParaRPr>
          </a:p>
          <a:p>
            <a:pPr marL="184150" indent="-171450">
              <a:lnSpc>
                <a:spcPts val="1380"/>
              </a:lnSpc>
              <a:buAutoNum type="arabicPeriod"/>
              <a:tabLst>
                <a:tab pos="184150" algn="l"/>
              </a:tabLst>
            </a:pPr>
            <a:r>
              <a:rPr dirty="0" sz="1200">
                <a:latin typeface="Microsoft Sans Serif"/>
                <a:cs typeface="Microsoft Sans Serif"/>
              </a:rPr>
              <a:t>Конструктор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"живого</a:t>
            </a:r>
            <a:r>
              <a:rPr dirty="0" sz="1200" spc="-4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резюме"</a:t>
            </a:r>
            <a:r>
              <a:rPr dirty="0" sz="1200" spc="-3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с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видео</a:t>
            </a:r>
            <a:r>
              <a:rPr dirty="0" sz="1200" spc="-10">
                <a:latin typeface="Arial MT"/>
                <a:cs typeface="Arial MT"/>
              </a:rPr>
              <a:t>-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ts val="1435"/>
              </a:lnSpc>
              <a:spcBef>
                <a:spcPts val="65"/>
              </a:spcBef>
            </a:pPr>
            <a:r>
              <a:rPr dirty="0" sz="1200" spc="-10">
                <a:latin typeface="Microsoft Sans Serif"/>
                <a:cs typeface="Microsoft Sans Serif"/>
              </a:rPr>
              <a:t>советами</a:t>
            </a:r>
            <a:endParaRPr sz="1200">
              <a:latin typeface="Microsoft Sans Serif"/>
              <a:cs typeface="Microsoft Sans Serif"/>
            </a:endParaRPr>
          </a:p>
          <a:p>
            <a:pPr marL="183515" indent="-170815">
              <a:lnSpc>
                <a:spcPts val="1430"/>
              </a:lnSpc>
              <a:buAutoNum type="arabicPeriod" startAt="3"/>
              <a:tabLst>
                <a:tab pos="183515" algn="l"/>
              </a:tabLst>
            </a:pPr>
            <a:r>
              <a:rPr dirty="0" sz="1200">
                <a:latin typeface="Microsoft Sans Serif"/>
                <a:cs typeface="Microsoft Sans Serif"/>
              </a:rPr>
              <a:t>Закрытый</a:t>
            </a:r>
            <a:r>
              <a:rPr dirty="0" sz="1200" spc="-1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чат</a:t>
            </a:r>
            <a:r>
              <a:rPr dirty="0" sz="1200" spc="-3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с</a:t>
            </a:r>
            <a:r>
              <a:rPr dirty="0" sz="1200" spc="-1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карьерным</a:t>
            </a:r>
            <a:r>
              <a:rPr dirty="0" sz="1200" spc="-10">
                <a:latin typeface="Microsoft Sans Serif"/>
                <a:cs typeface="Microsoft Sans Serif"/>
              </a:rPr>
              <a:t> куратором</a:t>
            </a:r>
            <a:endParaRPr sz="1200">
              <a:latin typeface="Microsoft Sans Serif"/>
              <a:cs typeface="Microsoft Sans Serif"/>
            </a:endParaRPr>
          </a:p>
          <a:p>
            <a:pPr marL="12700" marR="772795" indent="170815">
              <a:lnSpc>
                <a:spcPts val="1430"/>
              </a:lnSpc>
              <a:spcBef>
                <a:spcPts val="50"/>
              </a:spcBef>
              <a:buAutoNum type="arabicPeriod" startAt="3"/>
              <a:tabLst>
                <a:tab pos="183515" algn="l"/>
              </a:tabLst>
            </a:pPr>
            <a:r>
              <a:rPr dirty="0" sz="1200">
                <a:latin typeface="Microsoft Sans Serif"/>
                <a:cs typeface="Microsoft Sans Serif"/>
              </a:rPr>
              <a:t>Подборка</a:t>
            </a:r>
            <a:r>
              <a:rPr dirty="0" sz="1200" spc="-5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вакансий</a:t>
            </a:r>
            <a:r>
              <a:rPr dirty="0" sz="1200" spc="2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от </a:t>
            </a:r>
            <a:r>
              <a:rPr dirty="0" sz="1200" spc="-10">
                <a:latin typeface="Microsoft Sans Serif"/>
                <a:cs typeface="Microsoft Sans Serif"/>
              </a:rPr>
              <a:t>проверенных работодателей</a:t>
            </a:r>
            <a:endParaRPr sz="1200">
              <a:latin typeface="Microsoft Sans Serif"/>
              <a:cs typeface="Microsoft Sans Serif"/>
            </a:endParaRPr>
          </a:p>
          <a:p>
            <a:pPr marL="13335">
              <a:lnSpc>
                <a:spcPts val="1435"/>
              </a:lnSpc>
              <a:spcBef>
                <a:spcPts val="875"/>
              </a:spcBef>
            </a:pPr>
            <a:r>
              <a:rPr dirty="0" sz="1200" spc="-10">
                <a:latin typeface="Microsoft Sans Serif"/>
                <a:cs typeface="Microsoft Sans Serif"/>
              </a:rPr>
              <a:t>Технологии:</a:t>
            </a:r>
            <a:endParaRPr sz="1200">
              <a:latin typeface="Microsoft Sans Serif"/>
              <a:cs typeface="Microsoft Sans Serif"/>
            </a:endParaRPr>
          </a:p>
          <a:p>
            <a:pPr lvl="1" marL="186690" indent="-173355">
              <a:lnSpc>
                <a:spcPts val="1430"/>
              </a:lnSpc>
              <a:buChar char="•"/>
              <a:tabLst>
                <a:tab pos="186690" algn="l"/>
              </a:tabLst>
            </a:pPr>
            <a:r>
              <a:rPr dirty="0" sz="1200" spc="-25">
                <a:latin typeface="Microsoft Sans Serif"/>
                <a:cs typeface="Microsoft Sans Serif"/>
              </a:rPr>
              <a:t>Кроссплатформенная</a:t>
            </a:r>
            <a:r>
              <a:rPr dirty="0" sz="1200" spc="20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разработка</a:t>
            </a:r>
            <a:r>
              <a:rPr dirty="0" sz="1200" spc="-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(React</a:t>
            </a:r>
            <a:r>
              <a:rPr dirty="0" sz="1200" spc="-4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Native)</a:t>
            </a:r>
            <a:endParaRPr sz="1200">
              <a:latin typeface="Microsoft Sans Serif"/>
              <a:cs typeface="Microsoft Sans Serif"/>
            </a:endParaRPr>
          </a:p>
          <a:p>
            <a:pPr lvl="1" marL="186690" indent="-173355">
              <a:lnSpc>
                <a:spcPts val="1430"/>
              </a:lnSpc>
              <a:buFont typeface="Microsoft Sans Serif"/>
              <a:buChar char="•"/>
              <a:tabLst>
                <a:tab pos="186690" algn="l"/>
              </a:tabLst>
            </a:pPr>
            <a:r>
              <a:rPr dirty="0" sz="1200" spc="-25">
                <a:latin typeface="Arial MT"/>
                <a:cs typeface="Arial MT"/>
              </a:rPr>
              <a:t>Cloud-</a:t>
            </a:r>
            <a:r>
              <a:rPr dirty="0" sz="1200" spc="-20">
                <a:latin typeface="Microsoft Sans Serif"/>
                <a:cs typeface="Microsoft Sans Serif"/>
              </a:rPr>
              <a:t>хостинг</a:t>
            </a:r>
            <a:r>
              <a:rPr dirty="0" sz="120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(Yandex Cloud)</a:t>
            </a:r>
            <a:endParaRPr sz="1200">
              <a:latin typeface="Microsoft Sans Serif"/>
              <a:cs typeface="Microsoft Sans Serif"/>
            </a:endParaRPr>
          </a:p>
          <a:p>
            <a:pPr lvl="1" marL="186690" indent="-173355">
              <a:lnSpc>
                <a:spcPts val="1435"/>
              </a:lnSpc>
              <a:buChar char="•"/>
              <a:tabLst>
                <a:tab pos="186690" algn="l"/>
              </a:tabLst>
            </a:pPr>
            <a:r>
              <a:rPr dirty="0" sz="1200">
                <a:latin typeface="Microsoft Sans Serif"/>
                <a:cs typeface="Microsoft Sans Serif"/>
              </a:rPr>
              <a:t>REST</a:t>
            </a:r>
            <a:r>
              <a:rPr dirty="0" sz="1200" spc="6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API</a:t>
            </a:r>
            <a:r>
              <a:rPr dirty="0" sz="1200" spc="-6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для </a:t>
            </a:r>
            <a:r>
              <a:rPr dirty="0" sz="1200" spc="-20">
                <a:latin typeface="Microsoft Sans Serif"/>
                <a:cs typeface="Microsoft Sans Serif"/>
              </a:rPr>
              <a:t>интеграции</a:t>
            </a:r>
            <a:r>
              <a:rPr dirty="0" sz="1200" spc="-3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с</a:t>
            </a:r>
            <a:r>
              <a:rPr dirty="0" sz="1200" spc="45">
                <a:latin typeface="Microsoft Sans Serif"/>
                <a:cs typeface="Microsoft Sans Serif"/>
              </a:rPr>
              <a:t> </a:t>
            </a:r>
            <a:r>
              <a:rPr dirty="0" sz="1200" spc="-35">
                <a:latin typeface="Microsoft Sans Serif"/>
                <a:cs typeface="Microsoft Sans Serif"/>
              </a:rPr>
              <a:t>job</a:t>
            </a:r>
            <a:r>
              <a:rPr dirty="0" sz="1200" spc="-35">
                <a:latin typeface="Arial MT"/>
                <a:cs typeface="Arial MT"/>
              </a:rPr>
              <a:t>-</a:t>
            </a:r>
            <a:r>
              <a:rPr dirty="0" sz="1200" spc="-10">
                <a:latin typeface="Microsoft Sans Serif"/>
                <a:cs typeface="Microsoft Sans Serif"/>
              </a:rPr>
              <a:t>порталами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805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3335">
              <a:lnSpc>
                <a:spcPts val="1435"/>
              </a:lnSpc>
              <a:spcBef>
                <a:spcPts val="5"/>
              </a:spcBef>
            </a:pPr>
            <a:r>
              <a:rPr dirty="0" sz="1200" spc="-30">
                <a:latin typeface="Microsoft Sans Serif"/>
                <a:cs typeface="Microsoft Sans Serif"/>
              </a:rPr>
              <a:t>Технические</a:t>
            </a:r>
            <a:r>
              <a:rPr dirty="0" sz="1200" spc="2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параметры:</a:t>
            </a:r>
            <a:endParaRPr sz="1200">
              <a:latin typeface="Microsoft Sans Serif"/>
              <a:cs typeface="Microsoft Sans Serif"/>
            </a:endParaRPr>
          </a:p>
          <a:p>
            <a:pPr marL="175260" indent="-161925">
              <a:lnSpc>
                <a:spcPts val="1435"/>
              </a:lnSpc>
              <a:buAutoNum type="arabicPeriod"/>
              <a:tabLst>
                <a:tab pos="175260" algn="l"/>
              </a:tabLst>
            </a:pPr>
            <a:r>
              <a:rPr dirty="0" sz="1200" spc="-20">
                <a:latin typeface="Microsoft Sans Serif"/>
                <a:cs typeface="Microsoft Sans Serif"/>
              </a:rPr>
              <a:t>Поддержка</a:t>
            </a:r>
            <a:r>
              <a:rPr dirty="0" sz="1200" spc="-40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Android</a:t>
            </a:r>
            <a:r>
              <a:rPr dirty="0" sz="1200" spc="-3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9.0+</a:t>
            </a:r>
            <a:r>
              <a:rPr dirty="0" sz="1200" spc="-6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и</a:t>
            </a:r>
            <a:r>
              <a:rPr dirty="0" sz="1200" spc="2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iOS</a:t>
            </a:r>
            <a:r>
              <a:rPr dirty="0" sz="1200" spc="-20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13+</a:t>
            </a:r>
            <a:endParaRPr sz="1200">
              <a:latin typeface="Microsoft Sans Serif"/>
              <a:cs typeface="Microsoft Sans Serif"/>
            </a:endParaRPr>
          </a:p>
          <a:p>
            <a:pPr marL="174625" indent="-161290">
              <a:lnSpc>
                <a:spcPts val="1435"/>
              </a:lnSpc>
              <a:spcBef>
                <a:spcPts val="60"/>
              </a:spcBef>
              <a:buAutoNum type="arabicPeriod"/>
              <a:tabLst>
                <a:tab pos="174625" algn="l"/>
              </a:tabLst>
            </a:pPr>
            <a:r>
              <a:rPr dirty="0" sz="1200" spc="-10">
                <a:latin typeface="Microsoft Sans Serif"/>
                <a:cs typeface="Microsoft Sans Serif"/>
              </a:rPr>
              <a:t>Авторизация</a:t>
            </a:r>
            <a:r>
              <a:rPr dirty="0" sz="1200" spc="-3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по</a:t>
            </a:r>
            <a:r>
              <a:rPr dirty="0" sz="1200" spc="-50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номеру</a:t>
            </a:r>
            <a:r>
              <a:rPr dirty="0" sz="1200" spc="-5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телефона</a:t>
            </a:r>
            <a:endParaRPr sz="1200">
              <a:latin typeface="Microsoft Sans Serif"/>
              <a:cs typeface="Microsoft Sans Serif"/>
            </a:endParaRPr>
          </a:p>
          <a:p>
            <a:pPr marL="13335" marR="325120" indent="161290">
              <a:lnSpc>
                <a:spcPts val="1430"/>
              </a:lnSpc>
              <a:spcBef>
                <a:spcPts val="50"/>
              </a:spcBef>
              <a:buAutoNum type="arabicPeriod"/>
              <a:tabLst>
                <a:tab pos="174625" algn="l"/>
              </a:tabLst>
            </a:pPr>
            <a:r>
              <a:rPr dirty="0" sz="1200">
                <a:latin typeface="Microsoft Sans Serif"/>
                <a:cs typeface="Microsoft Sans Serif"/>
              </a:rPr>
              <a:t>Работа</a:t>
            </a:r>
            <a:r>
              <a:rPr dirty="0" sz="1200" spc="-3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с</a:t>
            </a:r>
            <a:r>
              <a:rPr dirty="0" sz="1200" spc="-40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оффлайн</a:t>
            </a:r>
            <a:r>
              <a:rPr dirty="0" sz="1200" spc="-20">
                <a:latin typeface="Arial MT"/>
                <a:cs typeface="Arial MT"/>
              </a:rPr>
              <a:t>-</a:t>
            </a:r>
            <a:r>
              <a:rPr dirty="0" sz="1200" spc="-30">
                <a:latin typeface="Microsoft Sans Serif"/>
                <a:cs typeface="Microsoft Sans Serif"/>
              </a:rPr>
              <a:t>режимом</a:t>
            </a:r>
            <a:r>
              <a:rPr dirty="0" sz="1200" spc="3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для</a:t>
            </a:r>
            <a:r>
              <a:rPr dirty="0" sz="1200" spc="-1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ключевых функций</a:t>
            </a:r>
            <a:endParaRPr sz="1200">
              <a:latin typeface="Microsoft Sans Serif"/>
              <a:cs typeface="Microsoft Sans Serif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62675" y="676275"/>
            <a:ext cx="2724150" cy="4095750"/>
          </a:xfrm>
          <a:prstGeom prst="rect">
            <a:avLst/>
          </a:prstGeom>
        </p:spPr>
      </p:pic>
      <p:grpSp>
        <p:nvGrpSpPr>
          <p:cNvPr id="6" name="object 6" descr=""/>
          <p:cNvGrpSpPr/>
          <p:nvPr/>
        </p:nvGrpSpPr>
        <p:grpSpPr>
          <a:xfrm>
            <a:off x="3810000" y="638175"/>
            <a:ext cx="2243455" cy="4415155"/>
            <a:chOff x="3810000" y="638175"/>
            <a:chExt cx="2243455" cy="4415155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10000" y="2809811"/>
              <a:ext cx="2243201" cy="2243201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38575" y="638175"/>
              <a:ext cx="2190750" cy="219075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/>
              <a:t>Сценарий</a:t>
            </a:r>
            <a:r>
              <a:rPr dirty="0" spc="165"/>
              <a:t> </a:t>
            </a:r>
            <a:r>
              <a:rPr dirty="0" spc="-10"/>
              <a:t>использования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34327" y="771524"/>
            <a:ext cx="4566285" cy="42195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800" i="1">
                <a:latin typeface="Arial"/>
                <a:cs typeface="Arial"/>
              </a:rPr>
              <a:t>Базовый</a:t>
            </a:r>
            <a:r>
              <a:rPr dirty="0" sz="1800" spc="-35" i="1">
                <a:latin typeface="Arial"/>
                <a:cs typeface="Arial"/>
              </a:rPr>
              <a:t> </a:t>
            </a:r>
            <a:r>
              <a:rPr dirty="0" sz="1800" spc="-10" i="1">
                <a:latin typeface="Arial"/>
                <a:cs typeface="Arial"/>
              </a:rPr>
              <a:t>сценарий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800" i="1">
                <a:latin typeface="Arial"/>
                <a:cs typeface="Arial"/>
              </a:rPr>
              <a:t>использования</a:t>
            </a:r>
            <a:r>
              <a:rPr dirty="0" sz="1800" spc="-100" i="1">
                <a:latin typeface="Arial"/>
                <a:cs typeface="Arial"/>
              </a:rPr>
              <a:t> </a:t>
            </a:r>
            <a:r>
              <a:rPr dirty="0" sz="1800" spc="-10" i="1">
                <a:latin typeface="Arial"/>
                <a:cs typeface="Arial"/>
              </a:rPr>
              <a:t>продукта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1964"/>
              </a:lnSpc>
              <a:spcBef>
                <a:spcPts val="20"/>
              </a:spcBef>
            </a:pPr>
            <a:r>
              <a:rPr dirty="0" sz="1800" i="1">
                <a:latin typeface="Arial"/>
                <a:cs typeface="Arial"/>
              </a:rPr>
              <a:t>«Трамплин</a:t>
            </a:r>
            <a:r>
              <a:rPr dirty="0" sz="1800" spc="-65" i="1">
                <a:latin typeface="Arial"/>
                <a:cs typeface="Arial"/>
              </a:rPr>
              <a:t> </a:t>
            </a:r>
            <a:r>
              <a:rPr dirty="0" sz="1800" spc="-20" i="1">
                <a:latin typeface="Arial"/>
                <a:cs typeface="Arial"/>
              </a:rPr>
              <a:t>50+»</a:t>
            </a:r>
            <a:endParaRPr sz="1800">
              <a:latin typeface="Arial"/>
              <a:cs typeface="Arial"/>
            </a:endParaRPr>
          </a:p>
          <a:p>
            <a:pPr marL="241935" indent="-227965">
              <a:lnSpc>
                <a:spcPts val="1664"/>
              </a:lnSpc>
              <a:buAutoNum type="arabicPeriod"/>
              <a:tabLst>
                <a:tab pos="241935" algn="l"/>
              </a:tabLst>
            </a:pPr>
            <a:r>
              <a:rPr dirty="0" sz="1550">
                <a:latin typeface="Microsoft Sans Serif"/>
                <a:cs typeface="Microsoft Sans Serif"/>
              </a:rPr>
              <a:t>Минимальный</a:t>
            </a:r>
            <a:r>
              <a:rPr dirty="0" sz="1550" spc="220">
                <a:latin typeface="Microsoft Sans Serif"/>
                <a:cs typeface="Microsoft Sans Serif"/>
              </a:rPr>
              <a:t> </a:t>
            </a:r>
            <a:r>
              <a:rPr dirty="0" sz="1550">
                <a:latin typeface="Microsoft Sans Serif"/>
                <a:cs typeface="Microsoft Sans Serif"/>
              </a:rPr>
              <a:t>входной</a:t>
            </a:r>
            <a:r>
              <a:rPr dirty="0" sz="1550" spc="220">
                <a:latin typeface="Microsoft Sans Serif"/>
                <a:cs typeface="Microsoft Sans Serif"/>
              </a:rPr>
              <a:t> </a:t>
            </a:r>
            <a:r>
              <a:rPr dirty="0" sz="1550">
                <a:latin typeface="Microsoft Sans Serif"/>
                <a:cs typeface="Microsoft Sans Serif"/>
              </a:rPr>
              <a:t>барьер</a:t>
            </a:r>
            <a:r>
              <a:rPr dirty="0" sz="1550" spc="195">
                <a:latin typeface="Microsoft Sans Serif"/>
                <a:cs typeface="Microsoft Sans Serif"/>
              </a:rPr>
              <a:t> </a:t>
            </a:r>
            <a:r>
              <a:rPr dirty="0" sz="1550" spc="615">
                <a:latin typeface="Microsoft Sans Serif"/>
                <a:cs typeface="Microsoft Sans Serif"/>
              </a:rPr>
              <a:t>—</a:t>
            </a:r>
            <a:endParaRPr sz="1550">
              <a:latin typeface="Microsoft Sans Serif"/>
              <a:cs typeface="Microsoft Sans Serif"/>
            </a:endParaRPr>
          </a:p>
          <a:p>
            <a:pPr marL="13970">
              <a:lnSpc>
                <a:spcPct val="100000"/>
              </a:lnSpc>
              <a:spcBef>
                <a:spcPts val="20"/>
              </a:spcBef>
            </a:pPr>
            <a:r>
              <a:rPr dirty="0" sz="1550">
                <a:latin typeface="Microsoft Sans Serif"/>
                <a:cs typeface="Microsoft Sans Serif"/>
              </a:rPr>
              <a:t>регистрация</a:t>
            </a:r>
            <a:r>
              <a:rPr dirty="0" sz="1550" spc="95">
                <a:latin typeface="Microsoft Sans Serif"/>
                <a:cs typeface="Microsoft Sans Serif"/>
              </a:rPr>
              <a:t> </a:t>
            </a:r>
            <a:r>
              <a:rPr dirty="0" sz="1550">
                <a:latin typeface="Microsoft Sans Serif"/>
                <a:cs typeface="Microsoft Sans Serif"/>
              </a:rPr>
              <a:t>по</a:t>
            </a:r>
            <a:r>
              <a:rPr dirty="0" sz="1550" spc="165">
                <a:latin typeface="Microsoft Sans Serif"/>
                <a:cs typeface="Microsoft Sans Serif"/>
              </a:rPr>
              <a:t> </a:t>
            </a:r>
            <a:r>
              <a:rPr dirty="0" sz="1550">
                <a:latin typeface="Microsoft Sans Serif"/>
                <a:cs typeface="Microsoft Sans Serif"/>
              </a:rPr>
              <a:t>номеру</a:t>
            </a:r>
            <a:r>
              <a:rPr dirty="0" sz="1550" spc="85">
                <a:latin typeface="Microsoft Sans Serif"/>
                <a:cs typeface="Microsoft Sans Serif"/>
              </a:rPr>
              <a:t> </a:t>
            </a:r>
            <a:r>
              <a:rPr dirty="0" sz="1550" spc="-10">
                <a:latin typeface="Microsoft Sans Serif"/>
                <a:cs typeface="Microsoft Sans Serif"/>
              </a:rPr>
              <a:t>телефона</a:t>
            </a:r>
            <a:endParaRPr sz="1550">
              <a:latin typeface="Microsoft Sans Serif"/>
              <a:cs typeface="Microsoft Sans Serif"/>
            </a:endParaRPr>
          </a:p>
          <a:p>
            <a:pPr marL="13970" marR="50800" indent="227965">
              <a:lnSpc>
                <a:spcPct val="103699"/>
              </a:lnSpc>
              <a:spcBef>
                <a:spcPts val="20"/>
              </a:spcBef>
              <a:buAutoNum type="arabicPeriod" startAt="2"/>
              <a:tabLst>
                <a:tab pos="241935" algn="l"/>
              </a:tabLst>
            </a:pPr>
            <a:r>
              <a:rPr dirty="0" sz="1550">
                <a:latin typeface="Microsoft Sans Serif"/>
                <a:cs typeface="Microsoft Sans Serif"/>
              </a:rPr>
              <a:t>Ответы</a:t>
            </a:r>
            <a:r>
              <a:rPr dirty="0" sz="1550" spc="165">
                <a:latin typeface="Microsoft Sans Serif"/>
                <a:cs typeface="Microsoft Sans Serif"/>
              </a:rPr>
              <a:t> </a:t>
            </a:r>
            <a:r>
              <a:rPr dirty="0" sz="1550">
                <a:latin typeface="Microsoft Sans Serif"/>
                <a:cs typeface="Microsoft Sans Serif"/>
              </a:rPr>
              <a:t>на</a:t>
            </a:r>
            <a:r>
              <a:rPr dirty="0" sz="1550" spc="30">
                <a:latin typeface="Microsoft Sans Serif"/>
                <a:cs typeface="Microsoft Sans Serif"/>
              </a:rPr>
              <a:t> </a:t>
            </a:r>
            <a:r>
              <a:rPr dirty="0" sz="1550">
                <a:latin typeface="Microsoft Sans Serif"/>
                <a:cs typeface="Microsoft Sans Serif"/>
              </a:rPr>
              <a:t>вопросы</a:t>
            </a:r>
            <a:r>
              <a:rPr dirty="0" sz="1550" spc="155">
                <a:latin typeface="Microsoft Sans Serif"/>
                <a:cs typeface="Microsoft Sans Serif"/>
              </a:rPr>
              <a:t> </a:t>
            </a:r>
            <a:r>
              <a:rPr dirty="0" sz="1550" spc="665">
                <a:latin typeface="Microsoft Sans Serif"/>
                <a:cs typeface="Microsoft Sans Serif"/>
              </a:rPr>
              <a:t>—</a:t>
            </a:r>
            <a:r>
              <a:rPr dirty="0" sz="1550" spc="125">
                <a:latin typeface="Microsoft Sans Serif"/>
                <a:cs typeface="Microsoft Sans Serif"/>
              </a:rPr>
              <a:t> </a:t>
            </a:r>
            <a:r>
              <a:rPr dirty="0" sz="1550" spc="-10">
                <a:latin typeface="Microsoft Sans Serif"/>
                <a:cs typeface="Microsoft Sans Serif"/>
              </a:rPr>
              <a:t>пользователь </a:t>
            </a:r>
            <a:r>
              <a:rPr dirty="0" sz="1550">
                <a:latin typeface="Microsoft Sans Serif"/>
                <a:cs typeface="Microsoft Sans Serif"/>
              </a:rPr>
              <a:t>отвечает</a:t>
            </a:r>
            <a:r>
              <a:rPr dirty="0" sz="1550" spc="120">
                <a:latin typeface="Microsoft Sans Serif"/>
                <a:cs typeface="Microsoft Sans Serif"/>
              </a:rPr>
              <a:t> </a:t>
            </a:r>
            <a:r>
              <a:rPr dirty="0" sz="1550">
                <a:latin typeface="Microsoft Sans Serif"/>
                <a:cs typeface="Microsoft Sans Serif"/>
              </a:rPr>
              <a:t>на</a:t>
            </a:r>
            <a:r>
              <a:rPr dirty="0" sz="1550" spc="114">
                <a:latin typeface="Microsoft Sans Serif"/>
                <a:cs typeface="Microsoft Sans Serif"/>
              </a:rPr>
              <a:t> </a:t>
            </a:r>
            <a:r>
              <a:rPr dirty="0" sz="1550">
                <a:latin typeface="Microsoft Sans Serif"/>
                <a:cs typeface="Microsoft Sans Serif"/>
              </a:rPr>
              <a:t>опросник</a:t>
            </a:r>
            <a:r>
              <a:rPr dirty="0" sz="1550" spc="75">
                <a:latin typeface="Microsoft Sans Serif"/>
                <a:cs typeface="Microsoft Sans Serif"/>
              </a:rPr>
              <a:t> </a:t>
            </a:r>
            <a:r>
              <a:rPr dirty="0" sz="1550">
                <a:latin typeface="Microsoft Sans Serif"/>
                <a:cs typeface="Microsoft Sans Serif"/>
              </a:rPr>
              <a:t>или</a:t>
            </a:r>
            <a:r>
              <a:rPr dirty="0" sz="1550" spc="114">
                <a:latin typeface="Microsoft Sans Serif"/>
                <a:cs typeface="Microsoft Sans Serif"/>
              </a:rPr>
              <a:t> </a:t>
            </a:r>
            <a:r>
              <a:rPr dirty="0" sz="1550">
                <a:latin typeface="Microsoft Sans Serif"/>
                <a:cs typeface="Microsoft Sans Serif"/>
              </a:rPr>
              <a:t>анкету,</a:t>
            </a:r>
            <a:r>
              <a:rPr dirty="0" sz="1550" spc="105">
                <a:latin typeface="Microsoft Sans Serif"/>
                <a:cs typeface="Microsoft Sans Serif"/>
              </a:rPr>
              <a:t> </a:t>
            </a:r>
            <a:r>
              <a:rPr dirty="0" sz="1550" spc="-10">
                <a:latin typeface="Microsoft Sans Serif"/>
                <a:cs typeface="Microsoft Sans Serif"/>
              </a:rPr>
              <a:t>которая </a:t>
            </a:r>
            <a:r>
              <a:rPr dirty="0" sz="1550">
                <a:latin typeface="Microsoft Sans Serif"/>
                <a:cs typeface="Microsoft Sans Serif"/>
              </a:rPr>
              <a:t>помогает</a:t>
            </a:r>
            <a:r>
              <a:rPr dirty="0" sz="1550" spc="135">
                <a:latin typeface="Microsoft Sans Serif"/>
                <a:cs typeface="Microsoft Sans Serif"/>
              </a:rPr>
              <a:t> </a:t>
            </a:r>
            <a:r>
              <a:rPr dirty="0" sz="1550">
                <a:latin typeface="Microsoft Sans Serif"/>
                <a:cs typeface="Microsoft Sans Serif"/>
              </a:rPr>
              <a:t>определить</a:t>
            </a:r>
            <a:r>
              <a:rPr dirty="0" sz="1550" spc="110">
                <a:latin typeface="Microsoft Sans Serif"/>
                <a:cs typeface="Microsoft Sans Serif"/>
              </a:rPr>
              <a:t> </a:t>
            </a:r>
            <a:r>
              <a:rPr dirty="0" sz="1550">
                <a:latin typeface="Microsoft Sans Serif"/>
                <a:cs typeface="Microsoft Sans Serif"/>
              </a:rPr>
              <a:t>его</a:t>
            </a:r>
            <a:r>
              <a:rPr dirty="0" sz="1550" spc="135">
                <a:latin typeface="Microsoft Sans Serif"/>
                <a:cs typeface="Microsoft Sans Serif"/>
              </a:rPr>
              <a:t> </a:t>
            </a:r>
            <a:r>
              <a:rPr dirty="0" sz="1550">
                <a:latin typeface="Microsoft Sans Serif"/>
                <a:cs typeface="Microsoft Sans Serif"/>
              </a:rPr>
              <a:t>текущие</a:t>
            </a:r>
            <a:r>
              <a:rPr dirty="0" sz="1550" spc="135">
                <a:latin typeface="Microsoft Sans Serif"/>
                <a:cs typeface="Microsoft Sans Serif"/>
              </a:rPr>
              <a:t> </a:t>
            </a:r>
            <a:r>
              <a:rPr dirty="0" sz="1550" spc="-10">
                <a:latin typeface="Microsoft Sans Serif"/>
                <a:cs typeface="Microsoft Sans Serif"/>
              </a:rPr>
              <a:t>потребности </a:t>
            </a:r>
            <a:r>
              <a:rPr dirty="0" sz="1550">
                <a:latin typeface="Microsoft Sans Serif"/>
                <a:cs typeface="Microsoft Sans Serif"/>
              </a:rPr>
              <a:t>и</a:t>
            </a:r>
            <a:r>
              <a:rPr dirty="0" sz="1550" spc="70">
                <a:latin typeface="Microsoft Sans Serif"/>
                <a:cs typeface="Microsoft Sans Serif"/>
              </a:rPr>
              <a:t> </a:t>
            </a:r>
            <a:r>
              <a:rPr dirty="0" sz="1550" spc="-10">
                <a:latin typeface="Microsoft Sans Serif"/>
                <a:cs typeface="Microsoft Sans Serif"/>
              </a:rPr>
              <a:t>интересы</a:t>
            </a:r>
            <a:endParaRPr sz="1550">
              <a:latin typeface="Microsoft Sans Serif"/>
              <a:cs typeface="Microsoft Sans Serif"/>
            </a:endParaRPr>
          </a:p>
          <a:p>
            <a:pPr marL="13970" marR="5080" indent="227329">
              <a:lnSpc>
                <a:spcPts val="1950"/>
              </a:lnSpc>
              <a:spcBef>
                <a:spcPts val="10"/>
              </a:spcBef>
              <a:buAutoNum type="arabicPeriod" startAt="2"/>
              <a:tabLst>
                <a:tab pos="241300" algn="l"/>
              </a:tabLst>
            </a:pPr>
            <a:r>
              <a:rPr dirty="0" sz="1550">
                <a:latin typeface="Microsoft Sans Serif"/>
                <a:cs typeface="Microsoft Sans Serif"/>
              </a:rPr>
              <a:t>Определение</a:t>
            </a:r>
            <a:r>
              <a:rPr dirty="0" sz="1550" spc="140">
                <a:latin typeface="Microsoft Sans Serif"/>
                <a:cs typeface="Microsoft Sans Serif"/>
              </a:rPr>
              <a:t> </a:t>
            </a:r>
            <a:r>
              <a:rPr dirty="0" sz="1550">
                <a:latin typeface="Microsoft Sans Serif"/>
                <a:cs typeface="Microsoft Sans Serif"/>
              </a:rPr>
              <a:t>целей</a:t>
            </a:r>
            <a:r>
              <a:rPr dirty="0" sz="1550" spc="145">
                <a:latin typeface="Microsoft Sans Serif"/>
                <a:cs typeface="Microsoft Sans Serif"/>
              </a:rPr>
              <a:t> </a:t>
            </a:r>
            <a:r>
              <a:rPr dirty="0" sz="1550">
                <a:latin typeface="Microsoft Sans Serif"/>
                <a:cs typeface="Microsoft Sans Serif"/>
              </a:rPr>
              <a:t>и</a:t>
            </a:r>
            <a:r>
              <a:rPr dirty="0" sz="1550" spc="145">
                <a:latin typeface="Microsoft Sans Serif"/>
                <a:cs typeface="Microsoft Sans Serif"/>
              </a:rPr>
              <a:t> </a:t>
            </a:r>
            <a:r>
              <a:rPr dirty="0" sz="1550">
                <a:latin typeface="Microsoft Sans Serif"/>
                <a:cs typeface="Microsoft Sans Serif"/>
              </a:rPr>
              <a:t>барьеров</a:t>
            </a:r>
            <a:r>
              <a:rPr dirty="0" sz="1550" spc="145">
                <a:latin typeface="Microsoft Sans Serif"/>
                <a:cs typeface="Microsoft Sans Serif"/>
              </a:rPr>
              <a:t> </a:t>
            </a:r>
            <a:r>
              <a:rPr dirty="0" sz="1550" spc="655">
                <a:latin typeface="Microsoft Sans Serif"/>
                <a:cs typeface="Microsoft Sans Serif"/>
              </a:rPr>
              <a:t>—</a:t>
            </a:r>
            <a:r>
              <a:rPr dirty="0" sz="1550" spc="150">
                <a:latin typeface="Microsoft Sans Serif"/>
                <a:cs typeface="Microsoft Sans Serif"/>
              </a:rPr>
              <a:t> </a:t>
            </a:r>
            <a:r>
              <a:rPr dirty="0" sz="1550">
                <a:latin typeface="Microsoft Sans Serif"/>
                <a:cs typeface="Microsoft Sans Serif"/>
              </a:rPr>
              <a:t>на</a:t>
            </a:r>
            <a:r>
              <a:rPr dirty="0" sz="1550" spc="140">
                <a:latin typeface="Microsoft Sans Serif"/>
                <a:cs typeface="Microsoft Sans Serif"/>
              </a:rPr>
              <a:t> </a:t>
            </a:r>
            <a:r>
              <a:rPr dirty="0" sz="1550" spc="-10">
                <a:latin typeface="Microsoft Sans Serif"/>
                <a:cs typeface="Microsoft Sans Serif"/>
              </a:rPr>
              <a:t>основе </a:t>
            </a:r>
            <a:r>
              <a:rPr dirty="0" sz="1550">
                <a:latin typeface="Microsoft Sans Serif"/>
                <a:cs typeface="Microsoft Sans Serif"/>
              </a:rPr>
              <a:t>ответов</a:t>
            </a:r>
            <a:r>
              <a:rPr dirty="0" sz="1550" spc="185">
                <a:latin typeface="Microsoft Sans Serif"/>
                <a:cs typeface="Microsoft Sans Serif"/>
              </a:rPr>
              <a:t> </a:t>
            </a:r>
            <a:r>
              <a:rPr dirty="0" sz="1550">
                <a:latin typeface="Microsoft Sans Serif"/>
                <a:cs typeface="Microsoft Sans Serif"/>
              </a:rPr>
              <a:t>формируются</a:t>
            </a:r>
            <a:r>
              <a:rPr dirty="0" sz="1550" spc="170">
                <a:latin typeface="Microsoft Sans Serif"/>
                <a:cs typeface="Microsoft Sans Serif"/>
              </a:rPr>
              <a:t> </a:t>
            </a:r>
            <a:r>
              <a:rPr dirty="0" sz="1550">
                <a:latin typeface="Microsoft Sans Serif"/>
                <a:cs typeface="Microsoft Sans Serif"/>
              </a:rPr>
              <a:t>персональные</a:t>
            </a:r>
            <a:r>
              <a:rPr dirty="0" sz="1550" spc="240">
                <a:latin typeface="Microsoft Sans Serif"/>
                <a:cs typeface="Microsoft Sans Serif"/>
              </a:rPr>
              <a:t> </a:t>
            </a:r>
            <a:r>
              <a:rPr dirty="0" sz="1550">
                <a:latin typeface="Microsoft Sans Serif"/>
                <a:cs typeface="Microsoft Sans Serif"/>
              </a:rPr>
              <a:t>цели</a:t>
            </a:r>
            <a:r>
              <a:rPr dirty="0" sz="1550" spc="240">
                <a:latin typeface="Microsoft Sans Serif"/>
                <a:cs typeface="Microsoft Sans Serif"/>
              </a:rPr>
              <a:t> </a:t>
            </a:r>
            <a:r>
              <a:rPr dirty="0" sz="1550" spc="-50">
                <a:latin typeface="Microsoft Sans Serif"/>
                <a:cs typeface="Microsoft Sans Serif"/>
              </a:rPr>
              <a:t>и </a:t>
            </a:r>
            <a:r>
              <a:rPr dirty="0" sz="1550">
                <a:latin typeface="Microsoft Sans Serif"/>
                <a:cs typeface="Microsoft Sans Serif"/>
              </a:rPr>
              <a:t>выявляются</a:t>
            </a:r>
            <a:r>
              <a:rPr dirty="0" sz="1550" spc="204">
                <a:latin typeface="Microsoft Sans Serif"/>
                <a:cs typeface="Microsoft Sans Serif"/>
              </a:rPr>
              <a:t> </a:t>
            </a:r>
            <a:r>
              <a:rPr dirty="0" sz="1550">
                <a:latin typeface="Microsoft Sans Serif"/>
                <a:cs typeface="Microsoft Sans Serif"/>
              </a:rPr>
              <a:t>возможные</a:t>
            </a:r>
            <a:r>
              <a:rPr dirty="0" sz="1550" spc="85">
                <a:latin typeface="Microsoft Sans Serif"/>
                <a:cs typeface="Microsoft Sans Serif"/>
              </a:rPr>
              <a:t> </a:t>
            </a:r>
            <a:r>
              <a:rPr dirty="0" sz="1550" spc="-10">
                <a:latin typeface="Microsoft Sans Serif"/>
                <a:cs typeface="Microsoft Sans Serif"/>
              </a:rPr>
              <a:t>препятствия</a:t>
            </a:r>
            <a:endParaRPr sz="1550">
              <a:latin typeface="Microsoft Sans Serif"/>
              <a:cs typeface="Microsoft Sans Serif"/>
            </a:endParaRPr>
          </a:p>
          <a:p>
            <a:pPr marL="241300" indent="-227329">
              <a:lnSpc>
                <a:spcPts val="1805"/>
              </a:lnSpc>
              <a:buAutoNum type="arabicPeriod" startAt="2"/>
              <a:tabLst>
                <a:tab pos="241300" algn="l"/>
              </a:tabLst>
            </a:pPr>
            <a:r>
              <a:rPr dirty="0" sz="1550">
                <a:latin typeface="Microsoft Sans Serif"/>
                <a:cs typeface="Microsoft Sans Serif"/>
              </a:rPr>
              <a:t>Постепенное</a:t>
            </a:r>
            <a:r>
              <a:rPr dirty="0" sz="1550" spc="150">
                <a:latin typeface="Microsoft Sans Serif"/>
                <a:cs typeface="Microsoft Sans Serif"/>
              </a:rPr>
              <a:t> </a:t>
            </a:r>
            <a:r>
              <a:rPr dirty="0" sz="1550">
                <a:latin typeface="Microsoft Sans Serif"/>
                <a:cs typeface="Microsoft Sans Serif"/>
              </a:rPr>
              <a:t>вовлечение</a:t>
            </a:r>
            <a:r>
              <a:rPr dirty="0" sz="1550" spc="135">
                <a:latin typeface="Microsoft Sans Serif"/>
                <a:cs typeface="Microsoft Sans Serif"/>
              </a:rPr>
              <a:t> </a:t>
            </a:r>
            <a:r>
              <a:rPr dirty="0" sz="1550" spc="655">
                <a:latin typeface="Microsoft Sans Serif"/>
                <a:cs typeface="Microsoft Sans Serif"/>
              </a:rPr>
              <a:t>—</a:t>
            </a:r>
            <a:r>
              <a:rPr dirty="0" sz="1550" spc="160">
                <a:latin typeface="Microsoft Sans Serif"/>
                <a:cs typeface="Microsoft Sans Serif"/>
              </a:rPr>
              <a:t> </a:t>
            </a:r>
            <a:r>
              <a:rPr dirty="0" sz="1550">
                <a:latin typeface="Microsoft Sans Serif"/>
                <a:cs typeface="Microsoft Sans Serif"/>
              </a:rPr>
              <a:t>от</a:t>
            </a:r>
            <a:r>
              <a:rPr dirty="0" sz="1550" spc="160">
                <a:latin typeface="Microsoft Sans Serif"/>
                <a:cs typeface="Microsoft Sans Serif"/>
              </a:rPr>
              <a:t> </a:t>
            </a:r>
            <a:r>
              <a:rPr dirty="0" sz="1550" spc="-10">
                <a:latin typeface="Microsoft Sans Serif"/>
                <a:cs typeface="Microsoft Sans Serif"/>
              </a:rPr>
              <a:t>простых</a:t>
            </a:r>
            <a:endParaRPr sz="1550">
              <a:latin typeface="Microsoft Sans Serif"/>
              <a:cs typeface="Microsoft Sans Serif"/>
            </a:endParaRPr>
          </a:p>
          <a:p>
            <a:pPr marL="13970">
              <a:lnSpc>
                <a:spcPct val="100000"/>
              </a:lnSpc>
              <a:spcBef>
                <a:spcPts val="95"/>
              </a:spcBef>
            </a:pPr>
            <a:r>
              <a:rPr dirty="0" sz="1550" spc="-10">
                <a:latin typeface="Microsoft Sans Serif"/>
                <a:cs typeface="Microsoft Sans Serif"/>
              </a:rPr>
              <a:t>микро</a:t>
            </a:r>
            <a:r>
              <a:rPr dirty="0" sz="1550" spc="-10">
                <a:latin typeface="Arial MT"/>
                <a:cs typeface="Arial MT"/>
              </a:rPr>
              <a:t>-</a:t>
            </a:r>
            <a:r>
              <a:rPr dirty="0" sz="1550">
                <a:latin typeface="Microsoft Sans Serif"/>
                <a:cs typeface="Microsoft Sans Serif"/>
              </a:rPr>
              <a:t>шагов</a:t>
            </a:r>
            <a:r>
              <a:rPr dirty="0" sz="1550" spc="75">
                <a:latin typeface="Microsoft Sans Serif"/>
                <a:cs typeface="Microsoft Sans Serif"/>
              </a:rPr>
              <a:t> </a:t>
            </a:r>
            <a:r>
              <a:rPr dirty="0" sz="1550">
                <a:latin typeface="Microsoft Sans Serif"/>
                <a:cs typeface="Microsoft Sans Serif"/>
              </a:rPr>
              <a:t>к</a:t>
            </a:r>
            <a:r>
              <a:rPr dirty="0" sz="1550" spc="75">
                <a:latin typeface="Microsoft Sans Serif"/>
                <a:cs typeface="Microsoft Sans Serif"/>
              </a:rPr>
              <a:t> </a:t>
            </a:r>
            <a:r>
              <a:rPr dirty="0" sz="1550">
                <a:latin typeface="Microsoft Sans Serif"/>
                <a:cs typeface="Microsoft Sans Serif"/>
              </a:rPr>
              <a:t>сложным</a:t>
            </a:r>
            <a:r>
              <a:rPr dirty="0" sz="1550" spc="135">
                <a:latin typeface="Microsoft Sans Serif"/>
                <a:cs typeface="Microsoft Sans Serif"/>
              </a:rPr>
              <a:t> </a:t>
            </a:r>
            <a:r>
              <a:rPr dirty="0" sz="1550" spc="-10">
                <a:latin typeface="Microsoft Sans Serif"/>
                <a:cs typeface="Microsoft Sans Serif"/>
              </a:rPr>
              <a:t>действиям</a:t>
            </a:r>
            <a:endParaRPr sz="1550">
              <a:latin typeface="Microsoft Sans Serif"/>
              <a:cs typeface="Microsoft Sans Serif"/>
            </a:endParaRPr>
          </a:p>
          <a:p>
            <a:pPr marL="241300" indent="-227329">
              <a:lnSpc>
                <a:spcPct val="100000"/>
              </a:lnSpc>
              <a:spcBef>
                <a:spcPts val="15"/>
              </a:spcBef>
              <a:buAutoNum type="arabicPeriod" startAt="5"/>
              <a:tabLst>
                <a:tab pos="241300" algn="l"/>
              </a:tabLst>
            </a:pPr>
            <a:r>
              <a:rPr dirty="0" sz="1550">
                <a:latin typeface="Microsoft Sans Serif"/>
                <a:cs typeface="Microsoft Sans Serif"/>
              </a:rPr>
              <a:t>Двойная</a:t>
            </a:r>
            <a:r>
              <a:rPr dirty="0" sz="1550" spc="70">
                <a:latin typeface="Microsoft Sans Serif"/>
                <a:cs typeface="Microsoft Sans Serif"/>
              </a:rPr>
              <a:t> </a:t>
            </a:r>
            <a:r>
              <a:rPr dirty="0" sz="1550">
                <a:latin typeface="Microsoft Sans Serif"/>
                <a:cs typeface="Microsoft Sans Serif"/>
              </a:rPr>
              <a:t>поддержка</a:t>
            </a:r>
            <a:r>
              <a:rPr dirty="0" sz="1550" spc="70">
                <a:latin typeface="Microsoft Sans Serif"/>
                <a:cs typeface="Microsoft Sans Serif"/>
              </a:rPr>
              <a:t> </a:t>
            </a:r>
            <a:r>
              <a:rPr dirty="0" sz="1550" spc="655">
                <a:latin typeface="Microsoft Sans Serif"/>
                <a:cs typeface="Microsoft Sans Serif"/>
              </a:rPr>
              <a:t>—</a:t>
            </a:r>
            <a:r>
              <a:rPr dirty="0" sz="1550" spc="50">
                <a:latin typeface="Microsoft Sans Serif"/>
                <a:cs typeface="Microsoft Sans Serif"/>
              </a:rPr>
              <a:t> </a:t>
            </a:r>
            <a:r>
              <a:rPr dirty="0" sz="1550">
                <a:latin typeface="Microsoft Sans Serif"/>
                <a:cs typeface="Microsoft Sans Serif"/>
              </a:rPr>
              <a:t>куратор</a:t>
            </a:r>
            <a:r>
              <a:rPr dirty="0" sz="1550" spc="50">
                <a:latin typeface="Microsoft Sans Serif"/>
                <a:cs typeface="Microsoft Sans Serif"/>
              </a:rPr>
              <a:t> </a:t>
            </a:r>
            <a:r>
              <a:rPr dirty="0" sz="1550">
                <a:latin typeface="Microsoft Sans Serif"/>
                <a:cs typeface="Microsoft Sans Serif"/>
              </a:rPr>
              <a:t>+</a:t>
            </a:r>
            <a:r>
              <a:rPr dirty="0" sz="1550" spc="75">
                <a:latin typeface="Microsoft Sans Serif"/>
                <a:cs typeface="Microsoft Sans Serif"/>
              </a:rPr>
              <a:t> </a:t>
            </a:r>
            <a:r>
              <a:rPr dirty="0" sz="1550" spc="-10">
                <a:latin typeface="Microsoft Sans Serif"/>
                <a:cs typeface="Microsoft Sans Serif"/>
              </a:rPr>
              <a:t>сообщество</a:t>
            </a:r>
            <a:endParaRPr sz="1550">
              <a:latin typeface="Microsoft Sans Serif"/>
              <a:cs typeface="Microsoft Sans Serif"/>
            </a:endParaRPr>
          </a:p>
          <a:p>
            <a:pPr marL="13970" marR="309245" indent="227329">
              <a:lnSpc>
                <a:spcPct val="105000"/>
              </a:lnSpc>
              <a:spcBef>
                <a:spcPts val="5"/>
              </a:spcBef>
              <a:buAutoNum type="arabicPeriod" startAt="5"/>
              <a:tabLst>
                <a:tab pos="241300" algn="l"/>
              </a:tabLst>
            </a:pPr>
            <a:r>
              <a:rPr dirty="0" sz="1550">
                <a:latin typeface="Microsoft Sans Serif"/>
                <a:cs typeface="Microsoft Sans Serif"/>
              </a:rPr>
              <a:t>Единый</a:t>
            </a:r>
            <a:r>
              <a:rPr dirty="0" sz="1550" spc="145">
                <a:latin typeface="Microsoft Sans Serif"/>
                <a:cs typeface="Microsoft Sans Serif"/>
              </a:rPr>
              <a:t> </a:t>
            </a:r>
            <a:r>
              <a:rPr dirty="0" sz="1550">
                <a:latin typeface="Microsoft Sans Serif"/>
                <a:cs typeface="Microsoft Sans Serif"/>
              </a:rPr>
              <a:t>цифровой</a:t>
            </a:r>
            <a:r>
              <a:rPr dirty="0" sz="1550" spc="145">
                <a:latin typeface="Microsoft Sans Serif"/>
                <a:cs typeface="Microsoft Sans Serif"/>
              </a:rPr>
              <a:t> </a:t>
            </a:r>
            <a:r>
              <a:rPr dirty="0" sz="1550">
                <a:latin typeface="Microsoft Sans Serif"/>
                <a:cs typeface="Microsoft Sans Serif"/>
              </a:rPr>
              <a:t>след</a:t>
            </a:r>
            <a:r>
              <a:rPr dirty="0" sz="1550" spc="170">
                <a:latin typeface="Microsoft Sans Serif"/>
                <a:cs typeface="Microsoft Sans Serif"/>
              </a:rPr>
              <a:t> </a:t>
            </a:r>
            <a:r>
              <a:rPr dirty="0" sz="1550" spc="655">
                <a:latin typeface="Microsoft Sans Serif"/>
                <a:cs typeface="Microsoft Sans Serif"/>
              </a:rPr>
              <a:t>—</a:t>
            </a:r>
            <a:r>
              <a:rPr dirty="0" sz="1550" spc="150">
                <a:latin typeface="Microsoft Sans Serif"/>
                <a:cs typeface="Microsoft Sans Serif"/>
              </a:rPr>
              <a:t> </a:t>
            </a:r>
            <a:r>
              <a:rPr dirty="0" sz="1550">
                <a:latin typeface="Microsoft Sans Serif"/>
                <a:cs typeface="Microsoft Sans Serif"/>
              </a:rPr>
              <a:t>весь</a:t>
            </a:r>
            <a:r>
              <a:rPr dirty="0" sz="1550" spc="125">
                <a:latin typeface="Microsoft Sans Serif"/>
                <a:cs typeface="Microsoft Sans Serif"/>
              </a:rPr>
              <a:t> </a:t>
            </a:r>
            <a:r>
              <a:rPr dirty="0" sz="1550">
                <a:latin typeface="Microsoft Sans Serif"/>
                <a:cs typeface="Microsoft Sans Serif"/>
              </a:rPr>
              <a:t>процесс</a:t>
            </a:r>
            <a:r>
              <a:rPr dirty="0" sz="1550" spc="165">
                <a:latin typeface="Microsoft Sans Serif"/>
                <a:cs typeface="Microsoft Sans Serif"/>
              </a:rPr>
              <a:t> </a:t>
            </a:r>
            <a:r>
              <a:rPr dirty="0" sz="1550" spc="-50">
                <a:latin typeface="Microsoft Sans Serif"/>
                <a:cs typeface="Microsoft Sans Serif"/>
              </a:rPr>
              <a:t>в </a:t>
            </a:r>
            <a:r>
              <a:rPr dirty="0" sz="1550">
                <a:latin typeface="Microsoft Sans Serif"/>
                <a:cs typeface="Microsoft Sans Serif"/>
              </a:rPr>
              <a:t>одном</a:t>
            </a:r>
            <a:r>
              <a:rPr dirty="0" sz="1550" spc="130">
                <a:latin typeface="Microsoft Sans Serif"/>
                <a:cs typeface="Microsoft Sans Serif"/>
              </a:rPr>
              <a:t> </a:t>
            </a:r>
            <a:r>
              <a:rPr dirty="0" sz="1550" spc="-10">
                <a:latin typeface="Microsoft Sans Serif"/>
                <a:cs typeface="Microsoft Sans Serif"/>
              </a:rPr>
              <a:t>приложении</a:t>
            </a:r>
            <a:endParaRPr sz="1550">
              <a:latin typeface="Microsoft Sans Serif"/>
              <a:cs typeface="Microsoft Sans Serif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76875" y="590550"/>
            <a:ext cx="3448050" cy="402362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/>
              <a:t>Конкурентный</a:t>
            </a:r>
            <a:r>
              <a:rPr dirty="0" spc="250"/>
              <a:t> </a:t>
            </a:r>
            <a:r>
              <a:rPr dirty="0" spc="-10"/>
              <a:t>анализ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56870" y="739711"/>
            <a:ext cx="7971790" cy="37909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90"/>
              </a:spcBef>
            </a:pPr>
            <a:r>
              <a:rPr dirty="0" sz="1200" b="1">
                <a:latin typeface="Arial"/>
                <a:cs typeface="Arial"/>
              </a:rPr>
              <a:t>Наше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ключевое</a:t>
            </a:r>
            <a:r>
              <a:rPr dirty="0" sz="1200" spc="-10" b="1">
                <a:latin typeface="Arial"/>
                <a:cs typeface="Arial"/>
              </a:rPr>
              <a:t> </a:t>
            </a:r>
            <a:r>
              <a:rPr dirty="0" sz="1200" spc="-20" b="1">
                <a:latin typeface="Arial"/>
                <a:cs typeface="Arial"/>
              </a:rPr>
              <a:t>преимущество:</a:t>
            </a:r>
            <a:r>
              <a:rPr dirty="0" sz="1200" spc="40" b="1">
                <a:latin typeface="Arial"/>
                <a:cs typeface="Arial"/>
              </a:rPr>
              <a:t> </a:t>
            </a:r>
            <a:r>
              <a:rPr dirty="0" sz="1100" spc="-20">
                <a:latin typeface="Calibri"/>
                <a:cs typeface="Calibri"/>
              </a:rPr>
              <a:t>Персонализированный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цифровой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проводник,</a:t>
            </a:r>
            <a:r>
              <a:rPr dirty="0" sz="1100" spc="-5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который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сочетает</a:t>
            </a:r>
            <a:r>
              <a:rPr dirty="0" sz="1100" spc="30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психологическую</a:t>
            </a:r>
            <a:r>
              <a:rPr dirty="0" sz="1100" spc="-6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поддержку, пошаговое</a:t>
            </a:r>
            <a:r>
              <a:rPr dirty="0" sz="1100" spc="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ведение</a:t>
            </a:r>
            <a:r>
              <a:rPr dirty="0" sz="1100" spc="-5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и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упрощенный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доступ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к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вакансиям</a:t>
            </a:r>
            <a:r>
              <a:rPr dirty="0" sz="1100" spc="45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специально</a:t>
            </a:r>
            <a:r>
              <a:rPr dirty="0" sz="1100" spc="-1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для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людей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50+</a:t>
            </a:r>
            <a:r>
              <a:rPr dirty="0" sz="1100" spc="-5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из</a:t>
            </a:r>
            <a:r>
              <a:rPr dirty="0" sz="1100" spc="-5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малых</a:t>
            </a:r>
            <a:r>
              <a:rPr dirty="0" sz="1100" spc="-5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городов.</a:t>
            </a:r>
            <a:endParaRPr sz="1100">
              <a:latin typeface="Calibri"/>
              <a:cs typeface="Calibri"/>
            </a:endParaRPr>
          </a:p>
        </p:txBody>
      </p:sp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282473" y="1217612"/>
          <a:ext cx="8598535" cy="32302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3350"/>
                <a:gridCol w="2001520"/>
                <a:gridCol w="1702435"/>
                <a:gridCol w="1702435"/>
                <a:gridCol w="1702434"/>
              </a:tblGrid>
              <a:tr h="8032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1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 marL="5080">
                        <a:lnSpc>
                          <a:spcPct val="100000"/>
                        </a:lnSpc>
                      </a:pPr>
                      <a:r>
                        <a:rPr dirty="0" sz="1100" spc="-10">
                          <a:latin typeface="Times New Roman"/>
                          <a:cs typeface="Times New Roman"/>
                        </a:rPr>
                        <a:t>Критерий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5367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E9634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86435" marR="657860">
                        <a:lnSpc>
                          <a:spcPct val="100800"/>
                        </a:lnSpc>
                        <a:spcBef>
                          <a:spcPts val="930"/>
                        </a:spcBef>
                      </a:pPr>
                      <a:r>
                        <a:rPr dirty="0" sz="9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Наш</a:t>
                      </a:r>
                      <a:r>
                        <a:rPr dirty="0" sz="900" spc="-6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проект Трамплин </a:t>
                      </a:r>
                      <a:r>
                        <a:rPr dirty="0" sz="9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50</a:t>
                      </a:r>
                      <a:r>
                        <a:rPr dirty="0" sz="900" spc="-6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1811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E96346"/>
                    </a:solidFill>
                  </a:tcPr>
                </a:tc>
                <a:tc>
                  <a:txBody>
                    <a:bodyPr/>
                    <a:lstStyle/>
                    <a:p>
                      <a:pPr marL="518795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dirty="0" sz="9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Конкурент</a:t>
                      </a:r>
                      <a:r>
                        <a:rPr dirty="0" sz="900" spc="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518795"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r>
                        <a:rPr dirty="0" sz="9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hh.ru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1938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E96346"/>
                    </a:solidFill>
                  </a:tcPr>
                </a:tc>
                <a:tc>
                  <a:txBody>
                    <a:bodyPr/>
                    <a:lstStyle/>
                    <a:p>
                      <a:pPr marL="521970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dirty="0" sz="9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Конкурент</a:t>
                      </a:r>
                      <a:r>
                        <a:rPr dirty="0" sz="900" spc="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541020" marR="577850" indent="-19050">
                        <a:lnSpc>
                          <a:spcPct val="104400"/>
                        </a:lnSpc>
                        <a:spcBef>
                          <a:spcPts val="975"/>
                        </a:spcBef>
                      </a:pPr>
                      <a:r>
                        <a:rPr dirty="0" sz="9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Центр </a:t>
                      </a:r>
                      <a:r>
                        <a:rPr dirty="0" sz="90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Занятости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1938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E96346"/>
                    </a:solidFill>
                  </a:tcPr>
                </a:tc>
                <a:tc>
                  <a:txBody>
                    <a:bodyPr/>
                    <a:lstStyle/>
                    <a:p>
                      <a:pPr marL="525780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dirty="0" sz="9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Конкурент</a:t>
                      </a:r>
                      <a:r>
                        <a:rPr dirty="0" sz="900" spc="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544830" marR="587375" indent="-19050">
                        <a:lnSpc>
                          <a:spcPct val="100899"/>
                        </a:lnSpc>
                        <a:spcBef>
                          <a:spcPts val="935"/>
                        </a:spcBef>
                      </a:pPr>
                      <a:r>
                        <a:rPr dirty="0" sz="9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Онлайн курсы </a:t>
                      </a:r>
                      <a:r>
                        <a:rPr dirty="0" sz="90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(Coursera)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1938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E96346"/>
                    </a:solidFill>
                  </a:tcPr>
                </a:tc>
              </a:tr>
              <a:tr h="5022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 marL="92710">
                        <a:lnSpc>
                          <a:spcPct val="100000"/>
                        </a:lnSpc>
                      </a:pPr>
                      <a:r>
                        <a:rPr dirty="0" sz="900" spc="-20">
                          <a:latin typeface="Microsoft Sans Serif"/>
                          <a:cs typeface="Microsoft Sans Serif"/>
                        </a:rPr>
                        <a:t>Фокус </a:t>
                      </a:r>
                      <a:r>
                        <a:rPr dirty="0" sz="900">
                          <a:latin typeface="Microsoft Sans Serif"/>
                          <a:cs typeface="Microsoft Sans Serif"/>
                        </a:rPr>
                        <a:t>на</a:t>
                      </a:r>
                      <a:r>
                        <a:rPr dirty="0" sz="900" spc="-5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900">
                          <a:latin typeface="Microsoft Sans Serif"/>
                          <a:cs typeface="Microsoft Sans Serif"/>
                        </a:rPr>
                        <a:t>ЦА</a:t>
                      </a:r>
                      <a:r>
                        <a:rPr dirty="0"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900" spc="-25">
                          <a:latin typeface="Microsoft Sans Serif"/>
                          <a:cs typeface="Microsoft Sans Serif"/>
                        </a:rPr>
                        <a:t>50+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10287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 marL="15875">
                        <a:lnSpc>
                          <a:spcPct val="100000"/>
                        </a:lnSpc>
                      </a:pPr>
                      <a:r>
                        <a:rPr dirty="0" sz="1100">
                          <a:latin typeface="Times New Roman"/>
                          <a:cs typeface="Times New Roman"/>
                        </a:rPr>
                        <a:t>Полный (только</a:t>
                      </a:r>
                      <a:r>
                        <a:rPr dirty="0" sz="11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аудитория</a:t>
                      </a:r>
                      <a:r>
                        <a:rPr dirty="0" sz="11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20">
                          <a:latin typeface="Times New Roman"/>
                          <a:cs typeface="Times New Roman"/>
                        </a:rPr>
                        <a:t>50+)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08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495300" marR="262255" indent="-213360">
                        <a:lnSpc>
                          <a:spcPct val="102499"/>
                        </a:lnSpc>
                        <a:spcBef>
                          <a:spcPts val="605"/>
                        </a:spcBef>
                      </a:pPr>
                      <a:r>
                        <a:rPr dirty="0" sz="1100">
                          <a:latin typeface="Times New Roman"/>
                          <a:cs typeface="Times New Roman"/>
                        </a:rPr>
                        <a:t>Общий</a:t>
                      </a:r>
                      <a:r>
                        <a:rPr dirty="0" sz="11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подход</a:t>
                      </a:r>
                      <a:r>
                        <a:rPr dirty="0" sz="11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1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25">
                          <a:latin typeface="Times New Roman"/>
                          <a:cs typeface="Times New Roman"/>
                        </a:rPr>
                        <a:t>не </a:t>
                      </a:r>
                      <a:r>
                        <a:rPr dirty="0" sz="1100" spc="-10">
                          <a:latin typeface="Times New Roman"/>
                          <a:cs typeface="Times New Roman"/>
                        </a:rPr>
                        <a:t>специфичен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6835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7505" indent="6985">
                        <a:lnSpc>
                          <a:spcPts val="1300"/>
                        </a:lnSpc>
                      </a:pPr>
                      <a:r>
                        <a:rPr dirty="0" sz="1100">
                          <a:latin typeface="Times New Roman"/>
                          <a:cs typeface="Times New Roman"/>
                        </a:rPr>
                        <a:t>Формальный,</a:t>
                      </a:r>
                      <a:r>
                        <a:rPr dirty="0" sz="11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25">
                          <a:latin typeface="Times New Roman"/>
                          <a:cs typeface="Times New Roman"/>
                        </a:rPr>
                        <a:t>не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50495" marR="125095" indent="207010">
                        <a:lnSpc>
                          <a:spcPts val="1280"/>
                        </a:lnSpc>
                      </a:pPr>
                      <a:r>
                        <a:rPr dirty="0" sz="1100" spc="-10">
                          <a:latin typeface="Times New Roman"/>
                          <a:cs typeface="Times New Roman"/>
                        </a:rPr>
                        <a:t>адаптирован</a:t>
                      </a:r>
                      <a:r>
                        <a:rPr dirty="0" sz="1100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25">
                          <a:latin typeface="Times New Roman"/>
                          <a:cs typeface="Times New Roman"/>
                        </a:rPr>
                        <a:t>под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особенности</a:t>
                      </a:r>
                      <a:r>
                        <a:rPr dirty="0" sz="11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10">
                          <a:latin typeface="Times New Roman"/>
                          <a:cs typeface="Times New Roman"/>
                        </a:rPr>
                        <a:t>аудитории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7780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dirty="0" sz="1100" spc="-10">
                          <a:latin typeface="Times New Roman"/>
                          <a:cs typeface="Times New Roman"/>
                        </a:rPr>
                        <a:t>Персонализированный</a:t>
                      </a:r>
                      <a:r>
                        <a:rPr dirty="0" sz="1100" spc="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5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 marL="1968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100">
                          <a:latin typeface="Times New Roman"/>
                          <a:cs typeface="Times New Roman"/>
                        </a:rPr>
                        <a:t>можно </a:t>
                      </a:r>
                      <a:r>
                        <a:rPr dirty="0" sz="1100" spc="-10">
                          <a:latin typeface="Times New Roman"/>
                          <a:cs typeface="Times New Roman"/>
                        </a:rPr>
                        <a:t>адаптировать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8128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4813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459105" marR="190500" indent="-163830">
                        <a:lnSpc>
                          <a:spcPts val="1050"/>
                        </a:lnSpc>
                      </a:pPr>
                      <a:r>
                        <a:rPr dirty="0" sz="900" spc="-10">
                          <a:latin typeface="Microsoft Sans Serif"/>
                          <a:cs typeface="Microsoft Sans Serif"/>
                        </a:rPr>
                        <a:t>Психологическая поддержка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32384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656590" marR="339090" indent="-300355">
                        <a:lnSpc>
                          <a:spcPct val="102499"/>
                        </a:lnSpc>
                        <a:spcBef>
                          <a:spcPts val="530"/>
                        </a:spcBef>
                      </a:pPr>
                      <a:r>
                        <a:rPr dirty="0" sz="1100">
                          <a:latin typeface="Times New Roman"/>
                          <a:cs typeface="Times New Roman"/>
                        </a:rPr>
                        <a:t>Встроенная</a:t>
                      </a:r>
                      <a:r>
                        <a:rPr dirty="0" sz="11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10">
                          <a:latin typeface="Times New Roman"/>
                          <a:cs typeface="Times New Roman"/>
                        </a:rPr>
                        <a:t>(коучинг, поддержка)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731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1225"/>
                        </a:spcBef>
                      </a:pPr>
                      <a:r>
                        <a:rPr dirty="0" sz="1100" spc="-10">
                          <a:latin typeface="Times New Roman"/>
                          <a:cs typeface="Times New Roman"/>
                        </a:rPr>
                        <a:t>Отсутствует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55575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2275" marR="269240" indent="-127635">
                        <a:lnSpc>
                          <a:spcPct val="102499"/>
                        </a:lnSpc>
                        <a:spcBef>
                          <a:spcPts val="530"/>
                        </a:spcBef>
                      </a:pPr>
                      <a:r>
                        <a:rPr dirty="0" sz="1100">
                          <a:latin typeface="Times New Roman"/>
                          <a:cs typeface="Times New Roman"/>
                        </a:rPr>
                        <a:t>Частично</a:t>
                      </a:r>
                      <a:r>
                        <a:rPr dirty="0" sz="11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10">
                          <a:latin typeface="Times New Roman"/>
                          <a:cs typeface="Times New Roman"/>
                        </a:rPr>
                        <a:t>(разовые консультации)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731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0" marR="274955" indent="-198120">
                        <a:lnSpc>
                          <a:spcPct val="102499"/>
                        </a:lnSpc>
                        <a:spcBef>
                          <a:spcPts val="530"/>
                        </a:spcBef>
                      </a:pPr>
                      <a:r>
                        <a:rPr dirty="0" sz="1100">
                          <a:latin typeface="Times New Roman"/>
                          <a:cs typeface="Times New Roman"/>
                        </a:rPr>
                        <a:t>Полная</a:t>
                      </a:r>
                      <a:r>
                        <a:rPr dirty="0" sz="11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10">
                          <a:latin typeface="Times New Roman"/>
                          <a:cs typeface="Times New Roman"/>
                        </a:rPr>
                        <a:t>поддержка (мотивация)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731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4813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15595" marR="215900" indent="43815">
                        <a:lnSpc>
                          <a:spcPts val="1050"/>
                        </a:lnSpc>
                      </a:pPr>
                      <a:r>
                        <a:rPr dirty="0" sz="900" spc="-10">
                          <a:latin typeface="Microsoft Sans Serif"/>
                          <a:cs typeface="Microsoft Sans Serif"/>
                        </a:rPr>
                        <a:t>Персональный пошаговый</a:t>
                      </a:r>
                      <a:r>
                        <a:rPr dirty="0" sz="900" spc="-3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900" spc="-25">
                          <a:latin typeface="Microsoft Sans Serif"/>
                          <a:cs typeface="Microsoft Sans Serif"/>
                        </a:rPr>
                        <a:t>план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33655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574040" marR="317500" indent="-239395">
                        <a:lnSpc>
                          <a:spcPct val="102400"/>
                        </a:lnSpc>
                        <a:spcBef>
                          <a:spcPts val="540"/>
                        </a:spcBef>
                      </a:pPr>
                      <a:r>
                        <a:rPr dirty="0" sz="1100" spc="-10">
                          <a:latin typeface="Times New Roman"/>
                          <a:cs typeface="Times New Roman"/>
                        </a:rPr>
                        <a:t>Автоматизированный, динамический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858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9525">
                        <a:lnSpc>
                          <a:spcPct val="100000"/>
                        </a:lnSpc>
                        <a:spcBef>
                          <a:spcPts val="1230"/>
                        </a:spcBef>
                      </a:pPr>
                      <a:r>
                        <a:rPr dirty="0" sz="1100" spc="-25"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5621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6510">
                        <a:lnSpc>
                          <a:spcPct val="100000"/>
                        </a:lnSpc>
                        <a:spcBef>
                          <a:spcPts val="1230"/>
                        </a:spcBef>
                      </a:pPr>
                      <a:r>
                        <a:rPr dirty="0" sz="1100">
                          <a:latin typeface="Times New Roman"/>
                          <a:cs typeface="Times New Roman"/>
                        </a:rPr>
                        <a:t>Бумажный</a:t>
                      </a:r>
                      <a:r>
                        <a:rPr dirty="0" sz="11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20">
                          <a:latin typeface="Times New Roman"/>
                          <a:cs typeface="Times New Roman"/>
                        </a:rPr>
                        <a:t>план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5621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6510">
                        <a:lnSpc>
                          <a:spcPct val="100000"/>
                        </a:lnSpc>
                        <a:spcBef>
                          <a:spcPts val="1230"/>
                        </a:spcBef>
                      </a:pPr>
                      <a:r>
                        <a:rPr dirty="0" sz="1100">
                          <a:latin typeface="Times New Roman"/>
                          <a:cs typeface="Times New Roman"/>
                        </a:rPr>
                        <a:t>Ручной,</a:t>
                      </a:r>
                      <a:r>
                        <a:rPr dirty="0" sz="11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10">
                          <a:latin typeface="Times New Roman"/>
                          <a:cs typeface="Times New Roman"/>
                        </a:rPr>
                        <a:t>индивидуальный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5621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4806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 marL="92075">
                        <a:lnSpc>
                          <a:spcPct val="100000"/>
                        </a:lnSpc>
                      </a:pPr>
                      <a:r>
                        <a:rPr dirty="0" sz="900" spc="-10">
                          <a:latin typeface="Microsoft Sans Serif"/>
                          <a:cs typeface="Microsoft Sans Serif"/>
                        </a:rPr>
                        <a:t>Mobile</a:t>
                      </a:r>
                      <a:r>
                        <a:rPr dirty="0" sz="900" spc="-4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900">
                          <a:latin typeface="Microsoft Sans Serif"/>
                          <a:cs typeface="Microsoft Sans Serif"/>
                        </a:rPr>
                        <a:t>–</a:t>
                      </a:r>
                      <a:r>
                        <a:rPr dirty="0" sz="900" spc="-4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900" spc="-10">
                          <a:latin typeface="Microsoft Sans Serif"/>
                          <a:cs typeface="Microsoft Sans Serif"/>
                        </a:rPr>
                        <a:t>first</a:t>
                      </a:r>
                      <a:r>
                        <a:rPr dirty="0"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900" spc="-10">
                          <a:latin typeface="Microsoft Sans Serif"/>
                          <a:cs typeface="Microsoft Sans Serif"/>
                        </a:rPr>
                        <a:t>подход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9652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1240"/>
                        </a:spcBef>
                      </a:pPr>
                      <a:r>
                        <a:rPr dirty="0" sz="1100">
                          <a:latin typeface="Times New Roman"/>
                          <a:cs typeface="Times New Roman"/>
                        </a:rPr>
                        <a:t>Основной,</a:t>
                      </a:r>
                      <a:r>
                        <a:rPr dirty="0" sz="11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10">
                          <a:latin typeface="Times New Roman"/>
                          <a:cs typeface="Times New Roman"/>
                        </a:rPr>
                        <a:t>есть</a:t>
                      </a:r>
                      <a:r>
                        <a:rPr dirty="0" sz="1100" spc="-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10">
                          <a:latin typeface="Times New Roman"/>
                          <a:cs typeface="Times New Roman"/>
                        </a:rPr>
                        <a:t>приложение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5748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ct val="100000"/>
                        </a:lnSpc>
                        <a:spcBef>
                          <a:spcPts val="1240"/>
                        </a:spcBef>
                      </a:pPr>
                      <a:r>
                        <a:rPr dirty="0" sz="1100">
                          <a:latin typeface="Times New Roman"/>
                          <a:cs typeface="Times New Roman"/>
                        </a:rPr>
                        <a:t>Есть</a:t>
                      </a:r>
                      <a:r>
                        <a:rPr dirty="0" sz="11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10">
                          <a:latin typeface="Times New Roman"/>
                          <a:cs typeface="Times New Roman"/>
                        </a:rPr>
                        <a:t>приложение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5748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8415">
                        <a:lnSpc>
                          <a:spcPct val="100000"/>
                        </a:lnSpc>
                        <a:spcBef>
                          <a:spcPts val="1240"/>
                        </a:spcBef>
                      </a:pPr>
                      <a:r>
                        <a:rPr dirty="0" sz="1100" spc="-10">
                          <a:latin typeface="Times New Roman"/>
                          <a:cs typeface="Times New Roman"/>
                        </a:rPr>
                        <a:t>Отсутствует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5748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3660" marR="50165" indent="467995">
                        <a:lnSpc>
                          <a:spcPct val="102499"/>
                        </a:lnSpc>
                        <a:spcBef>
                          <a:spcPts val="545"/>
                        </a:spcBef>
                      </a:pPr>
                      <a:r>
                        <a:rPr dirty="0" sz="1100">
                          <a:latin typeface="Times New Roman"/>
                          <a:cs typeface="Times New Roman"/>
                        </a:rPr>
                        <a:t>Зависит</a:t>
                      </a:r>
                      <a:r>
                        <a:rPr dirty="0" sz="11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25">
                          <a:latin typeface="Times New Roman"/>
                          <a:cs typeface="Times New Roman"/>
                        </a:rPr>
                        <a:t>от </a:t>
                      </a:r>
                      <a:r>
                        <a:rPr dirty="0" sz="1100" spc="-10">
                          <a:latin typeface="Times New Roman"/>
                          <a:cs typeface="Times New Roman"/>
                        </a:rPr>
                        <a:t>консультанта(обычно</a:t>
                      </a:r>
                      <a:r>
                        <a:rPr dirty="0" sz="11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20">
                          <a:latin typeface="Times New Roman"/>
                          <a:cs typeface="Times New Roman"/>
                        </a:rPr>
                        <a:t>нет)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9215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  <a:tr h="4813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 marL="89535">
                        <a:lnSpc>
                          <a:spcPts val="1065"/>
                        </a:lnSpc>
                      </a:pPr>
                      <a:r>
                        <a:rPr dirty="0" sz="900" spc="-20">
                          <a:latin typeface="Microsoft Sans Serif"/>
                          <a:cs typeface="Microsoft Sans Serif"/>
                        </a:rPr>
                        <a:t>Подборка</a:t>
                      </a:r>
                      <a:r>
                        <a:rPr dirty="0" sz="900" spc="-4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900" spc="-10">
                          <a:latin typeface="Microsoft Sans Serif"/>
                          <a:cs typeface="Microsoft Sans Serif"/>
                        </a:rPr>
                        <a:t>вакансий</a:t>
                      </a:r>
                      <a:r>
                        <a:rPr dirty="0" sz="900" spc="3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900" spc="-25">
                          <a:latin typeface="Microsoft Sans Serif"/>
                          <a:cs typeface="Microsoft Sans Serif"/>
                        </a:rPr>
                        <a:t>для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algn="ctr" marL="93980">
                        <a:lnSpc>
                          <a:spcPts val="1065"/>
                        </a:lnSpc>
                      </a:pPr>
                      <a:r>
                        <a:rPr dirty="0" sz="900" spc="-25">
                          <a:latin typeface="Microsoft Sans Serif"/>
                          <a:cs typeface="Microsoft Sans Serif"/>
                        </a:rPr>
                        <a:t>50+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29209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985">
                        <a:lnSpc>
                          <a:spcPct val="100000"/>
                        </a:lnSpc>
                        <a:spcBef>
                          <a:spcPts val="1245"/>
                        </a:spcBef>
                      </a:pPr>
                      <a:r>
                        <a:rPr dirty="0" sz="1100" spc="-10">
                          <a:latin typeface="Times New Roman"/>
                          <a:cs typeface="Times New Roman"/>
                        </a:rPr>
                        <a:t>Проверенные</a:t>
                      </a:r>
                      <a:r>
                        <a:rPr dirty="0" sz="11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10">
                          <a:latin typeface="Times New Roman"/>
                          <a:cs typeface="Times New Roman"/>
                        </a:rPr>
                        <a:t>работодатели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58115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1245"/>
                        </a:spcBef>
                      </a:pPr>
                      <a:r>
                        <a:rPr dirty="0" sz="1100">
                          <a:latin typeface="Times New Roman"/>
                          <a:cs typeface="Times New Roman"/>
                        </a:rPr>
                        <a:t>Общий</a:t>
                      </a:r>
                      <a:r>
                        <a:rPr dirty="0" sz="11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10">
                          <a:latin typeface="Times New Roman"/>
                          <a:cs typeface="Times New Roman"/>
                        </a:rPr>
                        <a:t>поток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58115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875">
                        <a:lnSpc>
                          <a:spcPct val="100000"/>
                        </a:lnSpc>
                        <a:spcBef>
                          <a:spcPts val="1245"/>
                        </a:spcBef>
                      </a:pPr>
                      <a:r>
                        <a:rPr dirty="0" sz="1100">
                          <a:latin typeface="Times New Roman"/>
                          <a:cs typeface="Times New Roman"/>
                        </a:rPr>
                        <a:t>Все</a:t>
                      </a:r>
                      <a:r>
                        <a:rPr dirty="0" sz="11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10">
                          <a:latin typeface="Times New Roman"/>
                          <a:cs typeface="Times New Roman"/>
                        </a:rPr>
                        <a:t>вакансии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58115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2860">
                        <a:lnSpc>
                          <a:spcPct val="100000"/>
                        </a:lnSpc>
                        <a:spcBef>
                          <a:spcPts val="1245"/>
                        </a:spcBef>
                      </a:pPr>
                      <a:r>
                        <a:rPr dirty="0" sz="1100">
                          <a:latin typeface="Times New Roman"/>
                          <a:cs typeface="Times New Roman"/>
                        </a:rPr>
                        <a:t>Нет</a:t>
                      </a:r>
                      <a:r>
                        <a:rPr dirty="0" sz="11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10">
                          <a:latin typeface="Times New Roman"/>
                          <a:cs typeface="Times New Roman"/>
                        </a:rPr>
                        <a:t>вакансий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58115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0"/>
              <a:t>Бизнес-модель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75272" y="671766"/>
            <a:ext cx="8663940" cy="46291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b="1">
                <a:latin typeface="Arial"/>
                <a:cs typeface="Arial"/>
              </a:rPr>
              <a:t>Ценность</a:t>
            </a:r>
            <a:r>
              <a:rPr dirty="0" sz="1400" spc="-10" b="1">
                <a:latin typeface="Arial"/>
                <a:cs typeface="Arial"/>
              </a:rPr>
              <a:t> нашего</a:t>
            </a:r>
            <a:r>
              <a:rPr dirty="0" sz="1400" spc="-7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продукта</a:t>
            </a:r>
            <a:r>
              <a:rPr dirty="0" sz="1400" spc="-7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для</a:t>
            </a:r>
            <a:r>
              <a:rPr dirty="0" sz="1400" spc="-4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аудитории</a:t>
            </a:r>
            <a:r>
              <a:rPr dirty="0" sz="1200" b="1">
                <a:latin typeface="Arial"/>
                <a:cs typeface="Arial"/>
              </a:rPr>
              <a:t>:</a:t>
            </a:r>
            <a:r>
              <a:rPr dirty="0" sz="1200" spc="35" b="1">
                <a:latin typeface="Arial"/>
                <a:cs typeface="Arial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Персонализированный</a:t>
            </a:r>
            <a:r>
              <a:rPr dirty="0" sz="1400" spc="5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цифровой</a:t>
            </a:r>
            <a:r>
              <a:rPr dirty="0" sz="1400" spc="5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помощник,</a:t>
            </a:r>
            <a:r>
              <a:rPr dirty="0" sz="1400" spc="7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который</a:t>
            </a:r>
            <a:r>
              <a:rPr dirty="0" sz="1400" spc="50">
                <a:latin typeface="Microsoft Sans Serif"/>
                <a:cs typeface="Microsoft Sans Serif"/>
              </a:rPr>
              <a:t> </a:t>
            </a:r>
            <a:r>
              <a:rPr dirty="0" sz="1400" spc="-25">
                <a:latin typeface="Microsoft Sans Serif"/>
                <a:cs typeface="Microsoft Sans Serif"/>
              </a:rPr>
              <a:t>за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400">
                <a:latin typeface="Arial MT"/>
                <a:cs typeface="Arial MT"/>
              </a:rPr>
              <a:t>3-</a:t>
            </a:r>
            <a:r>
              <a:rPr dirty="0" sz="1400">
                <a:latin typeface="Microsoft Sans Serif"/>
                <a:cs typeface="Microsoft Sans Serif"/>
              </a:rPr>
              <a:t>6</a:t>
            </a:r>
            <a:r>
              <a:rPr dirty="0" sz="1400" spc="6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месяцев</a:t>
            </a:r>
            <a:r>
              <a:rPr dirty="0" sz="1400" spc="3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возвращает</a:t>
            </a:r>
            <a:r>
              <a:rPr dirty="0" sz="1400" spc="5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работу</a:t>
            </a:r>
            <a:r>
              <a:rPr dirty="0" sz="1400" spc="8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и</a:t>
            </a:r>
            <a:r>
              <a:rPr dirty="0" sz="1400" spc="6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уверенность</a:t>
            </a:r>
            <a:r>
              <a:rPr dirty="0" sz="1400" spc="4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в</a:t>
            </a:r>
            <a:r>
              <a:rPr dirty="0" sz="1400" spc="10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себе</a:t>
            </a:r>
            <a:r>
              <a:rPr dirty="0" sz="1400" spc="7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через</a:t>
            </a:r>
            <a:r>
              <a:rPr dirty="0" sz="1400" spc="6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пошаговый</a:t>
            </a:r>
            <a:r>
              <a:rPr dirty="0" sz="1400" spc="6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план</a:t>
            </a:r>
            <a:r>
              <a:rPr dirty="0" sz="1400" spc="7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с</a:t>
            </a:r>
            <a:r>
              <a:rPr dirty="0" sz="1400" spc="7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поддержкой</a:t>
            </a:r>
            <a:r>
              <a:rPr dirty="0" sz="1400" spc="65">
                <a:latin typeface="Microsoft Sans Serif"/>
                <a:cs typeface="Microsoft Sans Serif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куратора.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57175" y="1228725"/>
            <a:ext cx="2733675" cy="3600450"/>
          </a:xfrm>
          <a:prstGeom prst="rect">
            <a:avLst/>
          </a:prstGeom>
          <a:solidFill>
            <a:srgbClr val="F3F3F3"/>
          </a:solidFill>
        </p:spPr>
        <p:txBody>
          <a:bodyPr wrap="square" lIns="0" tIns="88900" rIns="0" bIns="0" rtlCol="0" vert="horz">
            <a:spAutoFit/>
          </a:bodyPr>
          <a:lstStyle/>
          <a:p>
            <a:pPr marL="180975">
              <a:lnSpc>
                <a:spcPct val="100000"/>
              </a:lnSpc>
              <a:spcBef>
                <a:spcPts val="700"/>
              </a:spcBef>
            </a:pPr>
            <a:r>
              <a:rPr dirty="0" sz="1400" b="1">
                <a:latin typeface="Arial"/>
                <a:cs typeface="Arial"/>
              </a:rPr>
              <a:t>Как</a:t>
            </a:r>
            <a:r>
              <a:rPr dirty="0" sz="1400" spc="-40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продаём</a:t>
            </a:r>
            <a:endParaRPr sz="1400">
              <a:latin typeface="Arial"/>
              <a:cs typeface="Arial"/>
            </a:endParaRPr>
          </a:p>
          <a:p>
            <a:pPr marL="284480" indent="-285750">
              <a:lnSpc>
                <a:spcPts val="1664"/>
              </a:lnSpc>
              <a:spcBef>
                <a:spcPts val="50"/>
              </a:spcBef>
              <a:buChar char="•"/>
              <a:tabLst>
                <a:tab pos="284480" algn="l"/>
              </a:tabLst>
            </a:pPr>
            <a:r>
              <a:rPr dirty="0" sz="1400" spc="-10">
                <a:latin typeface="Microsoft Sans Serif"/>
                <a:cs typeface="Microsoft Sans Serif"/>
              </a:rPr>
              <a:t>Бесплатно</a:t>
            </a:r>
            <a:r>
              <a:rPr dirty="0" sz="1400" spc="-4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для</a:t>
            </a:r>
            <a:r>
              <a:rPr dirty="0" sz="1400" spc="-15">
                <a:latin typeface="Microsoft Sans Serif"/>
                <a:cs typeface="Microsoft Sans Serif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соискателей</a:t>
            </a:r>
            <a:endParaRPr sz="1400">
              <a:latin typeface="Microsoft Sans Serif"/>
              <a:cs typeface="Microsoft Sans Serif"/>
            </a:endParaRPr>
          </a:p>
          <a:p>
            <a:pPr marL="284480" indent="-285750">
              <a:lnSpc>
                <a:spcPts val="1655"/>
              </a:lnSpc>
              <a:buChar char="•"/>
              <a:tabLst>
                <a:tab pos="284480" algn="l"/>
              </a:tabLst>
            </a:pPr>
            <a:r>
              <a:rPr dirty="0" sz="1400" spc="-20">
                <a:latin typeface="Microsoft Sans Serif"/>
                <a:cs typeface="Microsoft Sans Serif"/>
              </a:rPr>
              <a:t>Монетизация: </a:t>
            </a:r>
            <a:r>
              <a:rPr dirty="0" sz="1400" spc="-30">
                <a:latin typeface="Microsoft Sans Serif"/>
                <a:cs typeface="Microsoft Sans Serif"/>
              </a:rPr>
              <a:t>комиссия</a:t>
            </a:r>
            <a:r>
              <a:rPr dirty="0" sz="1400" spc="-15">
                <a:latin typeface="Microsoft Sans Serif"/>
                <a:cs typeface="Microsoft Sans Serif"/>
              </a:rPr>
              <a:t> </a:t>
            </a:r>
            <a:r>
              <a:rPr dirty="0" sz="1400" spc="-25">
                <a:latin typeface="Microsoft Sans Serif"/>
                <a:cs typeface="Microsoft Sans Serif"/>
              </a:rPr>
              <a:t>10</a:t>
            </a:r>
            <a:r>
              <a:rPr dirty="0" sz="1400" spc="-25">
                <a:latin typeface="Arial MT"/>
                <a:cs typeface="Arial MT"/>
              </a:rPr>
              <a:t>-</a:t>
            </a:r>
            <a:endParaRPr sz="1400">
              <a:latin typeface="Arial MT"/>
              <a:cs typeface="Arial MT"/>
            </a:endParaRPr>
          </a:p>
          <a:p>
            <a:pPr marL="285115">
              <a:lnSpc>
                <a:spcPts val="1664"/>
              </a:lnSpc>
            </a:pPr>
            <a:r>
              <a:rPr dirty="0" sz="1400">
                <a:latin typeface="Microsoft Sans Serif"/>
                <a:cs typeface="Microsoft Sans Serif"/>
              </a:rPr>
              <a:t>15%</a:t>
            </a:r>
            <a:r>
              <a:rPr dirty="0" sz="1400" spc="-2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от</a:t>
            </a:r>
            <a:r>
              <a:rPr dirty="0" sz="1400" spc="-10">
                <a:latin typeface="Microsoft Sans Serif"/>
                <a:cs typeface="Microsoft Sans Serif"/>
              </a:rPr>
              <a:t> </a:t>
            </a:r>
            <a:r>
              <a:rPr dirty="0" sz="1400" spc="-20">
                <a:latin typeface="Microsoft Sans Serif"/>
                <a:cs typeface="Microsoft Sans Serif"/>
              </a:rPr>
              <a:t>первого</a:t>
            </a:r>
            <a:r>
              <a:rPr dirty="0" sz="1400" spc="-60">
                <a:latin typeface="Microsoft Sans Serif"/>
                <a:cs typeface="Microsoft Sans Serif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оклада</a:t>
            </a:r>
            <a:endParaRPr sz="1400">
              <a:latin typeface="Microsoft Sans Serif"/>
              <a:cs typeface="Microsoft Sans Serif"/>
            </a:endParaRPr>
          </a:p>
          <a:p>
            <a:pPr marL="285115" marR="740410">
              <a:lnSpc>
                <a:spcPts val="1650"/>
              </a:lnSpc>
              <a:spcBef>
                <a:spcPts val="130"/>
              </a:spcBef>
            </a:pPr>
            <a:r>
              <a:rPr dirty="0" sz="1400" spc="-20">
                <a:latin typeface="Microsoft Sans Serif"/>
                <a:cs typeface="Microsoft Sans Serif"/>
              </a:rPr>
              <a:t>трудоустроенного</a:t>
            </a:r>
            <a:r>
              <a:rPr dirty="0" sz="1400" spc="55">
                <a:latin typeface="Microsoft Sans Serif"/>
                <a:cs typeface="Microsoft Sans Serif"/>
              </a:rPr>
              <a:t> </a:t>
            </a:r>
            <a:r>
              <a:rPr dirty="0" sz="1400" spc="-25">
                <a:latin typeface="Microsoft Sans Serif"/>
                <a:cs typeface="Microsoft Sans Serif"/>
              </a:rPr>
              <a:t>от </a:t>
            </a:r>
            <a:r>
              <a:rPr dirty="0" sz="1400" spc="-35">
                <a:latin typeface="Microsoft Sans Serif"/>
                <a:cs typeface="Microsoft Sans Serif"/>
              </a:rPr>
              <a:t>компаний</a:t>
            </a:r>
            <a:r>
              <a:rPr dirty="0" sz="1400" spc="-35">
                <a:latin typeface="Arial MT"/>
                <a:cs typeface="Arial MT"/>
              </a:rPr>
              <a:t>-</a:t>
            </a:r>
            <a:r>
              <a:rPr dirty="0" sz="1400" spc="-10">
                <a:latin typeface="Microsoft Sans Serif"/>
                <a:cs typeface="Microsoft Sans Serif"/>
              </a:rPr>
              <a:t>партнеров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257550" y="1228725"/>
            <a:ext cx="2628900" cy="3676650"/>
          </a:xfrm>
          <a:prstGeom prst="rect">
            <a:avLst/>
          </a:prstGeom>
          <a:solidFill>
            <a:srgbClr val="F3F3F3"/>
          </a:solidFill>
        </p:spPr>
        <p:txBody>
          <a:bodyPr wrap="square" lIns="0" tIns="88900" rIns="0" bIns="0" rtlCol="0" vert="horz">
            <a:spAutoFit/>
          </a:bodyPr>
          <a:lstStyle/>
          <a:p>
            <a:pPr marL="188595">
              <a:lnSpc>
                <a:spcPct val="100000"/>
              </a:lnSpc>
              <a:spcBef>
                <a:spcPts val="700"/>
              </a:spcBef>
            </a:pPr>
            <a:r>
              <a:rPr dirty="0" sz="1400" b="1">
                <a:latin typeface="Arial"/>
                <a:cs typeface="Arial"/>
              </a:rPr>
              <a:t>Как</a:t>
            </a:r>
            <a:r>
              <a:rPr dirty="0" sz="1400" spc="-50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продвигаем</a:t>
            </a:r>
            <a:endParaRPr sz="1400">
              <a:latin typeface="Arial"/>
              <a:cs typeface="Arial"/>
            </a:endParaRPr>
          </a:p>
          <a:p>
            <a:pPr marL="289560" marR="612140" indent="-286385">
              <a:lnSpc>
                <a:spcPct val="99900"/>
              </a:lnSpc>
              <a:spcBef>
                <a:spcPts val="50"/>
              </a:spcBef>
              <a:buChar char="•"/>
              <a:tabLst>
                <a:tab pos="289560" algn="l"/>
              </a:tabLst>
            </a:pPr>
            <a:r>
              <a:rPr dirty="0" sz="1400">
                <a:latin typeface="Microsoft Sans Serif"/>
                <a:cs typeface="Microsoft Sans Serif"/>
              </a:rPr>
              <a:t>Целевая</a:t>
            </a:r>
            <a:r>
              <a:rPr dirty="0" sz="1400" spc="-70">
                <a:latin typeface="Microsoft Sans Serif"/>
                <a:cs typeface="Microsoft Sans Serif"/>
              </a:rPr>
              <a:t> </a:t>
            </a:r>
            <a:r>
              <a:rPr dirty="0" sz="1400" spc="-25">
                <a:latin typeface="Microsoft Sans Serif"/>
                <a:cs typeface="Microsoft Sans Serif"/>
              </a:rPr>
              <a:t>реклама</a:t>
            </a:r>
            <a:r>
              <a:rPr dirty="0" sz="1400" spc="-70">
                <a:latin typeface="Microsoft Sans Serif"/>
                <a:cs typeface="Microsoft Sans Serif"/>
              </a:rPr>
              <a:t> </a:t>
            </a:r>
            <a:r>
              <a:rPr dirty="0" sz="1400" spc="-50">
                <a:latin typeface="Microsoft Sans Serif"/>
                <a:cs typeface="Microsoft Sans Serif"/>
              </a:rPr>
              <a:t>в </a:t>
            </a:r>
            <a:r>
              <a:rPr dirty="0" sz="1400" spc="-25">
                <a:latin typeface="Microsoft Sans Serif"/>
                <a:cs typeface="Microsoft Sans Serif"/>
              </a:rPr>
              <a:t>Одноклассниках</a:t>
            </a:r>
            <a:r>
              <a:rPr dirty="0" sz="1400" spc="-20">
                <a:latin typeface="Microsoft Sans Serif"/>
                <a:cs typeface="Microsoft Sans Serif"/>
              </a:rPr>
              <a:t> </a:t>
            </a:r>
            <a:r>
              <a:rPr dirty="0" sz="1400" spc="-50">
                <a:latin typeface="Microsoft Sans Serif"/>
                <a:cs typeface="Microsoft Sans Serif"/>
              </a:rPr>
              <a:t>и </a:t>
            </a:r>
            <a:r>
              <a:rPr dirty="0" sz="1400" spc="-45">
                <a:latin typeface="Microsoft Sans Serif"/>
                <a:cs typeface="Microsoft Sans Serif"/>
              </a:rPr>
              <a:t>Яндекс.Дзен </a:t>
            </a:r>
            <a:r>
              <a:rPr dirty="0" sz="1400">
                <a:latin typeface="Microsoft Sans Serif"/>
                <a:cs typeface="Microsoft Sans Serif"/>
              </a:rPr>
              <a:t>по</a:t>
            </a:r>
            <a:r>
              <a:rPr dirty="0" sz="1400" spc="-4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гео</a:t>
            </a:r>
            <a:r>
              <a:rPr dirty="0" sz="1400" spc="-45">
                <a:latin typeface="Microsoft Sans Serif"/>
                <a:cs typeface="Microsoft Sans Serif"/>
              </a:rPr>
              <a:t> </a:t>
            </a:r>
            <a:r>
              <a:rPr dirty="0" sz="1400" spc="-50">
                <a:latin typeface="Microsoft Sans Serif"/>
                <a:cs typeface="Microsoft Sans Serif"/>
              </a:rPr>
              <a:t>и </a:t>
            </a:r>
            <a:r>
              <a:rPr dirty="0" sz="1400" spc="-10">
                <a:latin typeface="Microsoft Sans Serif"/>
                <a:cs typeface="Microsoft Sans Serif"/>
              </a:rPr>
              <a:t>возрасту</a:t>
            </a:r>
            <a:r>
              <a:rPr dirty="0" sz="1400" spc="-75">
                <a:latin typeface="Microsoft Sans Serif"/>
                <a:cs typeface="Microsoft Sans Serif"/>
              </a:rPr>
              <a:t> </a:t>
            </a:r>
            <a:r>
              <a:rPr dirty="0" sz="1400" spc="-20">
                <a:latin typeface="Microsoft Sans Serif"/>
                <a:cs typeface="Microsoft Sans Serif"/>
              </a:rPr>
              <a:t>(50+)</a:t>
            </a:r>
            <a:endParaRPr sz="1400">
              <a:latin typeface="Microsoft Sans Serif"/>
              <a:cs typeface="Microsoft Sans Serif"/>
            </a:endParaRPr>
          </a:p>
          <a:p>
            <a:pPr marL="288925" indent="-285750">
              <a:lnSpc>
                <a:spcPts val="1650"/>
              </a:lnSpc>
              <a:buChar char="•"/>
              <a:tabLst>
                <a:tab pos="288925" algn="l"/>
              </a:tabLst>
            </a:pPr>
            <a:r>
              <a:rPr dirty="0" sz="1400" spc="-20">
                <a:latin typeface="Microsoft Sans Serif"/>
                <a:cs typeface="Microsoft Sans Serif"/>
              </a:rPr>
              <a:t>Партнерство</a:t>
            </a:r>
            <a:r>
              <a:rPr dirty="0" sz="1400" spc="-1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с</a:t>
            </a:r>
            <a:r>
              <a:rPr dirty="0" sz="1400" spc="75">
                <a:latin typeface="Microsoft Sans Serif"/>
                <a:cs typeface="Microsoft Sans Serif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центрами</a:t>
            </a:r>
            <a:endParaRPr sz="1400">
              <a:latin typeface="Microsoft Sans Serif"/>
              <a:cs typeface="Microsoft Sans Serif"/>
            </a:endParaRPr>
          </a:p>
          <a:p>
            <a:pPr marL="289560">
              <a:lnSpc>
                <a:spcPts val="1664"/>
              </a:lnSpc>
              <a:spcBef>
                <a:spcPts val="50"/>
              </a:spcBef>
            </a:pPr>
            <a:r>
              <a:rPr dirty="0" sz="1400" spc="-20">
                <a:latin typeface="Microsoft Sans Serif"/>
                <a:cs typeface="Microsoft Sans Serif"/>
              </a:rPr>
              <a:t>занятости</a:t>
            </a:r>
            <a:r>
              <a:rPr dirty="0" sz="1400" spc="-50">
                <a:latin typeface="Microsoft Sans Serif"/>
                <a:cs typeface="Microsoft Sans Serif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городов</a:t>
            </a:r>
            <a:endParaRPr sz="1400">
              <a:latin typeface="Microsoft Sans Serif"/>
              <a:cs typeface="Microsoft Sans Serif"/>
            </a:endParaRPr>
          </a:p>
          <a:p>
            <a:pPr marL="288925" indent="-285750">
              <a:lnSpc>
                <a:spcPts val="1655"/>
              </a:lnSpc>
              <a:buChar char="•"/>
              <a:tabLst>
                <a:tab pos="288925" algn="l"/>
              </a:tabLst>
            </a:pPr>
            <a:r>
              <a:rPr dirty="0" sz="1400" spc="-10">
                <a:latin typeface="Microsoft Sans Serif"/>
                <a:cs typeface="Microsoft Sans Serif"/>
              </a:rPr>
              <a:t>Телесюжеты</a:t>
            </a:r>
            <a:r>
              <a:rPr dirty="0" sz="1400" spc="-1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на</a:t>
            </a:r>
            <a:r>
              <a:rPr dirty="0" sz="1400" spc="-70">
                <a:latin typeface="Microsoft Sans Serif"/>
                <a:cs typeface="Microsoft Sans Serif"/>
              </a:rPr>
              <a:t> </a:t>
            </a:r>
            <a:r>
              <a:rPr dirty="0" sz="1400" spc="-20">
                <a:latin typeface="Microsoft Sans Serif"/>
                <a:cs typeface="Microsoft Sans Serif"/>
              </a:rPr>
              <a:t>местных</a:t>
            </a:r>
            <a:r>
              <a:rPr dirty="0" sz="1400" spc="-65">
                <a:latin typeface="Microsoft Sans Serif"/>
                <a:cs typeface="Microsoft Sans Serif"/>
              </a:rPr>
              <a:t> </a:t>
            </a:r>
            <a:r>
              <a:rPr dirty="0" sz="1400" spc="-25">
                <a:latin typeface="Microsoft Sans Serif"/>
                <a:cs typeface="Microsoft Sans Serif"/>
              </a:rPr>
              <a:t>ТК</a:t>
            </a:r>
            <a:endParaRPr sz="1400">
              <a:latin typeface="Microsoft Sans Serif"/>
              <a:cs typeface="Microsoft Sans Serif"/>
            </a:endParaRPr>
          </a:p>
          <a:p>
            <a:pPr marL="289560" marR="191135">
              <a:lnSpc>
                <a:spcPts val="1730"/>
              </a:lnSpc>
            </a:pPr>
            <a:r>
              <a:rPr dirty="0" sz="1400" spc="-20">
                <a:latin typeface="Microsoft Sans Serif"/>
                <a:cs typeface="Microsoft Sans Serif"/>
              </a:rPr>
              <a:t>("Вести</a:t>
            </a:r>
            <a:r>
              <a:rPr dirty="0" sz="1400" spc="-20">
                <a:latin typeface="Arial MT"/>
                <a:cs typeface="Arial MT"/>
              </a:rPr>
              <a:t>-</a:t>
            </a:r>
            <a:r>
              <a:rPr dirty="0" sz="1400" spc="-10">
                <a:latin typeface="Microsoft Sans Serif"/>
                <a:cs typeface="Microsoft Sans Serif"/>
              </a:rPr>
              <a:t>Урал",</a:t>
            </a:r>
            <a:r>
              <a:rPr dirty="0" sz="1400" spc="-15">
                <a:latin typeface="Microsoft Sans Serif"/>
                <a:cs typeface="Microsoft Sans Serif"/>
              </a:rPr>
              <a:t> </a:t>
            </a:r>
            <a:r>
              <a:rPr dirty="0" sz="1400" spc="-20">
                <a:latin typeface="Microsoft Sans Serif"/>
                <a:cs typeface="Microsoft Sans Serif"/>
              </a:rPr>
              <a:t>"Городской </a:t>
            </a:r>
            <a:r>
              <a:rPr dirty="0" sz="1400" spc="-10">
                <a:latin typeface="Microsoft Sans Serif"/>
                <a:cs typeface="Microsoft Sans Serif"/>
              </a:rPr>
              <a:t>канал")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229350" y="1228725"/>
            <a:ext cx="2628900" cy="3752850"/>
          </a:xfrm>
          <a:prstGeom prst="rect">
            <a:avLst/>
          </a:prstGeom>
          <a:solidFill>
            <a:srgbClr val="F3F3F3"/>
          </a:solidFill>
        </p:spPr>
        <p:txBody>
          <a:bodyPr wrap="square" lIns="0" tIns="88900" rIns="0" bIns="0" rtlCol="0" vert="horz">
            <a:spAutoFit/>
          </a:bodyPr>
          <a:lstStyle/>
          <a:p>
            <a:pPr marL="194945">
              <a:lnSpc>
                <a:spcPct val="100000"/>
              </a:lnSpc>
              <a:spcBef>
                <a:spcPts val="700"/>
              </a:spcBef>
            </a:pPr>
            <a:r>
              <a:rPr dirty="0" sz="1400" b="1">
                <a:latin typeface="Arial"/>
                <a:cs typeface="Arial"/>
              </a:rPr>
              <a:t>Кто</a:t>
            </a:r>
            <a:r>
              <a:rPr dirty="0" sz="1400" spc="-40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поможет</a:t>
            </a:r>
            <a:endParaRPr sz="1400">
              <a:latin typeface="Arial"/>
              <a:cs typeface="Arial"/>
            </a:endParaRPr>
          </a:p>
          <a:p>
            <a:pPr marL="292100" marR="737235" indent="-286385">
              <a:lnSpc>
                <a:spcPts val="1650"/>
              </a:lnSpc>
              <a:spcBef>
                <a:spcPts val="130"/>
              </a:spcBef>
              <a:buChar char="•"/>
              <a:tabLst>
                <a:tab pos="292100" algn="l"/>
              </a:tabLst>
            </a:pPr>
            <a:r>
              <a:rPr dirty="0" sz="1400" spc="-20">
                <a:latin typeface="Microsoft Sans Serif"/>
                <a:cs typeface="Microsoft Sans Serif"/>
              </a:rPr>
              <a:t>Госорганы:</a:t>
            </a:r>
            <a:r>
              <a:rPr dirty="0" sz="1400" spc="-10">
                <a:latin typeface="Microsoft Sans Serif"/>
                <a:cs typeface="Microsoft Sans Serif"/>
              </a:rPr>
              <a:t> Центры </a:t>
            </a:r>
            <a:r>
              <a:rPr dirty="0" sz="1400" spc="-20">
                <a:latin typeface="Microsoft Sans Serif"/>
                <a:cs typeface="Microsoft Sans Serif"/>
              </a:rPr>
              <a:t>занятости</a:t>
            </a:r>
            <a:r>
              <a:rPr dirty="0" sz="1400" spc="-40">
                <a:latin typeface="Microsoft Sans Serif"/>
                <a:cs typeface="Microsoft Sans Serif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городов</a:t>
            </a:r>
            <a:endParaRPr sz="1400">
              <a:latin typeface="Microsoft Sans Serif"/>
              <a:cs typeface="Microsoft Sans Serif"/>
            </a:endParaRPr>
          </a:p>
          <a:p>
            <a:pPr marL="292100" indent="-285750">
              <a:lnSpc>
                <a:spcPts val="1605"/>
              </a:lnSpc>
              <a:buChar char="•"/>
              <a:tabLst>
                <a:tab pos="292100" algn="l"/>
              </a:tabLst>
            </a:pPr>
            <a:r>
              <a:rPr dirty="0" sz="1400" spc="-10">
                <a:latin typeface="Microsoft Sans Serif"/>
                <a:cs typeface="Microsoft Sans Serif"/>
              </a:rPr>
              <a:t>Бизнес:</a:t>
            </a:r>
            <a:r>
              <a:rPr dirty="0" sz="1400" spc="-15">
                <a:latin typeface="Microsoft Sans Serif"/>
                <a:cs typeface="Microsoft Sans Serif"/>
              </a:rPr>
              <a:t> </a:t>
            </a:r>
            <a:r>
              <a:rPr dirty="0" sz="1400" spc="-20">
                <a:latin typeface="Microsoft Sans Serif"/>
                <a:cs typeface="Microsoft Sans Serif"/>
              </a:rPr>
              <a:t>Агентства</a:t>
            </a:r>
            <a:r>
              <a:rPr dirty="0" sz="1400" spc="-35">
                <a:latin typeface="Microsoft Sans Serif"/>
                <a:cs typeface="Microsoft Sans Serif"/>
              </a:rPr>
              <a:t> по</a:t>
            </a:r>
            <a:endParaRPr sz="1400">
              <a:latin typeface="Microsoft Sans Serif"/>
              <a:cs typeface="Microsoft Sans Serif"/>
            </a:endParaRPr>
          </a:p>
          <a:p>
            <a:pPr marL="292100">
              <a:lnSpc>
                <a:spcPts val="1664"/>
              </a:lnSpc>
              <a:spcBef>
                <a:spcPts val="50"/>
              </a:spcBef>
            </a:pPr>
            <a:r>
              <a:rPr dirty="0" sz="1400" spc="-10">
                <a:latin typeface="Microsoft Sans Serif"/>
                <a:cs typeface="Microsoft Sans Serif"/>
              </a:rPr>
              <a:t>подбору</a:t>
            </a:r>
            <a:r>
              <a:rPr dirty="0" sz="1400" spc="-50">
                <a:latin typeface="Microsoft Sans Serif"/>
                <a:cs typeface="Microsoft Sans Serif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персонала</a:t>
            </a:r>
            <a:endParaRPr sz="1400">
              <a:latin typeface="Microsoft Sans Serif"/>
              <a:cs typeface="Microsoft Sans Serif"/>
            </a:endParaRPr>
          </a:p>
          <a:p>
            <a:pPr marL="292100">
              <a:lnSpc>
                <a:spcPts val="1664"/>
              </a:lnSpc>
            </a:pPr>
            <a:r>
              <a:rPr dirty="0" sz="1400" spc="-10">
                <a:latin typeface="Arial MT"/>
                <a:cs typeface="Arial MT"/>
              </a:rPr>
              <a:t>(HeadHunter,</a:t>
            </a:r>
            <a:r>
              <a:rPr dirty="0" sz="1400" spc="-85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SuperJob)</a:t>
            </a:r>
            <a:endParaRPr sz="1400">
              <a:latin typeface="Arial MT"/>
              <a:cs typeface="Arial MT"/>
            </a:endParaRPr>
          </a:p>
          <a:p>
            <a:pPr marL="292100" indent="-285750">
              <a:lnSpc>
                <a:spcPts val="1664"/>
              </a:lnSpc>
              <a:spcBef>
                <a:spcPts val="45"/>
              </a:spcBef>
              <a:buChar char="•"/>
              <a:tabLst>
                <a:tab pos="292100" algn="l"/>
              </a:tabLst>
            </a:pPr>
            <a:r>
              <a:rPr dirty="0" sz="1400" spc="-20">
                <a:latin typeface="Microsoft Sans Serif"/>
                <a:cs typeface="Microsoft Sans Serif"/>
              </a:rPr>
              <a:t>НКО:</a:t>
            </a:r>
            <a:r>
              <a:rPr dirty="0" sz="1400" spc="-35">
                <a:latin typeface="Microsoft Sans Serif"/>
                <a:cs typeface="Microsoft Sans Serif"/>
              </a:rPr>
              <a:t> </a:t>
            </a:r>
            <a:r>
              <a:rPr dirty="0" sz="1400" spc="-25">
                <a:latin typeface="Microsoft Sans Serif"/>
                <a:cs typeface="Microsoft Sans Serif"/>
              </a:rPr>
              <a:t>Проект</a:t>
            </a:r>
            <a:r>
              <a:rPr dirty="0" sz="1400" spc="-70">
                <a:latin typeface="Microsoft Sans Serif"/>
                <a:cs typeface="Microsoft Sans Serif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"Серебряный</a:t>
            </a:r>
            <a:endParaRPr sz="1400">
              <a:latin typeface="Microsoft Sans Serif"/>
              <a:cs typeface="Microsoft Sans Serif"/>
            </a:endParaRPr>
          </a:p>
          <a:p>
            <a:pPr marL="292100">
              <a:lnSpc>
                <a:spcPts val="1655"/>
              </a:lnSpc>
            </a:pPr>
            <a:r>
              <a:rPr dirty="0" sz="1400" spc="-10">
                <a:latin typeface="Microsoft Sans Serif"/>
                <a:cs typeface="Microsoft Sans Serif"/>
              </a:rPr>
              <a:t>возраст"</a:t>
            </a:r>
            <a:endParaRPr sz="1400">
              <a:latin typeface="Microsoft Sans Serif"/>
              <a:cs typeface="Microsoft Sans Serif"/>
            </a:endParaRPr>
          </a:p>
          <a:p>
            <a:pPr marL="292100" indent="-285750">
              <a:lnSpc>
                <a:spcPts val="1664"/>
              </a:lnSpc>
              <a:buChar char="•"/>
              <a:tabLst>
                <a:tab pos="292100" algn="l"/>
              </a:tabLst>
            </a:pPr>
            <a:r>
              <a:rPr dirty="0" sz="1400" spc="-10">
                <a:latin typeface="Microsoft Sans Serif"/>
                <a:cs typeface="Microsoft Sans Serif"/>
              </a:rPr>
              <a:t>Работодатели:</a:t>
            </a:r>
            <a:r>
              <a:rPr dirty="0" sz="1400" spc="-65">
                <a:latin typeface="Microsoft Sans Serif"/>
                <a:cs typeface="Microsoft Sans Serif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Местные</a:t>
            </a:r>
            <a:endParaRPr sz="1400">
              <a:latin typeface="Microsoft Sans Serif"/>
              <a:cs typeface="Microsoft Sans Serif"/>
            </a:endParaRPr>
          </a:p>
          <a:p>
            <a:pPr marL="292100" marR="106680">
              <a:lnSpc>
                <a:spcPts val="1650"/>
              </a:lnSpc>
              <a:spcBef>
                <a:spcPts val="130"/>
              </a:spcBef>
            </a:pPr>
            <a:r>
              <a:rPr dirty="0" sz="1400" spc="-10">
                <a:latin typeface="Microsoft Sans Serif"/>
                <a:cs typeface="Microsoft Sans Serif"/>
              </a:rPr>
              <a:t>предприятия</a:t>
            </a:r>
            <a:r>
              <a:rPr dirty="0" sz="1400" spc="-45">
                <a:latin typeface="Microsoft Sans Serif"/>
                <a:cs typeface="Microsoft Sans Serif"/>
              </a:rPr>
              <a:t> </a:t>
            </a:r>
            <a:r>
              <a:rPr dirty="0" sz="1400" spc="-20">
                <a:latin typeface="Microsoft Sans Serif"/>
                <a:cs typeface="Microsoft Sans Serif"/>
              </a:rPr>
              <a:t>(заводы,</a:t>
            </a:r>
            <a:r>
              <a:rPr dirty="0" sz="1400" spc="-45">
                <a:latin typeface="Microsoft Sans Serif"/>
                <a:cs typeface="Microsoft Sans Serif"/>
              </a:rPr>
              <a:t> </a:t>
            </a:r>
            <a:r>
              <a:rPr dirty="0" sz="1400" spc="-20">
                <a:latin typeface="Microsoft Sans Serif"/>
                <a:cs typeface="Microsoft Sans Serif"/>
              </a:rPr>
              <a:t>сети </a:t>
            </a:r>
            <a:r>
              <a:rPr dirty="0" sz="1400" spc="-10">
                <a:latin typeface="Microsoft Sans Serif"/>
                <a:cs typeface="Microsoft Sans Serif"/>
              </a:rPr>
              <a:t>магазинов)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/>
              <a:t>План</a:t>
            </a:r>
            <a:r>
              <a:rPr dirty="0" spc="65"/>
              <a:t> </a:t>
            </a:r>
            <a:r>
              <a:rPr dirty="0" spc="-10"/>
              <a:t>реализации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5838825" y="552450"/>
            <a:ext cx="3228975" cy="4438650"/>
          </a:xfrm>
          <a:custGeom>
            <a:avLst/>
            <a:gdLst/>
            <a:ahLst/>
            <a:cxnLst/>
            <a:rect l="l" t="t" r="r" b="b"/>
            <a:pathLst>
              <a:path w="3228975" h="4438650">
                <a:moveTo>
                  <a:pt x="3228975" y="0"/>
                </a:moveTo>
                <a:lnTo>
                  <a:pt x="0" y="0"/>
                </a:lnTo>
                <a:lnTo>
                  <a:pt x="0" y="4438650"/>
                </a:lnTo>
                <a:lnTo>
                  <a:pt x="3228975" y="4438650"/>
                </a:lnTo>
                <a:lnTo>
                  <a:pt x="3228975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6014720" y="637857"/>
            <a:ext cx="1751964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Arial"/>
                <a:cs typeface="Arial"/>
              </a:rPr>
              <a:t>Ключевые</a:t>
            </a:r>
            <a:r>
              <a:rPr dirty="0" sz="1200" spc="-6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результаты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829046" y="1086548"/>
            <a:ext cx="320865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latin typeface="Microsoft Sans Serif"/>
                <a:cs typeface="Microsoft Sans Serif"/>
              </a:rPr>
              <a:t>Количественные</a:t>
            </a:r>
            <a:r>
              <a:rPr dirty="0" sz="1200" spc="-15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результаты</a:t>
            </a:r>
            <a:r>
              <a:rPr dirty="0" sz="1200" spc="20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(за</a:t>
            </a:r>
            <a:r>
              <a:rPr dirty="0" sz="1200" spc="-1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12</a:t>
            </a:r>
            <a:r>
              <a:rPr dirty="0" sz="1200" spc="-10">
                <a:latin typeface="Microsoft Sans Serif"/>
                <a:cs typeface="Microsoft Sans Serif"/>
              </a:rPr>
              <a:t> месяцев):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829046" y="1267777"/>
            <a:ext cx="3215005" cy="1859914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184150" marR="213995" indent="-171450">
              <a:lnSpc>
                <a:spcPct val="104299"/>
              </a:lnSpc>
              <a:spcBef>
                <a:spcPts val="40"/>
              </a:spcBef>
              <a:buChar char="•"/>
              <a:tabLst>
                <a:tab pos="184150" algn="l"/>
                <a:tab pos="186055" algn="l"/>
              </a:tabLst>
            </a:pPr>
            <a:r>
              <a:rPr dirty="0" sz="1200">
                <a:latin typeface="Microsoft Sans Serif"/>
                <a:cs typeface="Microsoft Sans Serif"/>
              </a:rPr>
              <a:t>	500+</a:t>
            </a:r>
            <a:r>
              <a:rPr dirty="0" sz="1200" spc="-20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участников</a:t>
            </a:r>
            <a:r>
              <a:rPr dirty="0" sz="1200" spc="-55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программы</a:t>
            </a:r>
            <a:r>
              <a:rPr dirty="0" sz="1200" spc="-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в</a:t>
            </a:r>
            <a:r>
              <a:rPr dirty="0" sz="1200" spc="-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10</a:t>
            </a:r>
            <a:r>
              <a:rPr dirty="0" sz="1200" spc="-35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малых </a:t>
            </a:r>
            <a:r>
              <a:rPr dirty="0" sz="1200" spc="-10">
                <a:latin typeface="Microsoft Sans Serif"/>
                <a:cs typeface="Microsoft Sans Serif"/>
              </a:rPr>
              <a:t>городах</a:t>
            </a:r>
            <a:endParaRPr sz="1200">
              <a:latin typeface="Microsoft Sans Serif"/>
              <a:cs typeface="Microsoft Sans Serif"/>
            </a:endParaRPr>
          </a:p>
          <a:p>
            <a:pPr marL="184150" marR="5080" indent="-171450">
              <a:lnSpc>
                <a:spcPts val="1430"/>
              </a:lnSpc>
              <a:spcBef>
                <a:spcPts val="45"/>
              </a:spcBef>
              <a:buChar char="•"/>
              <a:tabLst>
                <a:tab pos="184150" algn="l"/>
                <a:tab pos="186055" algn="l"/>
              </a:tabLst>
            </a:pPr>
            <a:r>
              <a:rPr dirty="0" sz="1200">
                <a:latin typeface="Microsoft Sans Serif"/>
                <a:cs typeface="Microsoft Sans Serif"/>
              </a:rPr>
              <a:t>	100+</a:t>
            </a:r>
            <a:r>
              <a:rPr dirty="0" sz="1200" spc="-40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резюме</a:t>
            </a:r>
            <a:r>
              <a:rPr dirty="0" sz="1200" spc="-6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созданных </a:t>
            </a:r>
            <a:r>
              <a:rPr dirty="0" sz="1200" spc="-20">
                <a:latin typeface="Microsoft Sans Serif"/>
                <a:cs typeface="Microsoft Sans Serif"/>
              </a:rPr>
              <a:t>через</a:t>
            </a:r>
            <a:r>
              <a:rPr dirty="0" sz="1200" spc="-30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конструктор </a:t>
            </a:r>
            <a:r>
              <a:rPr dirty="0" sz="1200" spc="-20">
                <a:latin typeface="Microsoft Sans Serif"/>
                <a:cs typeface="Microsoft Sans Serif"/>
              </a:rPr>
              <a:t>"живого </a:t>
            </a:r>
            <a:r>
              <a:rPr dirty="0" sz="1200" spc="-10">
                <a:latin typeface="Microsoft Sans Serif"/>
                <a:cs typeface="Microsoft Sans Serif"/>
              </a:rPr>
              <a:t>резюме"</a:t>
            </a:r>
            <a:endParaRPr sz="1200">
              <a:latin typeface="Microsoft Sans Serif"/>
              <a:cs typeface="Microsoft Sans Serif"/>
            </a:endParaRPr>
          </a:p>
          <a:p>
            <a:pPr marL="186055" indent="-173355">
              <a:lnSpc>
                <a:spcPts val="1375"/>
              </a:lnSpc>
              <a:buChar char="•"/>
              <a:tabLst>
                <a:tab pos="186055" algn="l"/>
              </a:tabLst>
            </a:pPr>
            <a:r>
              <a:rPr dirty="0" sz="1200">
                <a:latin typeface="Microsoft Sans Serif"/>
                <a:cs typeface="Microsoft Sans Serif"/>
              </a:rPr>
              <a:t>30+</a:t>
            </a:r>
            <a:r>
              <a:rPr dirty="0" sz="1200" spc="-2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трудоустроенных</a:t>
            </a:r>
            <a:r>
              <a:rPr dirty="0" sz="1200" spc="25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участников</a:t>
            </a:r>
            <a:r>
              <a:rPr dirty="0" sz="1200" spc="-6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(15%</a:t>
            </a:r>
            <a:r>
              <a:rPr dirty="0" sz="1200" spc="-55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от</a:t>
            </a:r>
            <a:endParaRPr sz="1200">
              <a:latin typeface="Microsoft Sans Serif"/>
              <a:cs typeface="Microsoft Sans Serif"/>
            </a:endParaRPr>
          </a:p>
          <a:p>
            <a:pPr marL="184150">
              <a:lnSpc>
                <a:spcPts val="1435"/>
              </a:lnSpc>
            </a:pPr>
            <a:r>
              <a:rPr dirty="0" sz="1200" spc="-10">
                <a:latin typeface="Microsoft Sans Serif"/>
                <a:cs typeface="Microsoft Sans Serif"/>
              </a:rPr>
              <a:t>общего</a:t>
            </a:r>
            <a:r>
              <a:rPr dirty="0" sz="1200" spc="-6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числа)</a:t>
            </a:r>
            <a:endParaRPr sz="1200">
              <a:latin typeface="Microsoft Sans Serif"/>
              <a:cs typeface="Microsoft Sans Serif"/>
            </a:endParaRPr>
          </a:p>
          <a:p>
            <a:pPr marL="184150" marR="382905" indent="-171450">
              <a:lnSpc>
                <a:spcPts val="1430"/>
              </a:lnSpc>
              <a:spcBef>
                <a:spcPts val="114"/>
              </a:spcBef>
              <a:buChar char="•"/>
              <a:tabLst>
                <a:tab pos="184150" algn="l"/>
                <a:tab pos="186055" algn="l"/>
              </a:tabLst>
            </a:pPr>
            <a:r>
              <a:rPr dirty="0" sz="1200">
                <a:latin typeface="Microsoft Sans Serif"/>
                <a:cs typeface="Microsoft Sans Serif"/>
              </a:rPr>
              <a:t>	</a:t>
            </a:r>
            <a:r>
              <a:rPr dirty="0" sz="1200" spc="-10">
                <a:latin typeface="Microsoft Sans Serif"/>
                <a:cs typeface="Microsoft Sans Serif"/>
              </a:rPr>
              <a:t>4.5/5.0</a:t>
            </a:r>
            <a:r>
              <a:rPr dirty="0" sz="1200" spc="-3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средняя</a:t>
            </a:r>
            <a:r>
              <a:rPr dirty="0" sz="1200" spc="-20">
                <a:latin typeface="Microsoft Sans Serif"/>
                <a:cs typeface="Microsoft Sans Serif"/>
              </a:rPr>
              <a:t> оценка</a:t>
            </a:r>
            <a:r>
              <a:rPr dirty="0" sz="1200" spc="-35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полезности</a:t>
            </a:r>
            <a:r>
              <a:rPr dirty="0" sz="1200" spc="-40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от </a:t>
            </a:r>
            <a:r>
              <a:rPr dirty="0" sz="1200" spc="-10">
                <a:latin typeface="Microsoft Sans Serif"/>
                <a:cs typeface="Microsoft Sans Serif"/>
              </a:rPr>
              <a:t>участников</a:t>
            </a:r>
            <a:endParaRPr sz="1200">
              <a:latin typeface="Microsoft Sans Serif"/>
              <a:cs typeface="Microsoft Sans Serif"/>
            </a:endParaRPr>
          </a:p>
          <a:p>
            <a:pPr marL="186055" indent="-173355">
              <a:lnSpc>
                <a:spcPts val="1375"/>
              </a:lnSpc>
              <a:buChar char="•"/>
              <a:tabLst>
                <a:tab pos="186055" algn="l"/>
              </a:tabLst>
            </a:pPr>
            <a:r>
              <a:rPr dirty="0" sz="1200">
                <a:latin typeface="Microsoft Sans Serif"/>
                <a:cs typeface="Microsoft Sans Serif"/>
              </a:rPr>
              <a:t>10+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 spc="-40">
                <a:latin typeface="Microsoft Sans Serif"/>
                <a:cs typeface="Microsoft Sans Serif"/>
              </a:rPr>
              <a:t>компаний</a:t>
            </a:r>
            <a:r>
              <a:rPr dirty="0" sz="1200" spc="-40">
                <a:latin typeface="Arial MT"/>
                <a:cs typeface="Arial MT"/>
              </a:rPr>
              <a:t>-</a:t>
            </a:r>
            <a:r>
              <a:rPr dirty="0" sz="1200" spc="-10">
                <a:latin typeface="Microsoft Sans Serif"/>
                <a:cs typeface="Microsoft Sans Serif"/>
              </a:rPr>
              <a:t>партнеров</a:t>
            </a:r>
            <a:r>
              <a:rPr dirty="0" sz="1200" spc="-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в</a:t>
            </a:r>
            <a:r>
              <a:rPr dirty="0" sz="1200" spc="-75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базе</a:t>
            </a:r>
            <a:endParaRPr sz="1200">
              <a:latin typeface="Microsoft Sans Serif"/>
              <a:cs typeface="Microsoft Sans Serif"/>
            </a:endParaRPr>
          </a:p>
          <a:p>
            <a:pPr marL="184150">
              <a:lnSpc>
                <a:spcPts val="1435"/>
              </a:lnSpc>
            </a:pPr>
            <a:r>
              <a:rPr dirty="0" sz="1200" spc="-10">
                <a:latin typeface="Microsoft Sans Serif"/>
                <a:cs typeface="Microsoft Sans Serif"/>
              </a:rPr>
              <a:t>работодателей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829046" y="3291204"/>
            <a:ext cx="19050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latin typeface="Microsoft Sans Serif"/>
                <a:cs typeface="Microsoft Sans Serif"/>
              </a:rPr>
              <a:t>Качественные</a:t>
            </a:r>
            <a:r>
              <a:rPr dirty="0" sz="1200" spc="2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результаты: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829046" y="3472560"/>
            <a:ext cx="3119120" cy="14871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6055" indent="-173355">
              <a:lnSpc>
                <a:spcPts val="1435"/>
              </a:lnSpc>
              <a:spcBef>
                <a:spcPts val="100"/>
              </a:spcBef>
              <a:buChar char="•"/>
              <a:tabLst>
                <a:tab pos="186055" algn="l"/>
              </a:tabLst>
            </a:pPr>
            <a:r>
              <a:rPr dirty="0" sz="1200" spc="-20">
                <a:latin typeface="Microsoft Sans Serif"/>
                <a:cs typeface="Microsoft Sans Serif"/>
              </a:rPr>
              <a:t>Подтверждение</a:t>
            </a:r>
            <a:r>
              <a:rPr dirty="0" sz="1200" spc="2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работоспособности</a:t>
            </a:r>
            <a:endParaRPr sz="1200">
              <a:latin typeface="Microsoft Sans Serif"/>
              <a:cs typeface="Microsoft Sans Serif"/>
            </a:endParaRPr>
          </a:p>
          <a:p>
            <a:pPr marL="184150">
              <a:lnSpc>
                <a:spcPts val="1425"/>
              </a:lnSpc>
            </a:pPr>
            <a:r>
              <a:rPr dirty="0" sz="1200" spc="-10">
                <a:latin typeface="Microsoft Sans Serif"/>
                <a:cs typeface="Microsoft Sans Serif"/>
              </a:rPr>
              <a:t>модели</a:t>
            </a:r>
            <a:r>
              <a:rPr dirty="0" sz="1200" spc="-20">
                <a:latin typeface="Microsoft Sans Serif"/>
                <a:cs typeface="Microsoft Sans Serif"/>
              </a:rPr>
              <a:t> "навигатор</a:t>
            </a:r>
            <a:r>
              <a:rPr dirty="0" sz="1200" spc="-1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+</a:t>
            </a:r>
            <a:r>
              <a:rPr dirty="0" sz="1200" spc="3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куратор"</a:t>
            </a:r>
            <a:endParaRPr sz="1200">
              <a:latin typeface="Microsoft Sans Serif"/>
              <a:cs typeface="Microsoft Sans Serif"/>
            </a:endParaRPr>
          </a:p>
          <a:p>
            <a:pPr marL="184150" marR="788670" indent="-171450">
              <a:lnSpc>
                <a:spcPts val="1430"/>
              </a:lnSpc>
              <a:spcBef>
                <a:spcPts val="50"/>
              </a:spcBef>
              <a:buChar char="•"/>
              <a:tabLst>
                <a:tab pos="184150" algn="l"/>
                <a:tab pos="186055" algn="l"/>
              </a:tabLst>
            </a:pPr>
            <a:r>
              <a:rPr dirty="0" sz="1200">
                <a:latin typeface="Microsoft Sans Serif"/>
                <a:cs typeface="Microsoft Sans Serif"/>
              </a:rPr>
              <a:t>	</a:t>
            </a:r>
            <a:r>
              <a:rPr dirty="0" sz="1200" spc="-20">
                <a:latin typeface="Microsoft Sans Serif"/>
                <a:cs typeface="Microsoft Sans Serif"/>
              </a:rPr>
              <a:t>Сформированное</a:t>
            </a:r>
            <a:r>
              <a:rPr dirty="0" sz="1200" spc="2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сообщество </a:t>
            </a:r>
            <a:r>
              <a:rPr dirty="0" sz="1200" spc="-25">
                <a:latin typeface="Microsoft Sans Serif"/>
                <a:cs typeface="Microsoft Sans Serif"/>
              </a:rPr>
              <a:t>взаимопомощи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участников</a:t>
            </a:r>
            <a:endParaRPr sz="1200">
              <a:latin typeface="Microsoft Sans Serif"/>
              <a:cs typeface="Microsoft Sans Serif"/>
            </a:endParaRPr>
          </a:p>
          <a:p>
            <a:pPr marL="184150" marR="89535" indent="-171450">
              <a:lnSpc>
                <a:spcPts val="1430"/>
              </a:lnSpc>
              <a:spcBef>
                <a:spcPts val="70"/>
              </a:spcBef>
              <a:buChar char="•"/>
              <a:tabLst>
                <a:tab pos="184150" algn="l"/>
                <a:tab pos="186055" algn="l"/>
              </a:tabLst>
            </a:pPr>
            <a:r>
              <a:rPr dirty="0" sz="1200">
                <a:latin typeface="Microsoft Sans Serif"/>
                <a:cs typeface="Microsoft Sans Serif"/>
              </a:rPr>
              <a:t>	</a:t>
            </a:r>
            <a:r>
              <a:rPr dirty="0" sz="1200" spc="-10">
                <a:latin typeface="Microsoft Sans Serif"/>
                <a:cs typeface="Microsoft Sans Serif"/>
              </a:rPr>
              <a:t>Отработанная модель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сотрудничества</a:t>
            </a:r>
            <a:r>
              <a:rPr dirty="0" sz="1200" spc="-25">
                <a:latin typeface="Microsoft Sans Serif"/>
                <a:cs typeface="Microsoft Sans Serif"/>
              </a:rPr>
              <a:t> </a:t>
            </a:r>
            <a:r>
              <a:rPr dirty="0" sz="1200" spc="-50">
                <a:latin typeface="Microsoft Sans Serif"/>
                <a:cs typeface="Microsoft Sans Serif"/>
              </a:rPr>
              <a:t>с </a:t>
            </a:r>
            <a:r>
              <a:rPr dirty="0" sz="1200" spc="-10">
                <a:latin typeface="Microsoft Sans Serif"/>
                <a:cs typeface="Microsoft Sans Serif"/>
              </a:rPr>
              <a:t>центрами</a:t>
            </a:r>
            <a:r>
              <a:rPr dirty="0" sz="1200" spc="-7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занятости</a:t>
            </a:r>
            <a:endParaRPr sz="1200">
              <a:latin typeface="Microsoft Sans Serif"/>
              <a:cs typeface="Microsoft Sans Serif"/>
            </a:endParaRPr>
          </a:p>
          <a:p>
            <a:pPr marL="186055" indent="-173355">
              <a:lnSpc>
                <a:spcPts val="1375"/>
              </a:lnSpc>
              <a:buChar char="•"/>
              <a:tabLst>
                <a:tab pos="186055" algn="l"/>
              </a:tabLst>
            </a:pPr>
            <a:r>
              <a:rPr dirty="0" sz="1200" spc="-20">
                <a:latin typeface="Microsoft Sans Serif"/>
                <a:cs typeface="Microsoft Sans Serif"/>
              </a:rPr>
              <a:t>Методика</a:t>
            </a:r>
            <a:r>
              <a:rPr dirty="0" sz="1200" spc="-3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преодоления</a:t>
            </a:r>
            <a:r>
              <a:rPr dirty="0" sz="1200" spc="-1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психологического</a:t>
            </a:r>
            <a:endParaRPr sz="1200">
              <a:latin typeface="Microsoft Sans Serif"/>
              <a:cs typeface="Microsoft Sans Serif"/>
            </a:endParaRPr>
          </a:p>
          <a:p>
            <a:pPr marL="184150">
              <a:lnSpc>
                <a:spcPts val="1435"/>
              </a:lnSpc>
            </a:pPr>
            <a:r>
              <a:rPr dirty="0" sz="1200" spc="-10">
                <a:latin typeface="Microsoft Sans Serif"/>
                <a:cs typeface="Microsoft Sans Serif"/>
              </a:rPr>
              <a:t>барьера</a:t>
            </a:r>
            <a:r>
              <a:rPr dirty="0" sz="1200" spc="-2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у</a:t>
            </a:r>
            <a:r>
              <a:rPr dirty="0" sz="1200" spc="-2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ЦА</a:t>
            </a:r>
            <a:r>
              <a:rPr dirty="0" sz="1200" spc="-10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50+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487801" y="582612"/>
            <a:ext cx="2048510" cy="56959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b="1">
                <a:latin typeface="Arial"/>
                <a:cs typeface="Arial"/>
              </a:rPr>
              <a:t>Пояснение</a:t>
            </a:r>
            <a:r>
              <a:rPr dirty="0" sz="1400" spc="-6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к</a:t>
            </a:r>
            <a:r>
              <a:rPr dirty="0" sz="1400" spc="2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этапам: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50"/>
              </a:spcBef>
            </a:pPr>
            <a:r>
              <a:rPr dirty="0" sz="1100" b="1">
                <a:latin typeface="Arial"/>
                <a:cs typeface="Arial"/>
              </a:rPr>
              <a:t>Этап</a:t>
            </a:r>
            <a:r>
              <a:rPr dirty="0" sz="1100" spc="-1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1</a:t>
            </a:r>
            <a:r>
              <a:rPr dirty="0" sz="1100">
                <a:latin typeface="Arial MT"/>
                <a:cs typeface="Arial MT"/>
              </a:rPr>
              <a:t>: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 b="1">
                <a:latin typeface="Arial"/>
                <a:cs typeface="Arial"/>
              </a:rPr>
              <a:t>Подготовка</a:t>
            </a:r>
            <a:r>
              <a:rPr dirty="0" sz="1100" spc="-65" b="1">
                <a:latin typeface="Arial"/>
                <a:cs typeface="Arial"/>
              </a:rPr>
              <a:t> </a:t>
            </a:r>
            <a:r>
              <a:rPr dirty="0" sz="1050">
                <a:latin typeface="Microsoft Sans Serif"/>
                <a:cs typeface="Microsoft Sans Serif"/>
              </a:rPr>
              <a:t>(2</a:t>
            </a:r>
            <a:r>
              <a:rPr dirty="0" sz="1050" spc="-35">
                <a:latin typeface="Microsoft Sans Serif"/>
                <a:cs typeface="Microsoft Sans Serif"/>
              </a:rPr>
              <a:t> </a:t>
            </a:r>
            <a:r>
              <a:rPr dirty="0" sz="1050" spc="-10">
                <a:latin typeface="Microsoft Sans Serif"/>
                <a:cs typeface="Microsoft Sans Serif"/>
              </a:rPr>
              <a:t>месяца)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3487801" y="1126871"/>
            <a:ext cx="2195830" cy="9867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1610" indent="-168910">
              <a:lnSpc>
                <a:spcPts val="1230"/>
              </a:lnSpc>
              <a:spcBef>
                <a:spcPts val="100"/>
              </a:spcBef>
              <a:buChar char="•"/>
              <a:tabLst>
                <a:tab pos="181610" algn="l"/>
              </a:tabLst>
            </a:pPr>
            <a:r>
              <a:rPr dirty="0" sz="1050" spc="-10">
                <a:latin typeface="Microsoft Sans Serif"/>
                <a:cs typeface="Microsoft Sans Serif"/>
              </a:rPr>
              <a:t>Глубинное</a:t>
            </a:r>
            <a:r>
              <a:rPr dirty="0" sz="1050" spc="-40">
                <a:latin typeface="Microsoft Sans Serif"/>
                <a:cs typeface="Microsoft Sans Serif"/>
              </a:rPr>
              <a:t> </a:t>
            </a:r>
            <a:r>
              <a:rPr dirty="0" sz="1050">
                <a:latin typeface="Microsoft Sans Serif"/>
                <a:cs typeface="Microsoft Sans Serif"/>
              </a:rPr>
              <a:t>интервью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>
                <a:latin typeface="Microsoft Sans Serif"/>
                <a:cs typeface="Microsoft Sans Serif"/>
              </a:rPr>
              <a:t>с</a:t>
            </a:r>
            <a:r>
              <a:rPr dirty="0" sz="1050" spc="25">
                <a:latin typeface="Microsoft Sans Serif"/>
                <a:cs typeface="Microsoft Sans Serif"/>
              </a:rPr>
              <a:t> </a:t>
            </a:r>
            <a:r>
              <a:rPr dirty="0" sz="1050" spc="-25">
                <a:latin typeface="Microsoft Sans Serif"/>
                <a:cs typeface="Microsoft Sans Serif"/>
              </a:rPr>
              <a:t>20</a:t>
            </a:r>
            <a:endParaRPr sz="1050">
              <a:latin typeface="Microsoft Sans Serif"/>
              <a:cs typeface="Microsoft Sans Serif"/>
            </a:endParaRPr>
          </a:p>
          <a:p>
            <a:pPr marL="184150">
              <a:lnSpc>
                <a:spcPts val="1230"/>
              </a:lnSpc>
            </a:pPr>
            <a:r>
              <a:rPr dirty="0" sz="1050" spc="-10">
                <a:latin typeface="Microsoft Sans Serif"/>
                <a:cs typeface="Microsoft Sans Serif"/>
              </a:rPr>
              <a:t>представителями</a:t>
            </a:r>
            <a:r>
              <a:rPr dirty="0" sz="1050" spc="25">
                <a:latin typeface="Microsoft Sans Serif"/>
                <a:cs typeface="Microsoft Sans Serif"/>
              </a:rPr>
              <a:t> </a:t>
            </a:r>
            <a:r>
              <a:rPr dirty="0" sz="1050" spc="-25">
                <a:latin typeface="Microsoft Sans Serif"/>
                <a:cs typeface="Microsoft Sans Serif"/>
              </a:rPr>
              <a:t>ЦА</a:t>
            </a:r>
            <a:endParaRPr sz="1050">
              <a:latin typeface="Microsoft Sans Serif"/>
              <a:cs typeface="Microsoft Sans Serif"/>
            </a:endParaRPr>
          </a:p>
          <a:p>
            <a:pPr marL="180975" marR="311785" indent="-168910">
              <a:lnSpc>
                <a:spcPct val="101299"/>
              </a:lnSpc>
              <a:buChar char="•"/>
              <a:tabLst>
                <a:tab pos="184150" algn="l"/>
              </a:tabLst>
            </a:pPr>
            <a:r>
              <a:rPr dirty="0" sz="1050" spc="-20">
                <a:latin typeface="Microsoft Sans Serif"/>
                <a:cs typeface="Microsoft Sans Serif"/>
              </a:rPr>
              <a:t>Разработка</a:t>
            </a:r>
            <a:r>
              <a:rPr dirty="0" sz="1050" spc="20">
                <a:latin typeface="Microsoft Sans Serif"/>
                <a:cs typeface="Microsoft Sans Serif"/>
              </a:rPr>
              <a:t> </a:t>
            </a:r>
            <a:r>
              <a:rPr dirty="0" sz="1050" spc="-10">
                <a:latin typeface="Microsoft Sans Serif"/>
                <a:cs typeface="Microsoft Sans Serif"/>
              </a:rPr>
              <a:t>пошаговых 	инструкций</a:t>
            </a:r>
            <a:r>
              <a:rPr dirty="0" sz="1050" spc="-25">
                <a:latin typeface="Microsoft Sans Serif"/>
                <a:cs typeface="Microsoft Sans Serif"/>
              </a:rPr>
              <a:t> </a:t>
            </a:r>
            <a:r>
              <a:rPr dirty="0" sz="1050">
                <a:latin typeface="Microsoft Sans Serif"/>
                <a:cs typeface="Microsoft Sans Serif"/>
              </a:rPr>
              <a:t>и</a:t>
            </a:r>
            <a:r>
              <a:rPr dirty="0" sz="1050" spc="55">
                <a:latin typeface="Microsoft Sans Serif"/>
                <a:cs typeface="Microsoft Sans Serif"/>
              </a:rPr>
              <a:t> </a:t>
            </a:r>
            <a:r>
              <a:rPr dirty="0" sz="1050" spc="-25">
                <a:latin typeface="Microsoft Sans Serif"/>
                <a:cs typeface="Microsoft Sans Serif"/>
              </a:rPr>
              <a:t>микро</a:t>
            </a:r>
            <a:r>
              <a:rPr dirty="0" sz="1050" spc="-25">
                <a:latin typeface="Arial MT"/>
                <a:cs typeface="Arial MT"/>
              </a:rPr>
              <a:t>-</a:t>
            </a:r>
            <a:r>
              <a:rPr dirty="0" sz="1050" spc="-10">
                <a:latin typeface="Microsoft Sans Serif"/>
                <a:cs typeface="Microsoft Sans Serif"/>
              </a:rPr>
              <a:t>уроков</a:t>
            </a:r>
            <a:endParaRPr sz="1050">
              <a:latin typeface="Microsoft Sans Serif"/>
              <a:cs typeface="Microsoft Sans Serif"/>
            </a:endParaRPr>
          </a:p>
          <a:p>
            <a:pPr marL="180975" marR="5080" indent="-168910">
              <a:lnSpc>
                <a:spcPct val="101299"/>
              </a:lnSpc>
              <a:buChar char="•"/>
              <a:tabLst>
                <a:tab pos="184150" algn="l"/>
              </a:tabLst>
            </a:pPr>
            <a:r>
              <a:rPr dirty="0" sz="1050" spc="-10">
                <a:latin typeface="Microsoft Sans Serif"/>
                <a:cs typeface="Microsoft Sans Serif"/>
              </a:rPr>
              <a:t>Договоренности</a:t>
            </a:r>
            <a:r>
              <a:rPr dirty="0" sz="1050" spc="-45">
                <a:latin typeface="Microsoft Sans Serif"/>
                <a:cs typeface="Microsoft Sans Serif"/>
              </a:rPr>
              <a:t> </a:t>
            </a:r>
            <a:r>
              <a:rPr dirty="0" sz="1050">
                <a:latin typeface="Microsoft Sans Serif"/>
                <a:cs typeface="Microsoft Sans Serif"/>
              </a:rPr>
              <a:t>с</a:t>
            </a:r>
            <a:r>
              <a:rPr dirty="0" sz="1050" spc="-65">
                <a:latin typeface="Microsoft Sans Serif"/>
                <a:cs typeface="Microsoft Sans Serif"/>
              </a:rPr>
              <a:t> </a:t>
            </a:r>
            <a:r>
              <a:rPr dirty="0" sz="1050" spc="-10">
                <a:latin typeface="Microsoft Sans Serif"/>
                <a:cs typeface="Microsoft Sans Serif"/>
              </a:rPr>
              <a:t>центрами 	занятости</a:t>
            </a:r>
            <a:r>
              <a:rPr dirty="0" sz="1050" spc="15">
                <a:latin typeface="Microsoft Sans Serif"/>
                <a:cs typeface="Microsoft Sans Serif"/>
              </a:rPr>
              <a:t> </a:t>
            </a:r>
            <a:r>
              <a:rPr dirty="0" sz="1050">
                <a:latin typeface="Microsoft Sans Serif"/>
                <a:cs typeface="Microsoft Sans Serif"/>
              </a:rPr>
              <a:t>в</a:t>
            </a:r>
            <a:r>
              <a:rPr dirty="0" sz="1050" spc="-25">
                <a:latin typeface="Microsoft Sans Serif"/>
                <a:cs typeface="Microsoft Sans Serif"/>
              </a:rPr>
              <a:t> </a:t>
            </a:r>
            <a:r>
              <a:rPr dirty="0" sz="1050">
                <a:latin typeface="Microsoft Sans Serif"/>
                <a:cs typeface="Microsoft Sans Serif"/>
              </a:rPr>
              <a:t>3</a:t>
            </a:r>
            <a:r>
              <a:rPr dirty="0" sz="1050" spc="15">
                <a:latin typeface="Microsoft Sans Serif"/>
                <a:cs typeface="Microsoft Sans Serif"/>
              </a:rPr>
              <a:t> </a:t>
            </a:r>
            <a:r>
              <a:rPr dirty="0" sz="1050" spc="-10">
                <a:latin typeface="Microsoft Sans Serif"/>
                <a:cs typeface="Microsoft Sans Serif"/>
              </a:rPr>
              <a:t>пилотных</a:t>
            </a:r>
            <a:r>
              <a:rPr dirty="0" sz="1050" spc="5">
                <a:latin typeface="Microsoft Sans Serif"/>
                <a:cs typeface="Microsoft Sans Serif"/>
              </a:rPr>
              <a:t> </a:t>
            </a:r>
            <a:r>
              <a:rPr dirty="0" sz="1050" spc="-10">
                <a:latin typeface="Microsoft Sans Serif"/>
                <a:cs typeface="Microsoft Sans Serif"/>
              </a:rPr>
              <a:t>городах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487801" y="2242756"/>
            <a:ext cx="2148205" cy="11595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 b="1">
                <a:latin typeface="Arial"/>
                <a:cs typeface="Arial"/>
              </a:rPr>
              <a:t>Этап</a:t>
            </a:r>
            <a:r>
              <a:rPr dirty="0" sz="1100" spc="-1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2</a:t>
            </a:r>
            <a:r>
              <a:rPr dirty="0" sz="1100">
                <a:latin typeface="Arial MT"/>
                <a:cs typeface="Arial MT"/>
              </a:rPr>
              <a:t>: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 b="1">
                <a:latin typeface="Arial"/>
                <a:cs typeface="Arial"/>
              </a:rPr>
              <a:t>Пилот</a:t>
            </a:r>
            <a:r>
              <a:rPr dirty="0" sz="1100" spc="-45" b="1">
                <a:latin typeface="Arial"/>
                <a:cs typeface="Arial"/>
              </a:rPr>
              <a:t> </a:t>
            </a:r>
            <a:r>
              <a:rPr dirty="0" sz="1050">
                <a:latin typeface="Microsoft Sans Serif"/>
                <a:cs typeface="Microsoft Sans Serif"/>
              </a:rPr>
              <a:t>(4</a:t>
            </a:r>
            <a:r>
              <a:rPr dirty="0" sz="1050" spc="-45">
                <a:latin typeface="Microsoft Sans Serif"/>
                <a:cs typeface="Microsoft Sans Serif"/>
              </a:rPr>
              <a:t> </a:t>
            </a:r>
            <a:r>
              <a:rPr dirty="0" sz="1050" spc="-10">
                <a:latin typeface="Microsoft Sans Serif"/>
                <a:cs typeface="Microsoft Sans Serif"/>
              </a:rPr>
              <a:t>месяца)</a:t>
            </a:r>
            <a:endParaRPr sz="1050">
              <a:latin typeface="Microsoft Sans Serif"/>
              <a:cs typeface="Microsoft Sans Serif"/>
            </a:endParaRPr>
          </a:p>
          <a:p>
            <a:pPr marL="180975" marR="5080" indent="-168910">
              <a:lnSpc>
                <a:spcPts val="1280"/>
              </a:lnSpc>
              <a:spcBef>
                <a:spcPts val="35"/>
              </a:spcBef>
              <a:buChar char="•"/>
              <a:tabLst>
                <a:tab pos="184150" algn="l"/>
              </a:tabLst>
            </a:pPr>
            <a:r>
              <a:rPr dirty="0" sz="1050" spc="-10">
                <a:latin typeface="Microsoft Sans Serif"/>
                <a:cs typeface="Microsoft Sans Serif"/>
              </a:rPr>
              <a:t>Личное</a:t>
            </a:r>
            <a:r>
              <a:rPr dirty="0" sz="1050" spc="55">
                <a:latin typeface="Microsoft Sans Serif"/>
                <a:cs typeface="Microsoft Sans Serif"/>
              </a:rPr>
              <a:t> </a:t>
            </a:r>
            <a:r>
              <a:rPr dirty="0" sz="1050" spc="-20">
                <a:latin typeface="Microsoft Sans Serif"/>
                <a:cs typeface="Microsoft Sans Serif"/>
              </a:rPr>
              <a:t>сопровождение</a:t>
            </a:r>
            <a:r>
              <a:rPr dirty="0" sz="1050" spc="-25">
                <a:latin typeface="Microsoft Sans Serif"/>
                <a:cs typeface="Microsoft Sans Serif"/>
              </a:rPr>
              <a:t> </a:t>
            </a:r>
            <a:r>
              <a:rPr dirty="0" sz="1050" spc="-10">
                <a:latin typeface="Microsoft Sans Serif"/>
                <a:cs typeface="Microsoft Sans Serif"/>
              </a:rPr>
              <a:t>первых </a:t>
            </a:r>
            <a:r>
              <a:rPr dirty="0" sz="1050" spc="-10">
                <a:latin typeface="Microsoft Sans Serif"/>
                <a:cs typeface="Microsoft Sans Serif"/>
              </a:rPr>
              <a:t>	</a:t>
            </a:r>
            <a:r>
              <a:rPr dirty="0" sz="1050">
                <a:latin typeface="Microsoft Sans Serif"/>
                <a:cs typeface="Microsoft Sans Serif"/>
              </a:rPr>
              <a:t>50</a:t>
            </a:r>
            <a:r>
              <a:rPr dirty="0" sz="1050" spc="25">
                <a:latin typeface="Microsoft Sans Serif"/>
                <a:cs typeface="Microsoft Sans Serif"/>
              </a:rPr>
              <a:t> </a:t>
            </a:r>
            <a:r>
              <a:rPr dirty="0" sz="1050" spc="-10">
                <a:latin typeface="Microsoft Sans Serif"/>
                <a:cs typeface="Microsoft Sans Serif"/>
              </a:rPr>
              <a:t>участников</a:t>
            </a:r>
            <a:endParaRPr sz="1050">
              <a:latin typeface="Microsoft Sans Serif"/>
              <a:cs typeface="Microsoft Sans Serif"/>
            </a:endParaRPr>
          </a:p>
          <a:p>
            <a:pPr marL="181610" indent="-168910">
              <a:lnSpc>
                <a:spcPts val="1155"/>
              </a:lnSpc>
              <a:buChar char="•"/>
              <a:tabLst>
                <a:tab pos="181610" algn="l"/>
              </a:tabLst>
            </a:pPr>
            <a:r>
              <a:rPr dirty="0" sz="1050" spc="-10">
                <a:latin typeface="Microsoft Sans Serif"/>
                <a:cs typeface="Microsoft Sans Serif"/>
              </a:rPr>
              <a:t>Еженедельные</a:t>
            </a:r>
            <a:r>
              <a:rPr dirty="0" sz="1050" spc="5">
                <a:latin typeface="Microsoft Sans Serif"/>
                <a:cs typeface="Microsoft Sans Serif"/>
              </a:rPr>
              <a:t> </a:t>
            </a:r>
            <a:r>
              <a:rPr dirty="0" sz="1050" spc="-10">
                <a:latin typeface="Microsoft Sans Serif"/>
                <a:cs typeface="Microsoft Sans Serif"/>
              </a:rPr>
              <a:t>групповые</a:t>
            </a:r>
            <a:endParaRPr sz="1050">
              <a:latin typeface="Microsoft Sans Serif"/>
              <a:cs typeface="Microsoft Sans Serif"/>
            </a:endParaRPr>
          </a:p>
          <a:p>
            <a:pPr marL="184150">
              <a:lnSpc>
                <a:spcPct val="100000"/>
              </a:lnSpc>
              <a:spcBef>
                <a:spcPts val="15"/>
              </a:spcBef>
            </a:pPr>
            <a:r>
              <a:rPr dirty="0" sz="1050" spc="-10">
                <a:latin typeface="Microsoft Sans Serif"/>
                <a:cs typeface="Microsoft Sans Serif"/>
              </a:rPr>
              <a:t>онлайн</a:t>
            </a:r>
            <a:r>
              <a:rPr dirty="0" sz="1050" spc="-10">
                <a:latin typeface="Arial MT"/>
                <a:cs typeface="Arial MT"/>
              </a:rPr>
              <a:t>-</a:t>
            </a:r>
            <a:r>
              <a:rPr dirty="0" sz="1050" spc="-10">
                <a:latin typeface="Microsoft Sans Serif"/>
                <a:cs typeface="Microsoft Sans Serif"/>
              </a:rPr>
              <a:t>встречи</a:t>
            </a:r>
            <a:endParaRPr sz="1050">
              <a:latin typeface="Microsoft Sans Serif"/>
              <a:cs typeface="Microsoft Sans Serif"/>
            </a:endParaRPr>
          </a:p>
          <a:p>
            <a:pPr marL="180975" marR="111125" indent="-168910">
              <a:lnSpc>
                <a:spcPct val="101299"/>
              </a:lnSpc>
              <a:spcBef>
                <a:spcPts val="5"/>
              </a:spcBef>
              <a:buChar char="•"/>
              <a:tabLst>
                <a:tab pos="184150" algn="l"/>
              </a:tabLst>
            </a:pPr>
            <a:r>
              <a:rPr dirty="0" sz="1050" spc="-25">
                <a:latin typeface="Microsoft Sans Serif"/>
                <a:cs typeface="Microsoft Sans Serif"/>
              </a:rPr>
              <a:t>Корректировка</a:t>
            </a:r>
            <a:r>
              <a:rPr dirty="0" sz="1050" spc="50">
                <a:latin typeface="Microsoft Sans Serif"/>
                <a:cs typeface="Microsoft Sans Serif"/>
              </a:rPr>
              <a:t> </a:t>
            </a:r>
            <a:r>
              <a:rPr dirty="0" sz="1050" spc="-20">
                <a:latin typeface="Microsoft Sans Serif"/>
                <a:cs typeface="Microsoft Sans Serif"/>
              </a:rPr>
              <a:t>программы</a:t>
            </a:r>
            <a:r>
              <a:rPr dirty="0" sz="1050" spc="25">
                <a:latin typeface="Microsoft Sans Serif"/>
                <a:cs typeface="Microsoft Sans Serif"/>
              </a:rPr>
              <a:t> </a:t>
            </a:r>
            <a:r>
              <a:rPr dirty="0" sz="1050" spc="-25">
                <a:latin typeface="Microsoft Sans Serif"/>
                <a:cs typeface="Microsoft Sans Serif"/>
              </a:rPr>
              <a:t>по </a:t>
            </a:r>
            <a:r>
              <a:rPr dirty="0" sz="1050" spc="-25">
                <a:latin typeface="Microsoft Sans Serif"/>
                <a:cs typeface="Microsoft Sans Serif"/>
              </a:rPr>
              <a:t>	</a:t>
            </a:r>
            <a:r>
              <a:rPr dirty="0" sz="1050">
                <a:latin typeface="Microsoft Sans Serif"/>
                <a:cs typeface="Microsoft Sans Serif"/>
              </a:rPr>
              <a:t>обратной</a:t>
            </a:r>
            <a:r>
              <a:rPr dirty="0" sz="1050" spc="-55">
                <a:latin typeface="Microsoft Sans Serif"/>
                <a:cs typeface="Microsoft Sans Serif"/>
              </a:rPr>
              <a:t> </a:t>
            </a:r>
            <a:r>
              <a:rPr dirty="0" sz="1050" spc="-20">
                <a:latin typeface="Microsoft Sans Serif"/>
                <a:cs typeface="Microsoft Sans Serif"/>
              </a:rPr>
              <a:t>связи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487801" y="3531616"/>
            <a:ext cx="2242820" cy="132080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 b="1">
                <a:latin typeface="Arial"/>
                <a:cs typeface="Arial"/>
              </a:rPr>
              <a:t>Этап</a:t>
            </a:r>
            <a:r>
              <a:rPr dirty="0" sz="1100" spc="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3</a:t>
            </a:r>
            <a:r>
              <a:rPr dirty="0" sz="1100">
                <a:latin typeface="Arial MT"/>
                <a:cs typeface="Arial MT"/>
              </a:rPr>
              <a:t>: </a:t>
            </a:r>
            <a:r>
              <a:rPr dirty="0" sz="1100" spc="-10" b="1">
                <a:latin typeface="Arial"/>
                <a:cs typeface="Arial"/>
              </a:rPr>
              <a:t>Масштабирование</a:t>
            </a:r>
            <a:r>
              <a:rPr dirty="0" sz="1100" b="1">
                <a:latin typeface="Arial"/>
                <a:cs typeface="Arial"/>
              </a:rPr>
              <a:t> </a:t>
            </a:r>
            <a:r>
              <a:rPr dirty="0" sz="1050" spc="-25">
                <a:latin typeface="Arial MT"/>
                <a:cs typeface="Arial MT"/>
              </a:rPr>
              <a:t>(6</a:t>
            </a:r>
            <a:endParaRPr sz="10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-10">
                <a:latin typeface="Microsoft Sans Serif"/>
                <a:cs typeface="Microsoft Sans Serif"/>
              </a:rPr>
              <a:t>месяцев)</a:t>
            </a:r>
            <a:endParaRPr sz="1050">
              <a:latin typeface="Microsoft Sans Serif"/>
              <a:cs typeface="Microsoft Sans Serif"/>
            </a:endParaRPr>
          </a:p>
          <a:p>
            <a:pPr marL="180975" marR="5080" indent="-168910">
              <a:lnSpc>
                <a:spcPct val="101400"/>
              </a:lnSpc>
              <a:buChar char="•"/>
              <a:tabLst>
                <a:tab pos="184150" algn="l"/>
              </a:tabLst>
            </a:pPr>
            <a:r>
              <a:rPr dirty="0" sz="1050" spc="-10">
                <a:latin typeface="Microsoft Sans Serif"/>
                <a:cs typeface="Microsoft Sans Serif"/>
              </a:rPr>
              <a:t>Подключение</a:t>
            </a:r>
            <a:r>
              <a:rPr dirty="0" sz="1050" spc="-50">
                <a:latin typeface="Microsoft Sans Serif"/>
                <a:cs typeface="Microsoft Sans Serif"/>
              </a:rPr>
              <a:t> </a:t>
            </a:r>
            <a:r>
              <a:rPr dirty="0" sz="1050" spc="-10">
                <a:latin typeface="Microsoft Sans Serif"/>
                <a:cs typeface="Microsoft Sans Serif"/>
              </a:rPr>
              <a:t>кураторов</a:t>
            </a:r>
            <a:r>
              <a:rPr dirty="0" sz="1050" spc="-20">
                <a:latin typeface="Microsoft Sans Serif"/>
                <a:cs typeface="Microsoft Sans Serif"/>
              </a:rPr>
              <a:t> </a:t>
            </a:r>
            <a:r>
              <a:rPr dirty="0" sz="1050">
                <a:latin typeface="Microsoft Sans Serif"/>
                <a:cs typeface="Microsoft Sans Serif"/>
              </a:rPr>
              <a:t>в</a:t>
            </a:r>
            <a:r>
              <a:rPr dirty="0" sz="1050" spc="50">
                <a:latin typeface="Microsoft Sans Serif"/>
                <a:cs typeface="Microsoft Sans Serif"/>
              </a:rPr>
              <a:t> </a:t>
            </a:r>
            <a:r>
              <a:rPr dirty="0" sz="1050" spc="-20">
                <a:latin typeface="Microsoft Sans Serif"/>
                <a:cs typeface="Microsoft Sans Serif"/>
              </a:rPr>
              <a:t>новых </a:t>
            </a:r>
            <a:r>
              <a:rPr dirty="0" sz="1050" spc="-20">
                <a:latin typeface="Microsoft Sans Serif"/>
                <a:cs typeface="Microsoft Sans Serif"/>
              </a:rPr>
              <a:t>	</a:t>
            </a:r>
            <a:r>
              <a:rPr dirty="0" sz="1050" spc="-10">
                <a:latin typeface="Microsoft Sans Serif"/>
                <a:cs typeface="Microsoft Sans Serif"/>
              </a:rPr>
              <a:t>городах</a:t>
            </a:r>
            <a:endParaRPr sz="1050">
              <a:latin typeface="Microsoft Sans Serif"/>
              <a:cs typeface="Microsoft Sans Serif"/>
            </a:endParaRPr>
          </a:p>
          <a:p>
            <a:pPr marL="181610" indent="-168910">
              <a:lnSpc>
                <a:spcPts val="1200"/>
              </a:lnSpc>
              <a:buChar char="•"/>
              <a:tabLst>
                <a:tab pos="181610" algn="l"/>
              </a:tabLst>
            </a:pPr>
            <a:r>
              <a:rPr dirty="0" sz="1050" spc="-20">
                <a:latin typeface="Microsoft Sans Serif"/>
                <a:cs typeface="Microsoft Sans Serif"/>
              </a:rPr>
              <a:t>Запуск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-10">
                <a:latin typeface="Microsoft Sans Serif"/>
                <a:cs typeface="Microsoft Sans Serif"/>
              </a:rPr>
              <a:t>чат</a:t>
            </a:r>
            <a:r>
              <a:rPr dirty="0" sz="1050" spc="-10">
                <a:latin typeface="Arial MT"/>
                <a:cs typeface="Arial MT"/>
              </a:rPr>
              <a:t>-</a:t>
            </a:r>
            <a:r>
              <a:rPr dirty="0" sz="1050">
                <a:latin typeface="Microsoft Sans Serif"/>
                <a:cs typeface="Microsoft Sans Serif"/>
              </a:rPr>
              <a:t>бота</a:t>
            </a:r>
            <a:r>
              <a:rPr dirty="0" sz="1050" spc="15">
                <a:latin typeface="Microsoft Sans Serif"/>
                <a:cs typeface="Microsoft Sans Serif"/>
              </a:rPr>
              <a:t> </a:t>
            </a:r>
            <a:r>
              <a:rPr dirty="0" sz="1050" spc="-25">
                <a:latin typeface="Microsoft Sans Serif"/>
                <a:cs typeface="Microsoft Sans Serif"/>
              </a:rPr>
              <a:t>для</a:t>
            </a:r>
            <a:endParaRPr sz="1050">
              <a:latin typeface="Microsoft Sans Serif"/>
              <a:cs typeface="Microsoft Sans Serif"/>
            </a:endParaRPr>
          </a:p>
          <a:p>
            <a:pPr marL="184150">
              <a:lnSpc>
                <a:spcPct val="100000"/>
              </a:lnSpc>
              <a:spcBef>
                <a:spcPts val="20"/>
              </a:spcBef>
            </a:pPr>
            <a:r>
              <a:rPr dirty="0" sz="1050" spc="-10">
                <a:latin typeface="Microsoft Sans Serif"/>
                <a:cs typeface="Microsoft Sans Serif"/>
              </a:rPr>
              <a:t>автоматизации</a:t>
            </a:r>
            <a:r>
              <a:rPr dirty="0" sz="1050">
                <a:latin typeface="Microsoft Sans Serif"/>
                <a:cs typeface="Microsoft Sans Serif"/>
              </a:rPr>
              <a:t> </a:t>
            </a:r>
            <a:r>
              <a:rPr dirty="0" sz="1050" spc="-10">
                <a:latin typeface="Microsoft Sans Serif"/>
                <a:cs typeface="Microsoft Sans Serif"/>
              </a:rPr>
              <a:t>рутины</a:t>
            </a:r>
            <a:endParaRPr sz="1050">
              <a:latin typeface="Microsoft Sans Serif"/>
              <a:cs typeface="Microsoft Sans Serif"/>
            </a:endParaRPr>
          </a:p>
          <a:p>
            <a:pPr marL="180975" marR="241935" indent="-168910">
              <a:lnSpc>
                <a:spcPct val="101400"/>
              </a:lnSpc>
              <a:buChar char="•"/>
              <a:tabLst>
                <a:tab pos="184150" algn="l"/>
              </a:tabLst>
            </a:pPr>
            <a:r>
              <a:rPr dirty="0" sz="1050" spc="-10">
                <a:latin typeface="Microsoft Sans Serif"/>
                <a:cs typeface="Microsoft Sans Serif"/>
              </a:rPr>
              <a:t>Создание</a:t>
            </a:r>
            <a:r>
              <a:rPr dirty="0" sz="1050" spc="-20">
                <a:latin typeface="Microsoft Sans Serif"/>
                <a:cs typeface="Microsoft Sans Serif"/>
              </a:rPr>
              <a:t> </a:t>
            </a:r>
            <a:r>
              <a:rPr dirty="0" sz="1050">
                <a:latin typeface="Microsoft Sans Serif"/>
                <a:cs typeface="Microsoft Sans Serif"/>
              </a:rPr>
              <a:t>базы</a:t>
            </a:r>
            <a:r>
              <a:rPr dirty="0" sz="1050" spc="-40">
                <a:latin typeface="Microsoft Sans Serif"/>
                <a:cs typeface="Microsoft Sans Serif"/>
              </a:rPr>
              <a:t> </a:t>
            </a:r>
            <a:r>
              <a:rPr dirty="0" sz="1050" spc="-10">
                <a:latin typeface="Microsoft Sans Serif"/>
                <a:cs typeface="Microsoft Sans Serif"/>
              </a:rPr>
              <a:t>проверенных 	работодателей</a:t>
            </a:r>
            <a:endParaRPr sz="1050">
              <a:latin typeface="Microsoft Sans Serif"/>
              <a:cs typeface="Microsoft Sans Serif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6109" y="1416669"/>
            <a:ext cx="3039907" cy="206594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0"/>
              <a:t>Ресурсы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53047" y="927798"/>
            <a:ext cx="372110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Arial"/>
                <a:cs typeface="Arial"/>
              </a:rPr>
              <a:t>Сколько</a:t>
            </a:r>
            <a:r>
              <a:rPr dirty="0" sz="1200" spc="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нужно</a:t>
            </a:r>
            <a:r>
              <a:rPr dirty="0" sz="1200" spc="6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средств</a:t>
            </a:r>
            <a:r>
              <a:rPr dirty="0" sz="1200" spc="-7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на</a:t>
            </a:r>
            <a:r>
              <a:rPr dirty="0" sz="1200" spc="-7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проект: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1</a:t>
            </a:r>
            <a:r>
              <a:rPr dirty="0" sz="1200" spc="-4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000</a:t>
            </a:r>
            <a:r>
              <a:rPr dirty="0" sz="1200" spc="-4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000</a:t>
            </a:r>
            <a:r>
              <a:rPr dirty="0" sz="1200" spc="-20" b="1">
                <a:latin typeface="Arial"/>
                <a:cs typeface="Arial"/>
              </a:rPr>
              <a:t> руб.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267944" y="1117155"/>
          <a:ext cx="8356599" cy="38957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47340"/>
                <a:gridCol w="2422525"/>
                <a:gridCol w="3001009"/>
              </a:tblGrid>
              <a:tr h="309245">
                <a:tc>
                  <a:txBody>
                    <a:bodyPr/>
                    <a:lstStyle/>
                    <a:p>
                      <a:pPr marL="900430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dirty="0" sz="9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Статья</a:t>
                      </a:r>
                      <a:r>
                        <a:rPr dirty="0" sz="950" spc="1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расходов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93345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3D96FF"/>
                    </a:solidFill>
                  </a:tcPr>
                </a:tc>
                <a:tc>
                  <a:txBody>
                    <a:bodyPr/>
                    <a:lstStyle/>
                    <a:p>
                      <a:pPr marL="222885" marR="12065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dirty="0" sz="9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Общая</a:t>
                      </a:r>
                      <a:r>
                        <a:rPr dirty="0" sz="950" spc="2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стоимость,</a:t>
                      </a:r>
                      <a:r>
                        <a:rPr dirty="0" sz="950" spc="8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руб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93345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3D96FF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19050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b="1">
                          <a:latin typeface="Arial"/>
                          <a:cs typeface="Arial"/>
                        </a:rPr>
                        <a:t>Что</a:t>
                      </a:r>
                      <a:r>
                        <a:rPr dirty="0" sz="1200" spc="-3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уже</a:t>
                      </a:r>
                      <a:r>
                        <a:rPr dirty="0" sz="1200" spc="-3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0" b="1">
                          <a:latin typeface="Arial"/>
                          <a:cs typeface="Arial"/>
                        </a:rPr>
                        <a:t>есть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79070" indent="-173990">
                        <a:lnSpc>
                          <a:spcPct val="100000"/>
                        </a:lnSpc>
                        <a:spcBef>
                          <a:spcPts val="5"/>
                        </a:spcBef>
                        <a:buChar char="•"/>
                        <a:tabLst>
                          <a:tab pos="179070" algn="l"/>
                        </a:tabLst>
                      </a:pPr>
                      <a:r>
                        <a:rPr dirty="0" sz="1200" spc="-60">
                          <a:latin typeface="Microsoft Sans Serif"/>
                          <a:cs typeface="Microsoft Sans Serif"/>
                        </a:rPr>
                        <a:t>Помещения</a:t>
                      </a:r>
                      <a:r>
                        <a:rPr dirty="0" sz="1200" spc="-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dirty="0" sz="1200" spc="-1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-60">
                          <a:latin typeface="Microsoft Sans Serif"/>
                          <a:cs typeface="Microsoft Sans Serif"/>
                        </a:rPr>
                        <a:t>университете</a:t>
                      </a:r>
                      <a:r>
                        <a:rPr dirty="0" sz="1200" spc="-4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-25">
                          <a:latin typeface="Microsoft Sans Serif"/>
                          <a:cs typeface="Microsoft Sans Serif"/>
                        </a:rPr>
                        <a:t>для </a:t>
                      </a:r>
                      <a:r>
                        <a:rPr dirty="0" sz="1200" spc="-10">
                          <a:latin typeface="Microsoft Sans Serif"/>
                          <a:cs typeface="Microsoft Sans Serif"/>
                        </a:rPr>
                        <a:t>встреч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5"/>
                        </a:spcBef>
                        <a:buFont typeface="Microsoft Sans Serif"/>
                        <a:buChar char="•"/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78435" indent="-173355">
                        <a:lnSpc>
                          <a:spcPct val="100000"/>
                        </a:lnSpc>
                        <a:buChar char="•"/>
                        <a:tabLst>
                          <a:tab pos="178435" algn="l"/>
                        </a:tabLst>
                      </a:pPr>
                      <a:r>
                        <a:rPr dirty="0" sz="1200" spc="-70">
                          <a:latin typeface="Microsoft Sans Serif"/>
                          <a:cs typeface="Microsoft Sans Serif"/>
                        </a:rPr>
                        <a:t>Компьютеры</a:t>
                      </a:r>
                      <a:r>
                        <a:rPr dirty="0" sz="1200" spc="-4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-45">
                          <a:latin typeface="Microsoft Sans Serif"/>
                          <a:cs typeface="Microsoft Sans Serif"/>
                        </a:rPr>
                        <a:t>для</a:t>
                      </a:r>
                      <a:r>
                        <a:rPr dirty="0" sz="1200" spc="-5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-10">
                          <a:latin typeface="Microsoft Sans Serif"/>
                          <a:cs typeface="Microsoft Sans Serif"/>
                        </a:rPr>
                        <a:t>работы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  <a:buFont typeface="Microsoft Sans Serif"/>
                        <a:buChar char="•"/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78435" indent="-173355">
                        <a:lnSpc>
                          <a:spcPct val="100000"/>
                        </a:lnSpc>
                        <a:buChar char="•"/>
                        <a:tabLst>
                          <a:tab pos="178435" algn="l"/>
                        </a:tabLst>
                      </a:pPr>
                      <a:r>
                        <a:rPr dirty="0" sz="1200" spc="-65">
                          <a:latin typeface="Microsoft Sans Serif"/>
                          <a:cs typeface="Microsoft Sans Serif"/>
                        </a:rPr>
                        <a:t>Связи</a:t>
                      </a:r>
                      <a:r>
                        <a:rPr dirty="0" sz="1200" spc="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dirty="0" sz="1200" spc="-7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-65">
                          <a:latin typeface="Microsoft Sans Serif"/>
                          <a:cs typeface="Microsoft Sans Serif"/>
                        </a:rPr>
                        <a:t>центрами</a:t>
                      </a:r>
                      <a:r>
                        <a:rPr dirty="0" sz="1200" spc="-7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-10">
                          <a:latin typeface="Microsoft Sans Serif"/>
                          <a:cs typeface="Microsoft Sans Serif"/>
                        </a:rPr>
                        <a:t>занятости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  <a:buFont typeface="Microsoft Sans Serif"/>
                        <a:buChar char="•"/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78435" indent="-173355">
                        <a:lnSpc>
                          <a:spcPct val="100000"/>
                        </a:lnSpc>
                        <a:spcBef>
                          <a:spcPts val="5"/>
                        </a:spcBef>
                        <a:buChar char="•"/>
                        <a:tabLst>
                          <a:tab pos="178435" algn="l"/>
                        </a:tabLst>
                      </a:pPr>
                      <a:r>
                        <a:rPr dirty="0" sz="1200" spc="-55">
                          <a:latin typeface="Microsoft Sans Serif"/>
                          <a:cs typeface="Microsoft Sans Serif"/>
                        </a:rPr>
                        <a:t>Бесплатные</a:t>
                      </a:r>
                      <a:r>
                        <a:rPr dirty="0" sz="1200" spc="-5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-75">
                          <a:latin typeface="Microsoft Sans Serif"/>
                          <a:cs typeface="Microsoft Sans Serif"/>
                        </a:rPr>
                        <a:t>программы</a:t>
                      </a:r>
                      <a:r>
                        <a:rPr dirty="0" sz="12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-45">
                          <a:latin typeface="Microsoft Sans Serif"/>
                          <a:cs typeface="Microsoft Sans Serif"/>
                        </a:rPr>
                        <a:t>для</a:t>
                      </a:r>
                      <a:r>
                        <a:rPr dirty="0" sz="1200" spc="-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dirty="0" sz="1200" spc="-10">
                          <a:latin typeface="Microsoft Sans Serif"/>
                          <a:cs typeface="Microsoft Sans Serif"/>
                        </a:rPr>
                        <a:t>разработки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93980">
                    <a:lnL w="9525">
                      <a:solidFill>
                        <a:srgbClr val="9E9E9E"/>
                      </a:solidFill>
                      <a:prstDash val="solid"/>
                    </a:lnL>
                    <a:solidFill>
                      <a:srgbClr val="F3F3F3"/>
                    </a:solidFill>
                  </a:tcPr>
                </a:tc>
              </a:tr>
              <a:tr h="8159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dirty="0" sz="1100">
                          <a:latin typeface="Times New Roman"/>
                          <a:cs typeface="Times New Roman"/>
                        </a:rPr>
                        <a:t>Разработка</a:t>
                      </a:r>
                      <a:r>
                        <a:rPr dirty="0" sz="11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MVP</a:t>
                      </a:r>
                      <a:r>
                        <a:rPr dirty="0" sz="1100" spc="-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приложения(React </a:t>
                      </a:r>
                      <a:r>
                        <a:rPr dirty="0" sz="1100" spc="-10">
                          <a:latin typeface="Times New Roman"/>
                          <a:cs typeface="Times New Roman"/>
                        </a:rPr>
                        <a:t>Native)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marR="287655">
                        <a:lnSpc>
                          <a:spcPct val="99600"/>
                        </a:lnSpc>
                        <a:spcBef>
                          <a:spcPts val="1215"/>
                        </a:spcBef>
                      </a:pPr>
                      <a:r>
                        <a:rPr dirty="0" sz="1100" b="1">
                          <a:latin typeface="Times New Roman"/>
                          <a:cs typeface="Times New Roman"/>
                        </a:rPr>
                        <a:t>400</a:t>
                      </a:r>
                      <a:r>
                        <a:rPr dirty="0" sz="1100" spc="-3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b="1">
                          <a:latin typeface="Times New Roman"/>
                          <a:cs typeface="Times New Roman"/>
                        </a:rPr>
                        <a:t>000</a:t>
                      </a:r>
                      <a:r>
                        <a:rPr dirty="0" sz="1100" spc="-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(стоимость</a:t>
                      </a:r>
                      <a:r>
                        <a:rPr dirty="0" sz="11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10">
                          <a:latin typeface="Times New Roman"/>
                          <a:cs typeface="Times New Roman"/>
                        </a:rPr>
                        <a:t>разработки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приложения,</a:t>
                      </a:r>
                      <a:r>
                        <a:rPr dirty="0" sz="1100" spc="-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включая</a:t>
                      </a:r>
                      <a:r>
                        <a:rPr dirty="0" sz="11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10">
                          <a:latin typeface="Times New Roman"/>
                          <a:cs typeface="Times New Roman"/>
                        </a:rPr>
                        <a:t>дизайн,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программирование</a:t>
                      </a:r>
                      <a:r>
                        <a:rPr dirty="0" sz="11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100" spc="-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10">
                          <a:latin typeface="Times New Roman"/>
                          <a:cs typeface="Times New Roman"/>
                        </a:rPr>
                        <a:t>тестирование)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54305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93980">
                    <a:lnL w="9525">
                      <a:solidFill>
                        <a:srgbClr val="9E9E9E"/>
                      </a:solidFill>
                      <a:prstDash val="solid"/>
                    </a:lnL>
                    <a:solidFill>
                      <a:srgbClr val="F3F3F3"/>
                    </a:solidFill>
                  </a:tcPr>
                </a:tc>
              </a:tr>
              <a:tr h="3771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dirty="0" sz="1100" spc="-10">
                          <a:latin typeface="Times New Roman"/>
                          <a:cs typeface="Times New Roman"/>
                        </a:rPr>
                        <a:t>Зарплата</a:t>
                      </a:r>
                      <a:r>
                        <a:rPr dirty="0" sz="11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2 кураторов</a:t>
                      </a:r>
                      <a:r>
                        <a:rPr dirty="0" sz="11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(6</a:t>
                      </a:r>
                      <a:r>
                        <a:rPr dirty="0" sz="11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10">
                          <a:latin typeface="Times New Roman"/>
                          <a:cs typeface="Times New Roman"/>
                        </a:rPr>
                        <a:t>месяцев)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0287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marR="137160">
                        <a:lnSpc>
                          <a:spcPct val="102400"/>
                        </a:lnSpc>
                        <a:spcBef>
                          <a:spcPts val="120"/>
                        </a:spcBef>
                      </a:pPr>
                      <a:r>
                        <a:rPr dirty="0" sz="1100" b="1">
                          <a:latin typeface="Times New Roman"/>
                          <a:cs typeface="Times New Roman"/>
                        </a:rPr>
                        <a:t>360</a:t>
                      </a:r>
                      <a:r>
                        <a:rPr dirty="0" sz="1100" spc="-2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b="1">
                          <a:latin typeface="Times New Roman"/>
                          <a:cs typeface="Times New Roman"/>
                        </a:rPr>
                        <a:t>000</a:t>
                      </a:r>
                      <a:r>
                        <a:rPr dirty="0" sz="1100" spc="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(30</a:t>
                      </a:r>
                      <a:r>
                        <a:rPr dirty="0" sz="11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000</a:t>
                      </a:r>
                      <a:r>
                        <a:rPr dirty="0" sz="11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руб.</a:t>
                      </a:r>
                      <a:r>
                        <a:rPr dirty="0" sz="11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1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мес.</a:t>
                      </a:r>
                      <a:r>
                        <a:rPr dirty="0" sz="1100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dirty="0" sz="11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dirty="0" sz="11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чел.</a:t>
                      </a:r>
                      <a:r>
                        <a:rPr dirty="0" sz="11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dirty="0" sz="11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50">
                          <a:latin typeface="Times New Roman"/>
                          <a:cs typeface="Times New Roman"/>
                        </a:rPr>
                        <a:t>6 </a:t>
                      </a:r>
                      <a:r>
                        <a:rPr dirty="0" sz="1100" spc="-20">
                          <a:latin typeface="Times New Roman"/>
                          <a:cs typeface="Times New Roman"/>
                        </a:rPr>
                        <a:t>мес)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524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93980">
                    <a:lnL w="9525">
                      <a:solidFill>
                        <a:srgbClr val="9E9E9E"/>
                      </a:solidFill>
                      <a:prstDash val="solid"/>
                    </a:lnL>
                    <a:solidFill>
                      <a:srgbClr val="F3F3F3"/>
                    </a:solidFill>
                  </a:tcPr>
                </a:tc>
              </a:tr>
              <a:tr h="33655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8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100">
                          <a:latin typeface="Times New Roman"/>
                          <a:cs typeface="Times New Roman"/>
                        </a:rPr>
                        <a:t>Контент:</a:t>
                      </a:r>
                      <a:r>
                        <a:rPr dirty="0" sz="1100" spc="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10">
                          <a:latin typeface="Times New Roman"/>
                          <a:cs typeface="Times New Roman"/>
                        </a:rPr>
                        <a:t>создание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10">
                          <a:latin typeface="Times New Roman"/>
                          <a:cs typeface="Times New Roman"/>
                        </a:rPr>
                        <a:t>микро-курсов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3716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3175" marR="17145">
                        <a:lnSpc>
                          <a:spcPct val="99600"/>
                        </a:lnSpc>
                        <a:spcBef>
                          <a:spcPts val="1030"/>
                        </a:spcBef>
                      </a:pPr>
                      <a:r>
                        <a:rPr dirty="0" sz="1100" b="1">
                          <a:latin typeface="Times New Roman"/>
                          <a:cs typeface="Times New Roman"/>
                        </a:rPr>
                        <a:t>120</a:t>
                      </a:r>
                      <a:r>
                        <a:rPr dirty="0" sz="1100" spc="-1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b="1">
                          <a:latin typeface="Times New Roman"/>
                          <a:cs typeface="Times New Roman"/>
                        </a:rPr>
                        <a:t>000</a:t>
                      </a:r>
                      <a:r>
                        <a:rPr dirty="0" sz="1100" spc="2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(стоимость</a:t>
                      </a:r>
                      <a:r>
                        <a:rPr dirty="0" sz="11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10">
                          <a:latin typeface="Times New Roman"/>
                          <a:cs typeface="Times New Roman"/>
                        </a:rPr>
                        <a:t>разработки</a:t>
                      </a:r>
                      <a:r>
                        <a:rPr dirty="0" sz="11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1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10">
                          <a:latin typeface="Times New Roman"/>
                          <a:cs typeface="Times New Roman"/>
                        </a:rPr>
                        <a:t>записи микро-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курсов,</a:t>
                      </a:r>
                      <a:r>
                        <a:rPr dirty="0" sz="11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включая</a:t>
                      </a:r>
                      <a:r>
                        <a:rPr dirty="0" sz="11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материалы </a:t>
                      </a:r>
                      <a:r>
                        <a:rPr dirty="0" sz="1100" spc="-5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оплату</a:t>
                      </a:r>
                      <a:r>
                        <a:rPr dirty="0" sz="1100" spc="-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10">
                          <a:latin typeface="Times New Roman"/>
                          <a:cs typeface="Times New Roman"/>
                        </a:rPr>
                        <a:t>специалистов)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3081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93980">
                    <a:lnL w="9525">
                      <a:solidFill>
                        <a:srgbClr val="9E9E9E"/>
                      </a:solidFill>
                      <a:prstDash val="solid"/>
                    </a:lnL>
                    <a:solidFill>
                      <a:srgbClr val="F3F3F3"/>
                    </a:solidFill>
                  </a:tcPr>
                </a:tc>
              </a:tr>
              <a:tr h="42799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3716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3081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9E9E9E"/>
                      </a:solidFill>
                      <a:prstDash val="solid"/>
                    </a:lnL>
                  </a:tcPr>
                </a:tc>
              </a:tr>
              <a:tr h="670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dirty="0" sz="1100" spc="-10">
                          <a:latin typeface="Times New Roman"/>
                          <a:cs typeface="Times New Roman"/>
                        </a:rPr>
                        <a:t>Маркетинг:</a:t>
                      </a:r>
                      <a:r>
                        <a:rPr dirty="0" sz="1100" spc="-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таргетированная</a:t>
                      </a:r>
                      <a:r>
                        <a:rPr dirty="0" sz="11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10">
                          <a:latin typeface="Times New Roman"/>
                          <a:cs typeface="Times New Roman"/>
                        </a:rPr>
                        <a:t>реклама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144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>
                        <a:lnSpc>
                          <a:spcPct val="99600"/>
                        </a:lnSpc>
                        <a:spcBef>
                          <a:spcPts val="5"/>
                        </a:spcBef>
                      </a:pPr>
                      <a:r>
                        <a:rPr dirty="0" sz="1100" b="1">
                          <a:latin typeface="Times New Roman"/>
                          <a:cs typeface="Times New Roman"/>
                        </a:rPr>
                        <a:t>80</a:t>
                      </a:r>
                      <a:r>
                        <a:rPr dirty="0" sz="1100" spc="-3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b="1">
                          <a:latin typeface="Times New Roman"/>
                          <a:cs typeface="Times New Roman"/>
                        </a:rPr>
                        <a:t>000</a:t>
                      </a:r>
                      <a:r>
                        <a:rPr dirty="0" sz="1100" spc="-3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(бюджет</a:t>
                      </a:r>
                      <a:r>
                        <a:rPr dirty="0" sz="11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dirty="0" sz="11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рекламные</a:t>
                      </a:r>
                      <a:r>
                        <a:rPr dirty="0" sz="11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10">
                          <a:latin typeface="Times New Roman"/>
                          <a:cs typeface="Times New Roman"/>
                        </a:rPr>
                        <a:t>кампании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1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10">
                          <a:latin typeface="Times New Roman"/>
                          <a:cs typeface="Times New Roman"/>
                        </a:rPr>
                        <a:t>социальных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сетях</a:t>
                      </a:r>
                      <a:r>
                        <a:rPr dirty="0" sz="11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1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10">
                          <a:latin typeface="Times New Roman"/>
                          <a:cs typeface="Times New Roman"/>
                        </a:rPr>
                        <a:t>других платформах)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35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9E9E9E"/>
                      </a:solidFill>
                      <a:prstDash val="solid"/>
                    </a:lnL>
                  </a:tcPr>
                </a:tc>
              </a:tr>
              <a:tr h="6832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dirty="0" sz="1100">
                          <a:latin typeface="Times New Roman"/>
                          <a:cs typeface="Times New Roman"/>
                        </a:rPr>
                        <a:t>Хостинг</a:t>
                      </a:r>
                      <a:r>
                        <a:rPr dirty="0" sz="11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100" spc="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10">
                          <a:latin typeface="Times New Roman"/>
                          <a:cs typeface="Times New Roman"/>
                        </a:rPr>
                        <a:t>техническая поддержка</a:t>
                      </a:r>
                      <a:r>
                        <a:rPr dirty="0" sz="11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(12</a:t>
                      </a:r>
                      <a:r>
                        <a:rPr dirty="0" sz="11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10">
                          <a:latin typeface="Times New Roman"/>
                          <a:cs typeface="Times New Roman"/>
                        </a:rPr>
                        <a:t>месяцев)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906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175" marR="59690">
                        <a:lnSpc>
                          <a:spcPct val="102499"/>
                        </a:lnSpc>
                      </a:pPr>
                      <a:r>
                        <a:rPr dirty="0" sz="1100" b="1">
                          <a:latin typeface="Times New Roman"/>
                          <a:cs typeface="Times New Roman"/>
                        </a:rPr>
                        <a:t>40</a:t>
                      </a:r>
                      <a:r>
                        <a:rPr dirty="0" sz="1100" spc="-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b="1">
                          <a:latin typeface="Times New Roman"/>
                          <a:cs typeface="Times New Roman"/>
                        </a:rPr>
                        <a:t>000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(3</a:t>
                      </a:r>
                      <a:r>
                        <a:rPr dirty="0" sz="11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333</a:t>
                      </a:r>
                      <a:r>
                        <a:rPr dirty="0" sz="11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руб.</a:t>
                      </a:r>
                      <a:r>
                        <a:rPr dirty="0" sz="11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1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мес.</a:t>
                      </a:r>
                      <a:r>
                        <a:rPr dirty="0" sz="11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х 12</a:t>
                      </a:r>
                      <a:r>
                        <a:rPr dirty="0" sz="11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20">
                          <a:latin typeface="Times New Roman"/>
                          <a:cs typeface="Times New Roman"/>
                        </a:rPr>
                        <a:t>мес,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включая</a:t>
                      </a:r>
                      <a:r>
                        <a:rPr dirty="0" sz="11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услуги</a:t>
                      </a:r>
                      <a:r>
                        <a:rPr dirty="0" sz="11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10">
                          <a:latin typeface="Times New Roman"/>
                          <a:cs typeface="Times New Roman"/>
                        </a:rPr>
                        <a:t>хостинга</a:t>
                      </a:r>
                      <a:r>
                        <a:rPr dirty="0" sz="11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1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10">
                          <a:latin typeface="Times New Roman"/>
                          <a:cs typeface="Times New Roman"/>
                        </a:rPr>
                        <a:t>поддержку)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0795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9E9E9E"/>
                      </a:solidFill>
                      <a:prstDash val="solid"/>
                    </a:lnL>
                  </a:tcPr>
                </a:tc>
              </a:tr>
              <a:tr h="27495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830"/>
                        </a:spcBef>
                      </a:pPr>
                      <a:r>
                        <a:rPr dirty="0" sz="9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ИТОГО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10541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3175" marR="1206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1 000</a:t>
                      </a:r>
                      <a:r>
                        <a:rPr dirty="0" sz="1100" spc="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00" spc="-2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000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6515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  <a:solidFill>
                      <a:srgbClr val="666666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9E9E9E"/>
                      </a:solidFill>
                      <a:prstDash val="solid"/>
                    </a:ln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0"/>
              <a:t>команда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425700" y="735012"/>
            <a:ext cx="431863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Microsoft Sans Serif"/>
                <a:cs typeface="Microsoft Sans Serif"/>
              </a:rPr>
              <a:t>«Соединяем</a:t>
            </a:r>
            <a:r>
              <a:rPr dirty="0" sz="1200" spc="-4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цифровые</a:t>
            </a:r>
            <a:r>
              <a:rPr dirty="0" sz="1200" spc="3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навыки</a:t>
            </a:r>
            <a:r>
              <a:rPr dirty="0" sz="1200" spc="3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и</a:t>
            </a:r>
            <a:r>
              <a:rPr dirty="0" sz="1200" spc="-3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человеческое</a:t>
            </a:r>
            <a:r>
              <a:rPr dirty="0" sz="1200" spc="-3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понимание»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66444" y="1776412"/>
            <a:ext cx="289560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0">
                <a:latin typeface="Microsoft Sans Serif"/>
                <a:cs typeface="Microsoft Sans Serif"/>
              </a:rPr>
              <a:t>фото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66407" y="2513012"/>
            <a:ext cx="907415" cy="3041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dirty="0" sz="950" spc="-10" b="1">
                <a:latin typeface="Arial"/>
                <a:cs typeface="Arial"/>
              </a:rPr>
              <a:t>Крицкая</a:t>
            </a:r>
            <a:r>
              <a:rPr dirty="0" sz="950" spc="-65" b="1">
                <a:latin typeface="Arial"/>
                <a:cs typeface="Arial"/>
              </a:rPr>
              <a:t> </a:t>
            </a:r>
            <a:r>
              <a:rPr dirty="0" sz="950" spc="-10" b="1">
                <a:latin typeface="Arial"/>
                <a:cs typeface="Arial"/>
              </a:rPr>
              <a:t>Дарья</a:t>
            </a:r>
            <a:endParaRPr sz="950">
              <a:latin typeface="Arial"/>
              <a:cs typeface="Arial"/>
            </a:endParaRPr>
          </a:p>
          <a:p>
            <a:pPr algn="ctr" marL="3175">
              <a:lnSpc>
                <a:spcPct val="100000"/>
              </a:lnSpc>
              <a:spcBef>
                <a:spcPts val="65"/>
              </a:spcBef>
            </a:pPr>
            <a:r>
              <a:rPr dirty="0" sz="800" spc="-10">
                <a:latin typeface="Microsoft Sans Serif"/>
                <a:cs typeface="Microsoft Sans Serif"/>
              </a:rPr>
              <a:t>разработчик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66444" y="3627818"/>
            <a:ext cx="289560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0">
                <a:latin typeface="Microsoft Sans Serif"/>
                <a:cs typeface="Microsoft Sans Serif"/>
              </a:rPr>
              <a:t>фото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32765" y="4376737"/>
            <a:ext cx="770255" cy="590550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algn="ctr" marL="12065" marR="5080">
              <a:lnSpc>
                <a:spcPct val="106500"/>
              </a:lnSpc>
              <a:spcBef>
                <a:spcPts val="50"/>
              </a:spcBef>
            </a:pPr>
            <a:r>
              <a:rPr dirty="0" sz="950" spc="-10" b="1">
                <a:latin typeface="Arial"/>
                <a:cs typeface="Arial"/>
              </a:rPr>
              <a:t>Юзбекова Хадиджа </a:t>
            </a:r>
            <a:r>
              <a:rPr dirty="0" sz="800" spc="-10">
                <a:latin typeface="Microsoft Sans Serif"/>
                <a:cs typeface="Microsoft Sans Serif"/>
              </a:rPr>
              <a:t>координатор</a:t>
            </a:r>
            <a:r>
              <a:rPr dirty="0" sz="800" spc="40">
                <a:latin typeface="Microsoft Sans Serif"/>
                <a:cs typeface="Microsoft Sans Serif"/>
              </a:rPr>
              <a:t> </a:t>
            </a:r>
            <a:r>
              <a:rPr dirty="0" sz="800" spc="-25">
                <a:latin typeface="Microsoft Sans Serif"/>
                <a:cs typeface="Microsoft Sans Serif"/>
              </a:rPr>
              <a:t>по</a:t>
            </a:r>
            <a:r>
              <a:rPr dirty="0" sz="800" spc="-10">
                <a:latin typeface="Microsoft Sans Serif"/>
                <a:cs typeface="Microsoft Sans Serif"/>
              </a:rPr>
              <a:t> партнерствам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558795" y="1776412"/>
            <a:ext cx="289560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0">
                <a:latin typeface="Microsoft Sans Serif"/>
                <a:cs typeface="Microsoft Sans Serif"/>
              </a:rPr>
              <a:t>фото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314575" y="2513012"/>
            <a:ext cx="834390" cy="47625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algn="ctr" marL="12700" marR="5080" indent="-33020">
              <a:lnSpc>
                <a:spcPts val="1200"/>
              </a:lnSpc>
              <a:spcBef>
                <a:spcPts val="114"/>
              </a:spcBef>
            </a:pPr>
            <a:r>
              <a:rPr dirty="0" sz="950" spc="-10" b="1">
                <a:latin typeface="Arial"/>
                <a:cs typeface="Arial"/>
              </a:rPr>
              <a:t>Панасюк Виктория </a:t>
            </a:r>
            <a:r>
              <a:rPr dirty="0" sz="800" spc="-20">
                <a:latin typeface="Microsoft Sans Serif"/>
                <a:cs typeface="Microsoft Sans Serif"/>
              </a:rPr>
              <a:t>SMM-</a:t>
            </a:r>
            <a:r>
              <a:rPr dirty="0" sz="800" spc="-10">
                <a:latin typeface="Microsoft Sans Serif"/>
                <a:cs typeface="Microsoft Sans Serif"/>
              </a:rPr>
              <a:t>специалист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559050" y="3627818"/>
            <a:ext cx="289560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0">
                <a:latin typeface="Microsoft Sans Serif"/>
                <a:cs typeface="Microsoft Sans Serif"/>
              </a:rPr>
              <a:t>фото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2349245" y="4376737"/>
            <a:ext cx="732790" cy="415290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2700" marR="5080" indent="95250">
              <a:lnSpc>
                <a:spcPts val="1050"/>
              </a:lnSpc>
              <a:spcBef>
                <a:spcPts val="160"/>
              </a:spcBef>
            </a:pPr>
            <a:r>
              <a:rPr dirty="0" sz="900" spc="-10" b="1">
                <a:latin typeface="Arial"/>
                <a:cs typeface="Arial"/>
              </a:rPr>
              <a:t>Мостафа Емадалдеен</a:t>
            </a:r>
            <a:endParaRPr sz="900">
              <a:latin typeface="Arial"/>
              <a:cs typeface="Arial"/>
            </a:endParaRPr>
          </a:p>
          <a:p>
            <a:pPr marL="173990">
              <a:lnSpc>
                <a:spcPct val="100000"/>
              </a:lnSpc>
              <a:spcBef>
                <a:spcPts val="120"/>
              </a:spcBef>
            </a:pPr>
            <a:r>
              <a:rPr dirty="0" sz="650">
                <a:latin typeface="Microsoft Sans Serif"/>
                <a:cs typeface="Microsoft Sans Serif"/>
              </a:rPr>
              <a:t>ана</a:t>
            </a:r>
            <a:r>
              <a:rPr dirty="0" sz="650" spc="-75">
                <a:latin typeface="Microsoft Sans Serif"/>
                <a:cs typeface="Microsoft Sans Serif"/>
              </a:rPr>
              <a:t> </a:t>
            </a:r>
            <a:r>
              <a:rPr dirty="0" sz="650" spc="-10">
                <a:latin typeface="Microsoft Sans Serif"/>
                <a:cs typeface="Microsoft Sans Serif"/>
              </a:rPr>
              <a:t>литик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351654" y="1776412"/>
            <a:ext cx="290195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0">
                <a:latin typeface="Microsoft Sans Serif"/>
                <a:cs typeface="Microsoft Sans Serif"/>
              </a:rPr>
              <a:t>фото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082160" y="2522537"/>
            <a:ext cx="846455" cy="59118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algn="ctr" marL="12700" marR="5080">
              <a:lnSpc>
                <a:spcPct val="106500"/>
              </a:lnSpc>
              <a:spcBef>
                <a:spcPts val="50"/>
              </a:spcBef>
            </a:pPr>
            <a:r>
              <a:rPr dirty="0" sz="950" spc="-10" b="1">
                <a:latin typeface="Arial"/>
                <a:cs typeface="Arial"/>
              </a:rPr>
              <a:t>Колясникова Полина </a:t>
            </a:r>
            <a:r>
              <a:rPr dirty="0" sz="800" spc="-10">
                <a:latin typeface="Microsoft Sans Serif"/>
                <a:cs typeface="Microsoft Sans Serif"/>
              </a:rPr>
              <a:t>карьерный консультант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857875" y="1295400"/>
            <a:ext cx="3000375" cy="3295650"/>
          </a:xfrm>
          <a:prstGeom prst="rect">
            <a:avLst/>
          </a:prstGeom>
          <a:solidFill>
            <a:srgbClr val="F3F3F3"/>
          </a:solidFill>
        </p:spPr>
        <p:txBody>
          <a:bodyPr wrap="square" lIns="0" tIns="92075" rIns="0" bIns="0" rtlCol="0" vert="horz">
            <a:spAutoFit/>
          </a:bodyPr>
          <a:lstStyle/>
          <a:p>
            <a:pPr marL="95885">
              <a:lnSpc>
                <a:spcPct val="100000"/>
              </a:lnSpc>
              <a:spcBef>
                <a:spcPts val="725"/>
              </a:spcBef>
            </a:pPr>
            <a:r>
              <a:rPr dirty="0" sz="1200" b="1">
                <a:latin typeface="Arial"/>
                <a:cs typeface="Arial"/>
              </a:rPr>
              <a:t>Кого</a:t>
            </a:r>
            <a:r>
              <a:rPr dirty="0" sz="1200" spc="15" b="1">
                <a:latin typeface="Arial"/>
                <a:cs typeface="Arial"/>
              </a:rPr>
              <a:t> </a:t>
            </a:r>
            <a:r>
              <a:rPr dirty="0" sz="1200" spc="-20" b="1">
                <a:latin typeface="Arial"/>
                <a:cs typeface="Arial"/>
              </a:rPr>
              <a:t>ищем</a:t>
            </a:r>
            <a:endParaRPr sz="1200">
              <a:latin typeface="Arial"/>
              <a:cs typeface="Arial"/>
            </a:endParaRPr>
          </a:p>
          <a:p>
            <a:pPr marL="95885">
              <a:lnSpc>
                <a:spcPct val="100000"/>
              </a:lnSpc>
              <a:spcBef>
                <a:spcPts val="1190"/>
              </a:spcBef>
            </a:pPr>
            <a:r>
              <a:rPr dirty="0" sz="1200" spc="-10" b="1">
                <a:latin typeface="Arial"/>
                <a:cs typeface="Arial"/>
              </a:rPr>
              <a:t>Разработчик</a:t>
            </a:r>
            <a:endParaRPr sz="1200">
              <a:latin typeface="Arial"/>
              <a:cs typeface="Arial"/>
            </a:endParaRPr>
          </a:p>
          <a:p>
            <a:pPr marL="191770" indent="-95885">
              <a:lnSpc>
                <a:spcPct val="100000"/>
              </a:lnSpc>
              <a:spcBef>
                <a:spcPts val="1040"/>
              </a:spcBef>
              <a:buChar char="·"/>
              <a:tabLst>
                <a:tab pos="191770" algn="l"/>
              </a:tabLst>
            </a:pPr>
            <a:r>
              <a:rPr dirty="0" sz="1200">
                <a:latin typeface="Microsoft Sans Serif"/>
                <a:cs typeface="Microsoft Sans Serif"/>
              </a:rPr>
              <a:t>Опыт</a:t>
            </a:r>
            <a:r>
              <a:rPr dirty="0" sz="1200" spc="-5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в</a:t>
            </a:r>
            <a:r>
              <a:rPr dirty="0" sz="1200" spc="1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Arial MT"/>
                <a:cs typeface="Arial MT"/>
              </a:rPr>
              <a:t>React </a:t>
            </a:r>
            <a:r>
              <a:rPr dirty="0" sz="1200" spc="-10">
                <a:latin typeface="Arial MT"/>
                <a:cs typeface="Arial MT"/>
              </a:rPr>
              <a:t>Native</a:t>
            </a:r>
            <a:endParaRPr sz="1200">
              <a:latin typeface="Arial MT"/>
              <a:cs typeface="Arial MT"/>
            </a:endParaRPr>
          </a:p>
          <a:p>
            <a:pPr marL="191770" indent="-95885">
              <a:lnSpc>
                <a:spcPct val="100000"/>
              </a:lnSpc>
              <a:spcBef>
                <a:spcPts val="65"/>
              </a:spcBef>
              <a:buChar char="·"/>
              <a:tabLst>
                <a:tab pos="191770" algn="l"/>
              </a:tabLst>
            </a:pPr>
            <a:r>
              <a:rPr dirty="0" sz="1200">
                <a:latin typeface="Microsoft Sans Serif"/>
                <a:cs typeface="Microsoft Sans Serif"/>
              </a:rPr>
              <a:t>Умение</a:t>
            </a:r>
            <a:r>
              <a:rPr dirty="0" sz="1200" spc="-3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делать</a:t>
            </a:r>
            <a:r>
              <a:rPr dirty="0" sz="1200" spc="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простые</a:t>
            </a:r>
            <a:r>
              <a:rPr dirty="0" sz="1200" spc="-3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интерфейсы</a:t>
            </a:r>
            <a:endParaRPr sz="1200">
              <a:latin typeface="Microsoft Sans Serif"/>
              <a:cs typeface="Microsoft Sans Serif"/>
            </a:endParaRPr>
          </a:p>
          <a:p>
            <a:pPr marL="95885">
              <a:lnSpc>
                <a:spcPct val="100000"/>
              </a:lnSpc>
              <a:spcBef>
                <a:spcPts val="1040"/>
              </a:spcBef>
            </a:pPr>
            <a:r>
              <a:rPr dirty="0" sz="1200" spc="-10" b="1">
                <a:latin typeface="Arial"/>
                <a:cs typeface="Arial"/>
              </a:rPr>
              <a:t>SMM-специалист</a:t>
            </a:r>
            <a:endParaRPr sz="1200">
              <a:latin typeface="Arial"/>
              <a:cs typeface="Arial"/>
            </a:endParaRPr>
          </a:p>
          <a:p>
            <a:pPr marL="191770" indent="-95885">
              <a:lnSpc>
                <a:spcPts val="1435"/>
              </a:lnSpc>
              <a:spcBef>
                <a:spcPts val="1115"/>
              </a:spcBef>
              <a:buChar char="·"/>
              <a:tabLst>
                <a:tab pos="191770" algn="l"/>
              </a:tabLst>
            </a:pPr>
            <a:r>
              <a:rPr dirty="0" sz="1200">
                <a:latin typeface="Microsoft Sans Serif"/>
                <a:cs typeface="Microsoft Sans Serif"/>
              </a:rPr>
              <a:t>Знание</a:t>
            </a:r>
            <a:r>
              <a:rPr dirty="0" sz="1200" spc="-4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аудитории</a:t>
            </a:r>
            <a:r>
              <a:rPr dirty="0" sz="1200" spc="-45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50+</a:t>
            </a:r>
            <a:endParaRPr sz="1200">
              <a:latin typeface="Microsoft Sans Serif"/>
              <a:cs typeface="Microsoft Sans Serif"/>
            </a:endParaRPr>
          </a:p>
          <a:p>
            <a:pPr marL="191770" indent="-95885">
              <a:lnSpc>
                <a:spcPts val="1435"/>
              </a:lnSpc>
              <a:buChar char="·"/>
              <a:tabLst>
                <a:tab pos="191770" algn="l"/>
              </a:tabLst>
            </a:pPr>
            <a:r>
              <a:rPr dirty="0" sz="1200">
                <a:latin typeface="Microsoft Sans Serif"/>
                <a:cs typeface="Microsoft Sans Serif"/>
              </a:rPr>
              <a:t>Опыт</a:t>
            </a:r>
            <a:r>
              <a:rPr dirty="0" sz="1200" spc="-3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ведения</a:t>
            </a:r>
            <a:r>
              <a:rPr dirty="0" sz="1200" spc="2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пабликов</a:t>
            </a:r>
            <a:endParaRPr sz="1200">
              <a:latin typeface="Microsoft Sans Serif"/>
              <a:cs typeface="Microsoft Sans Serif"/>
            </a:endParaRPr>
          </a:p>
          <a:p>
            <a:pPr marL="95885">
              <a:lnSpc>
                <a:spcPct val="100000"/>
              </a:lnSpc>
              <a:spcBef>
                <a:spcPts val="1115"/>
              </a:spcBef>
            </a:pPr>
            <a:r>
              <a:rPr dirty="0" sz="1200" b="1">
                <a:latin typeface="Arial"/>
                <a:cs typeface="Arial"/>
              </a:rPr>
              <a:t>Карьерный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консультант</a:t>
            </a:r>
            <a:endParaRPr sz="1200">
              <a:latin typeface="Arial"/>
              <a:cs typeface="Arial"/>
            </a:endParaRPr>
          </a:p>
          <a:p>
            <a:pPr marL="191770" indent="-95885">
              <a:lnSpc>
                <a:spcPts val="1435"/>
              </a:lnSpc>
              <a:spcBef>
                <a:spcPts val="1035"/>
              </a:spcBef>
              <a:buChar char="·"/>
              <a:tabLst>
                <a:tab pos="191770" algn="l"/>
              </a:tabLst>
            </a:pPr>
            <a:r>
              <a:rPr dirty="0" sz="1200">
                <a:latin typeface="Microsoft Sans Serif"/>
                <a:cs typeface="Microsoft Sans Serif"/>
              </a:rPr>
              <a:t>Работа</a:t>
            </a:r>
            <a:r>
              <a:rPr dirty="0" sz="1200" spc="-2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с</a:t>
            </a:r>
            <a:r>
              <a:rPr dirty="0" sz="1200" spc="4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людьми</a:t>
            </a:r>
            <a:r>
              <a:rPr dirty="0" sz="1200" spc="-25">
                <a:latin typeface="Microsoft Sans Serif"/>
                <a:cs typeface="Microsoft Sans Serif"/>
              </a:rPr>
              <a:t> 50+</a:t>
            </a:r>
            <a:endParaRPr sz="1200">
              <a:latin typeface="Microsoft Sans Serif"/>
              <a:cs typeface="Microsoft Sans Serif"/>
            </a:endParaRPr>
          </a:p>
          <a:p>
            <a:pPr marL="191770" indent="-95885">
              <a:lnSpc>
                <a:spcPts val="1435"/>
              </a:lnSpc>
              <a:buChar char="·"/>
              <a:tabLst>
                <a:tab pos="191770" algn="l"/>
              </a:tabLst>
            </a:pPr>
            <a:r>
              <a:rPr dirty="0" sz="1200">
                <a:latin typeface="Microsoft Sans Serif"/>
                <a:cs typeface="Microsoft Sans Serif"/>
              </a:rPr>
              <a:t>Знание</a:t>
            </a:r>
            <a:r>
              <a:rPr dirty="0" sz="1200" spc="-6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рынка</a:t>
            </a:r>
            <a:r>
              <a:rPr dirty="0" sz="1200" spc="-5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труда </a:t>
            </a:r>
            <a:r>
              <a:rPr dirty="0" sz="1200" spc="-10">
                <a:latin typeface="Microsoft Sans Serif"/>
                <a:cs typeface="Microsoft Sans Serif"/>
              </a:rPr>
              <a:t>регионов</a:t>
            </a:r>
            <a:endParaRPr sz="1200">
              <a:latin typeface="Microsoft Sans Serif"/>
              <a:cs typeface="Microsoft Sans Serif"/>
            </a:endParaRPr>
          </a:p>
          <a:p>
            <a:pPr marL="95885" marR="337185">
              <a:lnSpc>
                <a:spcPts val="1430"/>
              </a:lnSpc>
              <a:spcBef>
                <a:spcPts val="1170"/>
              </a:spcBef>
            </a:pPr>
            <a:r>
              <a:rPr dirty="0" sz="1200">
                <a:latin typeface="Microsoft Sans Serif"/>
                <a:cs typeface="Microsoft Sans Serif"/>
              </a:rPr>
              <a:t>Главное:</a:t>
            </a:r>
            <a:r>
              <a:rPr dirty="0" sz="1200" spc="-1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верим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в</a:t>
            </a:r>
            <a:r>
              <a:rPr dirty="0" sz="1200" spc="-1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миссию</a:t>
            </a:r>
            <a:r>
              <a:rPr dirty="0" sz="1200" spc="-5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проекта</a:t>
            </a:r>
            <a:r>
              <a:rPr dirty="0" sz="1200" spc="-40">
                <a:latin typeface="Microsoft Sans Serif"/>
                <a:cs typeface="Microsoft Sans Serif"/>
              </a:rPr>
              <a:t> </a:t>
            </a:r>
            <a:r>
              <a:rPr dirty="0" sz="1200" spc="-50">
                <a:latin typeface="Microsoft Sans Serif"/>
                <a:cs typeface="Microsoft Sans Serif"/>
              </a:rPr>
              <a:t>и </a:t>
            </a:r>
            <a:r>
              <a:rPr dirty="0" sz="1200" spc="-10">
                <a:latin typeface="Microsoft Sans Serif"/>
                <a:cs typeface="Microsoft Sans Serif"/>
              </a:rPr>
              <a:t>умеем</a:t>
            </a:r>
            <a:r>
              <a:rPr dirty="0" sz="1200" spc="-5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решать</a:t>
            </a:r>
            <a:r>
              <a:rPr dirty="0" sz="1200" spc="-10">
                <a:latin typeface="Microsoft Sans Serif"/>
                <a:cs typeface="Microsoft Sans Serif"/>
              </a:rPr>
              <a:t> задачи</a:t>
            </a:r>
            <a:r>
              <a:rPr dirty="0" sz="1200" spc="2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практично.</a:t>
            </a:r>
            <a:endParaRPr sz="1200">
              <a:latin typeface="Microsoft Sans Serif"/>
              <a:cs typeface="Microsoft Sans Serif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5275" y="1304925"/>
            <a:ext cx="1238250" cy="1171575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5275" y="3133725"/>
            <a:ext cx="1228725" cy="1190625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95500" y="1295400"/>
            <a:ext cx="1218713" cy="1180613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095500" y="3133725"/>
            <a:ext cx="1219200" cy="1190625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86200" y="1285875"/>
            <a:ext cx="1218713" cy="11906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2025-10-27T12:55:00Z</dcterms:created>
  <dcterms:modified xsi:type="dcterms:W3CDTF">2025-10-27T12:55:00Z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2025-10-27T00:00:00Z</vt:filetime>
  </property>
  <property fmtid="{D5CDD505-2E9C-101B-9397-08002B2CF9AE}" pid="3" name="LastSaved">
    <vt:filetime>2025-10-27T00:00:00Z</vt:filetime>
  </property>
</Properties>
</file>